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7" r:id="rId16"/>
    <p:sldId id="258" r:id="rId17"/>
    <p:sldId id="259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2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54494F82-B09C-4953-AB2C-9B7A8129B98B}"/>
    <pc:docChg chg="undo custSel modSld sldOrd">
      <pc:chgData name="Antonio Osamu Katagiri Tanaka" userId="2c28225e-d492-4964-8551-1b0a3c65dda0" providerId="ADAL" clId="{54494F82-B09C-4953-AB2C-9B7A8129B98B}" dt="2020-03-26T00:23:21.404" v="4"/>
      <pc:docMkLst>
        <pc:docMk/>
      </pc:docMkLst>
      <pc:sldChg chg="ord">
        <pc:chgData name="Antonio Osamu Katagiri Tanaka" userId="2c28225e-d492-4964-8551-1b0a3c65dda0" providerId="ADAL" clId="{54494F82-B09C-4953-AB2C-9B7A8129B98B}" dt="2020-03-26T00:13:37.691" v="2" actId="20578"/>
        <pc:sldMkLst>
          <pc:docMk/>
          <pc:sldMk cId="640760793" sldId="257"/>
        </pc:sldMkLst>
      </pc:sldChg>
      <pc:sldChg chg="ord">
        <pc:chgData name="Antonio Osamu Katagiri Tanaka" userId="2c28225e-d492-4964-8551-1b0a3c65dda0" providerId="ADAL" clId="{54494F82-B09C-4953-AB2C-9B7A8129B98B}" dt="2020-03-26T00:23:21.404" v="4"/>
        <pc:sldMkLst>
          <pc:docMk/>
          <pc:sldMk cId="195287692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B68C-927C-B54D-801C-8B20E9DB173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8BC0-9725-264D-BF5B-B1824682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/>
              <a:t>Statistical</a:t>
            </a:r>
            <a:r>
              <a:rPr lang="es-ES_tradnl" sz="5400" dirty="0"/>
              <a:t> </a:t>
            </a:r>
            <a:r>
              <a:rPr lang="es-ES_tradnl" sz="5400" dirty="0" err="1"/>
              <a:t>Tests</a:t>
            </a:r>
            <a:br>
              <a:rPr lang="es-ES_tradnl" sz="5400" dirty="0"/>
            </a:br>
            <a:r>
              <a:rPr lang="es-ES_tradnl" sz="4000" dirty="0" err="1"/>
              <a:t>Bioinformatica</a:t>
            </a:r>
            <a:br>
              <a:rPr lang="es-ES_tradnl" sz="4000" dirty="0"/>
            </a:br>
            <a:r>
              <a:rPr lang="es-ES_tradnl" sz="4000" dirty="0"/>
              <a:t>Febrero-Junio 2020</a:t>
            </a:r>
          </a:p>
        </p:txBody>
      </p:sp>
    </p:spTree>
    <p:extLst>
      <p:ext uri="{BB962C8B-B14F-4D97-AF65-F5344CB8AC3E}">
        <p14:creationId xmlns:p14="http://schemas.microsoft.com/office/powerpoint/2010/main" val="64076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Kolmogorov-Smirnov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K-S statistic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9" y="5233729"/>
            <a:ext cx="810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ks.test</a:t>
            </a:r>
            <a:r>
              <a:rPr lang="en-US" dirty="0"/>
              <a:t>(</a:t>
            </a:r>
            <a:r>
              <a:rPr lang="en-US" dirty="0" err="1"/>
              <a:t>rnorm</a:t>
            </a:r>
            <a:r>
              <a:rPr lang="en-US" dirty="0"/>
              <a:t>(n=100,mean=4, </a:t>
            </a:r>
            <a:r>
              <a:rPr lang="en-US" dirty="0" err="1"/>
              <a:t>sd</a:t>
            </a:r>
            <a:r>
              <a:rPr lang="en-US" dirty="0"/>
              <a:t>=1), </a:t>
            </a:r>
            <a:r>
              <a:rPr lang="en-US" dirty="0" err="1"/>
              <a:t>rnorm</a:t>
            </a:r>
            <a:r>
              <a:rPr lang="en-US" dirty="0"/>
              <a:t>(n=100, mean=2, </a:t>
            </a:r>
            <a:r>
              <a:rPr lang="en-US" dirty="0" err="1"/>
              <a:t>sd</a:t>
            </a:r>
            <a:r>
              <a:rPr lang="en-US" dirty="0"/>
              <a:t>=1))$</a:t>
            </a:r>
            <a:r>
              <a:rPr lang="en-US" dirty="0" err="1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436457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426" y="3522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/>
              <a:t>Does not assumes normal distribution.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6" y="5753405"/>
            <a:ext cx="8104676" cy="438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87" y="856352"/>
            <a:ext cx="4331215" cy="31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" y="1530729"/>
            <a:ext cx="4729511" cy="417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006600"/>
            <a:ext cx="4229100" cy="284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668" y="1773456"/>
            <a:ext cx="1816100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051" y="4851400"/>
            <a:ext cx="2159000" cy="43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9885" y="5707440"/>
            <a:ext cx="1384300" cy="3683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795634" y="5921878"/>
            <a:ext cx="4948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942" y="5783640"/>
            <a:ext cx="1804057" cy="2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2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4" y="929860"/>
            <a:ext cx="7855904" cy="5930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22" y="144460"/>
            <a:ext cx="6816678" cy="1032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8" y="1639164"/>
            <a:ext cx="8249572" cy="31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/>
              <a:t>Normalization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42426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74808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err="1"/>
              <a:t>Quantile</a:t>
            </a:r>
            <a:r>
              <a:rPr lang="en-US" b="1" dirty="0"/>
              <a:t> Normalization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37" y="1844292"/>
            <a:ext cx="59944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37" y="4635500"/>
            <a:ext cx="71628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41" y="808279"/>
            <a:ext cx="4077559" cy="1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74808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err="1"/>
              <a:t>Quantile</a:t>
            </a:r>
            <a:r>
              <a:rPr lang="en-US" b="1" dirty="0"/>
              <a:t> Normalization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855"/>
            <a:ext cx="91440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/>
              <a:t>Ejercicios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75943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Obtener</a:t>
            </a:r>
            <a:r>
              <a:rPr lang="en-US" dirty="0"/>
              <a:t> p-values con un t-test, Wilcoxon y Kolmogorov </a:t>
            </a:r>
            <a:r>
              <a:rPr lang="en-US" dirty="0" err="1"/>
              <a:t>para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A) 2 </a:t>
            </a:r>
            <a:r>
              <a:rPr lang="en-US" dirty="0" err="1"/>
              <a:t>vectores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distribución</a:t>
            </a:r>
            <a:r>
              <a:rPr lang="en-US" dirty="0"/>
              <a:t> normal (</a:t>
            </a:r>
            <a:r>
              <a:rPr lang="en-US" dirty="0" err="1"/>
              <a:t>rnorm</a:t>
            </a:r>
            <a:r>
              <a:rPr lang="en-US" dirty="0"/>
              <a:t>) y </a:t>
            </a:r>
            <a:r>
              <a:rPr lang="en-US" dirty="0" err="1"/>
              <a:t>diferente</a:t>
            </a:r>
            <a:r>
              <a:rPr lang="en-US" dirty="0"/>
              <a:t> media,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 n= 2……20. </a:t>
            </a:r>
            <a:r>
              <a:rPr lang="en-US" dirty="0" err="1"/>
              <a:t>Graficar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comparar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Repetir</a:t>
            </a:r>
            <a:r>
              <a:rPr lang="en-US" dirty="0"/>
              <a:t> (A) con 2 </a:t>
            </a:r>
            <a:r>
              <a:rPr lang="en-US" dirty="0" err="1"/>
              <a:t>vectores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generados</a:t>
            </a:r>
            <a:r>
              <a:rPr lang="en-US" dirty="0"/>
              <a:t> con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runif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2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Statistical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" y="1066946"/>
            <a:ext cx="7439829" cy="50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3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Obtener</a:t>
            </a:r>
            <a:r>
              <a:rPr lang="en-US" dirty="0"/>
              <a:t> p-values con un t-test, Wilcoxon, Kolmogorov y SAM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GEO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elección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A) </a:t>
            </a:r>
            <a:r>
              <a:rPr lang="en-US" dirty="0" err="1"/>
              <a:t>Verifique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normalizar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quantile</a:t>
            </a:r>
            <a:r>
              <a:rPr lang="en-US" dirty="0"/>
              <a:t> normalization. </a:t>
            </a:r>
            <a:r>
              <a:rPr lang="en-US" dirty="0" err="1"/>
              <a:t>Obtenga</a:t>
            </a:r>
            <a:r>
              <a:rPr lang="en-US" dirty="0"/>
              <a:t> p-values antes y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normalizar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en-US" dirty="0"/>
              <a:t>B) Compare los p-values y </a:t>
            </a:r>
            <a:r>
              <a:rPr lang="en-US" dirty="0" err="1"/>
              <a:t>grafique</a:t>
            </a:r>
            <a:r>
              <a:rPr lang="en-US" dirty="0"/>
              <a:t>. </a:t>
            </a:r>
            <a:r>
              <a:rPr lang="en-US" dirty="0" err="1"/>
              <a:t>Comente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correlación</a:t>
            </a:r>
            <a:r>
              <a:rPr lang="en-US" dirty="0"/>
              <a:t> entre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y la </a:t>
            </a:r>
            <a:r>
              <a:rPr lang="en-US" dirty="0" err="1"/>
              <a:t>cantidad</a:t>
            </a:r>
            <a:r>
              <a:rPr lang="en-US" dirty="0"/>
              <a:t> de genes </a:t>
            </a:r>
            <a:r>
              <a:rPr lang="en-US" dirty="0" err="1"/>
              <a:t>significativos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C) </a:t>
            </a:r>
            <a:r>
              <a:rPr lang="en-US" dirty="0" err="1"/>
              <a:t>Usando</a:t>
            </a:r>
            <a:r>
              <a:rPr lang="en-US" dirty="0"/>
              <a:t> el GPL de los </a:t>
            </a:r>
            <a:r>
              <a:rPr lang="en-US" dirty="0" err="1"/>
              <a:t>datos</a:t>
            </a:r>
            <a:r>
              <a:rPr lang="en-US" dirty="0"/>
              <a:t> de GEO,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significancia</a:t>
            </a:r>
            <a:r>
              <a:rPr lang="en-US" dirty="0"/>
              <a:t> </a:t>
            </a:r>
            <a:r>
              <a:rPr lang="en-US" dirty="0" err="1"/>
              <a:t>biológica</a:t>
            </a:r>
            <a:r>
              <a:rPr lang="en-US" dirty="0"/>
              <a:t> de los genes </a:t>
            </a:r>
            <a:r>
              <a:rPr lang="en-US" dirty="0" err="1"/>
              <a:t>significativos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87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436"/>
            <a:ext cx="8229600" cy="5864728"/>
          </a:xfrm>
        </p:spPr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Repetir</a:t>
            </a:r>
            <a:r>
              <a:rPr lang="en-US" dirty="0"/>
              <a:t> el </a:t>
            </a:r>
            <a:r>
              <a:rPr lang="en-US" dirty="0" err="1"/>
              <a:t>ejercicio</a:t>
            </a:r>
            <a:r>
              <a:rPr lang="en-US" dirty="0"/>
              <a:t> (2)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de GEO con </a:t>
            </a:r>
            <a:r>
              <a:rPr lang="en-US" dirty="0" err="1"/>
              <a:t>menos</a:t>
            </a:r>
            <a:r>
              <a:rPr lang="en-US" dirty="0"/>
              <a:t> 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sea el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Statistical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81073"/>
            <a:ext cx="7989545" cy="4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Statistical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4" y="1284303"/>
            <a:ext cx="7867791" cy="43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Statistical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6" y="1174967"/>
            <a:ext cx="8049160" cy="50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T-distribution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5" y="1108841"/>
            <a:ext cx="7390163" cy="51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" y="2409275"/>
            <a:ext cx="8099612" cy="1470025"/>
          </a:xfrm>
        </p:spPr>
        <p:txBody>
          <a:bodyPr>
            <a:noAutofit/>
          </a:bodyPr>
          <a:lstStyle/>
          <a:p>
            <a:r>
              <a:rPr lang="es-ES_tradnl" sz="5400" dirty="0" err="1"/>
              <a:t>Statistical</a:t>
            </a:r>
            <a:r>
              <a:rPr lang="es-ES_tradnl" sz="5400" dirty="0"/>
              <a:t> </a:t>
            </a:r>
            <a:r>
              <a:rPr lang="es-ES_tradnl" sz="5400" dirty="0" err="1"/>
              <a:t>Tests</a:t>
            </a:r>
            <a:br>
              <a:rPr lang="es-ES_tradnl" sz="5400" dirty="0"/>
            </a:b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76597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T-test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 statistic</a:t>
            </a:r>
          </a:p>
        </p:txBody>
      </p:sp>
      <p:pic>
        <p:nvPicPr>
          <p:cNvPr id="6" name="Picture 5" descr="Captura de pantalla 2019-03-07 a la(s) 15.5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62" y="967657"/>
            <a:ext cx="2049711" cy="16277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96516" y="1146820"/>
            <a:ext cx="2096247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Y̅ = mean </a:t>
            </a:r>
            <a:r>
              <a:rPr lang="es-ES_tradnl" dirty="0" err="1"/>
              <a:t>sample</a:t>
            </a:r>
            <a:r>
              <a:rPr lang="es-ES_tradnl" dirty="0"/>
              <a:t> Y</a:t>
            </a:r>
          </a:p>
          <a:p>
            <a:r>
              <a:rPr lang="es-ES_tradnl" dirty="0"/>
              <a:t>X̅ = mean </a:t>
            </a:r>
            <a:r>
              <a:rPr lang="es-ES_tradnl" dirty="0" err="1"/>
              <a:t>sample</a:t>
            </a:r>
            <a:r>
              <a:rPr lang="es-ES_tradnl" dirty="0"/>
              <a:t> X</a:t>
            </a:r>
          </a:p>
          <a:p>
            <a:r>
              <a:rPr lang="es-ES_tradnl" dirty="0" err="1"/>
              <a:t>Sx</a:t>
            </a:r>
            <a:r>
              <a:rPr lang="es-ES_tradnl" dirty="0"/>
              <a:t> = </a:t>
            </a:r>
            <a:r>
              <a:rPr lang="es-ES_tradnl" dirty="0" err="1"/>
              <a:t>sd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X</a:t>
            </a:r>
          </a:p>
          <a:p>
            <a:r>
              <a:rPr lang="es-ES_tradnl" dirty="0" err="1"/>
              <a:t>Sy</a:t>
            </a:r>
            <a:r>
              <a:rPr lang="es-ES_tradnl" dirty="0"/>
              <a:t> = </a:t>
            </a:r>
            <a:r>
              <a:rPr lang="es-ES_tradnl" dirty="0" err="1"/>
              <a:t>sd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Y</a:t>
            </a:r>
          </a:p>
          <a:p>
            <a:r>
              <a:rPr lang="es-ES_tradnl" dirty="0"/>
              <a:t>M = </a:t>
            </a:r>
            <a:r>
              <a:rPr lang="es-ES_tradnl" dirty="0" err="1"/>
              <a:t>length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X</a:t>
            </a:r>
          </a:p>
          <a:p>
            <a:r>
              <a:rPr lang="es-ES_tradnl" dirty="0"/>
              <a:t>N = </a:t>
            </a:r>
            <a:r>
              <a:rPr lang="es-ES_tradnl" dirty="0" err="1"/>
              <a:t>length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9" y="4441969"/>
            <a:ext cx="7426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rnorm</a:t>
            </a:r>
            <a:r>
              <a:rPr lang="en-US" dirty="0"/>
              <a:t>(n=100,mean=4, </a:t>
            </a:r>
            <a:r>
              <a:rPr lang="en-US" dirty="0" err="1"/>
              <a:t>sd</a:t>
            </a:r>
            <a:r>
              <a:rPr lang="en-US" dirty="0"/>
              <a:t>=1), </a:t>
            </a:r>
            <a:r>
              <a:rPr lang="en-US" dirty="0" err="1"/>
              <a:t>rnorm</a:t>
            </a:r>
            <a:r>
              <a:rPr lang="en-US" dirty="0"/>
              <a:t>(n=100, mean=2, </a:t>
            </a:r>
            <a:r>
              <a:rPr lang="en-US" dirty="0" err="1"/>
              <a:t>sd</a:t>
            </a:r>
            <a:r>
              <a:rPr lang="en-US" dirty="0"/>
              <a:t>=1))$</a:t>
            </a:r>
            <a:r>
              <a:rPr lang="en-US" dirty="0" err="1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357281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8" y="5077090"/>
            <a:ext cx="8218065" cy="5478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705" y="24595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When M and N are large, this random variable is normally distributed with mean 0 and SD 1.</a:t>
            </a:r>
          </a:p>
          <a:p>
            <a:pPr algn="just"/>
            <a:r>
              <a:rPr lang="en-US" b="1" dirty="0"/>
              <a:t>Assumes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96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/>
          <a:lstStyle/>
          <a:p>
            <a:pPr algn="just"/>
            <a:r>
              <a:rPr lang="en-US" b="1" dirty="0"/>
              <a:t>Wilcoxon or Mann-Whitney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2611"/>
            <a:ext cx="20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 statistic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707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199" y="5233729"/>
            <a:ext cx="810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wilcox.test</a:t>
            </a:r>
            <a:r>
              <a:rPr lang="en-US" dirty="0"/>
              <a:t>(</a:t>
            </a:r>
            <a:r>
              <a:rPr lang="en-US" dirty="0" err="1"/>
              <a:t>rnorm</a:t>
            </a:r>
            <a:r>
              <a:rPr lang="en-US" dirty="0"/>
              <a:t>(n=100,mean=4, </a:t>
            </a:r>
            <a:r>
              <a:rPr lang="en-US" dirty="0" err="1"/>
              <a:t>sd</a:t>
            </a:r>
            <a:r>
              <a:rPr lang="en-US" dirty="0"/>
              <a:t>=1), </a:t>
            </a:r>
            <a:r>
              <a:rPr lang="en-US" dirty="0" err="1"/>
              <a:t>rnorm</a:t>
            </a:r>
            <a:r>
              <a:rPr lang="en-US" dirty="0"/>
              <a:t>(n=100, mean=2, </a:t>
            </a:r>
            <a:r>
              <a:rPr lang="en-US" dirty="0" err="1"/>
              <a:t>sd</a:t>
            </a:r>
            <a:r>
              <a:rPr lang="en-US" dirty="0"/>
              <a:t>=1))$</a:t>
            </a:r>
            <a:r>
              <a:rPr lang="en-US" dirty="0" err="1"/>
              <a:t>p.value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199" y="4364571"/>
            <a:ext cx="5299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26" y="1055774"/>
            <a:ext cx="22733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26" y="1665374"/>
            <a:ext cx="2336800" cy="66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96516" y="1146820"/>
            <a:ext cx="27420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R1 = sum of </a:t>
            </a:r>
            <a:r>
              <a:rPr lang="es-ES_tradnl" dirty="0" err="1"/>
              <a:t>ranks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1</a:t>
            </a:r>
          </a:p>
          <a:p>
            <a:r>
              <a:rPr lang="es-ES_tradnl" dirty="0"/>
              <a:t>n1 = </a:t>
            </a:r>
            <a:r>
              <a:rPr lang="es-ES_tradnl" dirty="0" err="1"/>
              <a:t>length</a:t>
            </a:r>
            <a:r>
              <a:rPr lang="es-ES_tradnl" dirty="0"/>
              <a:t> of </a:t>
            </a:r>
            <a:r>
              <a:rPr lang="es-ES_tradnl" dirty="0" err="1"/>
              <a:t>sample</a:t>
            </a:r>
            <a:r>
              <a:rPr lang="es-ES_tradnl" dirty="0"/>
              <a:t> 1</a:t>
            </a:r>
          </a:p>
          <a:p>
            <a:r>
              <a:rPr lang="es-ES_tradnl" dirty="0"/>
              <a:t>R2 = sum of </a:t>
            </a:r>
            <a:r>
              <a:rPr lang="es-ES_tradnl" dirty="0" err="1"/>
              <a:t>ranks</a:t>
            </a:r>
            <a:r>
              <a:rPr lang="es-ES_tradnl" dirty="0"/>
              <a:t> </a:t>
            </a:r>
            <a:r>
              <a:rPr lang="es-ES_tradnl" dirty="0" err="1"/>
              <a:t>sample</a:t>
            </a:r>
            <a:r>
              <a:rPr lang="es-ES_tradnl" dirty="0"/>
              <a:t> 2</a:t>
            </a:r>
          </a:p>
          <a:p>
            <a:r>
              <a:rPr lang="es-ES_tradnl" dirty="0"/>
              <a:t>n2 = </a:t>
            </a:r>
            <a:r>
              <a:rPr lang="es-ES_tradnl" dirty="0" err="1"/>
              <a:t>length</a:t>
            </a:r>
            <a:r>
              <a:rPr lang="es-ES_tradnl" dirty="0"/>
              <a:t> of </a:t>
            </a:r>
            <a:r>
              <a:rPr lang="es-ES_tradnl" dirty="0" err="1"/>
              <a:t>sample</a:t>
            </a:r>
            <a:r>
              <a:rPr lang="es-ES_tradnl" dirty="0"/>
              <a:t>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9" y="5802869"/>
            <a:ext cx="7226650" cy="443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126" y="2744023"/>
            <a:ext cx="1696431" cy="823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2474324"/>
            <a:ext cx="242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= min(U1, U2)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14" y="2744023"/>
            <a:ext cx="1206500" cy="52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227" y="3429000"/>
            <a:ext cx="2730500" cy="838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8426" y="3522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/>
              <a:t>Does not assumes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002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430</Words>
  <Application>Microsoft Office PowerPoint</Application>
  <PresentationFormat>On-screen Show (4:3)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Statistical Tests Bioinformatica Febrero-Junio 2020</vt:lpstr>
      <vt:lpstr>Statistical Tests</vt:lpstr>
      <vt:lpstr>Statistical Tests</vt:lpstr>
      <vt:lpstr>Statistical Tests</vt:lpstr>
      <vt:lpstr>Statistical Tests</vt:lpstr>
      <vt:lpstr>T-distribution</vt:lpstr>
      <vt:lpstr>Statistical Tests </vt:lpstr>
      <vt:lpstr>T-test</vt:lpstr>
      <vt:lpstr>Wilcoxon or Mann-Whitney Test</vt:lpstr>
      <vt:lpstr>PowerPoint Presentation</vt:lpstr>
      <vt:lpstr>Kolmogorov-Smirnov Test</vt:lpstr>
      <vt:lpstr>SAM</vt:lpstr>
      <vt:lpstr>SAM</vt:lpstr>
      <vt:lpstr>SAM</vt:lpstr>
      <vt:lpstr>Normalization</vt:lpstr>
      <vt:lpstr>Quantile Normalization</vt:lpstr>
      <vt:lpstr>Quantile Normalization</vt:lpstr>
      <vt:lpstr>Ejercicios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 Bioinformatica Enero-Mayo 2019</dc:title>
  <dc:creator>Juan Emmanuel Martinez Ledesma</dc:creator>
  <cp:lastModifiedBy>KiraSensei 13</cp:lastModifiedBy>
  <cp:revision>22</cp:revision>
  <dcterms:created xsi:type="dcterms:W3CDTF">2019-03-07T20:33:34Z</dcterms:created>
  <dcterms:modified xsi:type="dcterms:W3CDTF">2020-03-26T00:23:29Z</dcterms:modified>
</cp:coreProperties>
</file>