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14"/>
    <p:restoredTop sz="94646"/>
  </p:normalViewPr>
  <p:slideViewPr>
    <p:cSldViewPr snapToGrid="0" snapToObjects="1" showGuides="1">
      <p:cViewPr>
        <p:scale>
          <a:sx n="108" d="100"/>
          <a:sy n="108" d="100"/>
        </p:scale>
        <p:origin x="-1784" y="152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48B39-540A-964E-A9B2-4B62E73D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13C6E-1657-BC44-A79C-BEB74FB9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F1C9E-A95B-7E48-936C-AD4B66F3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3BC63-67B8-CD4E-BF01-2F9EE1CF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7EFB9-BFF6-C64F-8E6D-E962CA7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2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E7F2-41E5-A84D-8BEE-3DA43926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814A4-242A-D243-9CB9-6F467F7BB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7D6BB-8BC1-AB47-945A-C92B5E7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63A35-4002-954C-957C-B28FC5E6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1B3A1-9DD4-2D4E-AF13-85836AC5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4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5A406-7602-E74A-B7DB-D6C6C68C1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969857-68A8-CC44-A847-AD869D7C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278A2-25B1-B549-868B-53FC3A3E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40C26-E12A-5941-A97E-DC2CC3D0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9F249-D275-F047-BE69-BD15E44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02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7E12-DB99-314B-BE78-E30BD15F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4BEB6-C4E8-8E41-950A-94BD95CD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02B6B-3F60-EA4C-B635-7BCB6D06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95ACD-9ED8-174A-B169-93FAE3CE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38DD6-2C35-1048-B1F5-F10D7B6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4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9BE1-0F4F-C040-9C98-CCA1F127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DDBE6-20CB-3848-BEC6-CD4427FD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D2F93-70FF-E74B-8329-6845FB39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20DDE-8D8F-D44C-8D2F-30B143B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CF89F-E137-F147-92AB-C84B2BB0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0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1C71-7764-7F41-9AC3-8E665327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68DC0-2280-0545-862B-9EC9E79FD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B42B9B-612B-3C4C-BD91-06B87D41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5A42D-3F95-BA4A-8504-CC35853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4E65F-4494-7B4D-B974-A3941C3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52172-5BE9-704D-B9CB-6F17F156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52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E8EE-D89D-2944-B0B2-A69E8320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BD25C-B181-7F4F-A826-4115B76C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B0E4D-9904-944F-92F9-5EE6C140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F90195-363C-6947-8CB8-FEFE01E58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FB116C-11C9-B140-947A-0782B61B9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A7634E-C854-8448-A04F-6119B77E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9A4E64-448D-DC43-9431-D612D1F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AA1A2F-F16C-A846-BAF9-76826CA0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6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BDAF-8101-A14B-96FA-567C83BA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041588-6CE8-3A4C-A1AA-56983A5D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4D4466-EB3D-5F46-853E-58840657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FAC233-7EB9-394B-A818-C1290822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1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E1900-DC76-C04A-8A07-7C28A23E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25F86E-05A0-5645-A38E-FCD85F34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7C5C1F-D19B-F24A-BD0F-05CBB976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DCA90-54AF-1544-B418-0C1BD7CD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5A88F-1CD0-5B4B-9644-5CD55B5B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AA752-F763-6644-892E-0C87E915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9518F5-9BE1-7A4B-B9BF-C093A6C4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D4E4E-B19A-E646-ADFD-A8CF62A0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F7A50-E679-474B-B208-D1B48536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4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88900-A769-4A4E-9790-8FA4B5B6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BC1DD-A5C9-7243-B19F-35CEB9C3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00B70-35A7-764F-8052-243629A8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2472A-BAAF-8943-9C40-05D9A2E5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42089E-5B8B-9D48-80D1-373D43E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93B75A-8CF5-074E-BF99-5B67E15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1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982A32-302A-2049-A199-D23F4AD4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EBFF00-44AB-6F42-ABFC-4616CE46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0A490-864E-0940-8F85-50951C7E7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42BA-343C-C643-AA94-8AC70EC843A3}" type="datetimeFigureOut">
              <a:rPr lang="es-MX" smtClean="0"/>
              <a:t>28/03/19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3F144-5509-C945-993F-7A6F630E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2869A-133D-C845-A4AF-EC95ACD5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4B9F-81FD-2B44-8034-D45CE3E84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36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E8AB23-28AD-4547-B6EA-53330F6B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72" y="755371"/>
            <a:ext cx="4275690" cy="52353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0CC98-C6BF-C449-BD68-EA0B7EF9339B}"/>
              </a:ext>
            </a:extLst>
          </p:cNvPr>
          <p:cNvSpPr txBox="1"/>
          <p:nvPr/>
        </p:nvSpPr>
        <p:spPr>
          <a:xfrm>
            <a:off x="7830172" y="5990716"/>
            <a:ext cx="427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dirty="0">
                <a:latin typeface="Baghdad" pitchFamily="2" charset="-78"/>
                <a:cs typeface="Baghdad" pitchFamily="2" charset="-78"/>
              </a:rPr>
              <a:t>Fig. 1 SEM images of the ZIF-67 (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a,b</a:t>
            </a:r>
            <a:r>
              <a:rPr lang="en" dirty="0">
                <a:latin typeface="Baghdad" pitchFamily="2" charset="-78"/>
                <a:cs typeface="Baghdad" pitchFamily="2" charset="-78"/>
              </a:rPr>
              <a:t>) and PNC/Co (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c,d</a:t>
            </a:r>
            <a:r>
              <a:rPr lang="en" dirty="0">
                <a:latin typeface="Baghdad" pitchFamily="2" charset="-78"/>
                <a:cs typeface="Baghdad" pitchFamily="2" charset="-78"/>
              </a:rPr>
              <a:t>). SEM- EDS elemental mapping images (e) of the PNC/Co. </a:t>
            </a:r>
          </a:p>
          <a:p>
            <a:pPr algn="just"/>
            <a:endParaRPr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DCC93C-4333-984A-A0F1-668AE96B60FF}"/>
              </a:ext>
            </a:extLst>
          </p:cNvPr>
          <p:cNvSpPr txBox="1"/>
          <p:nvPr/>
        </p:nvSpPr>
        <p:spPr>
          <a:xfrm>
            <a:off x="2259494" y="64518"/>
            <a:ext cx="73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latin typeface="Baghdad" pitchFamily="2" charset="-78"/>
                <a:cs typeface="Baghdad" pitchFamily="2" charset="-78"/>
              </a:rPr>
              <a:t>Cobalt nanoparticles embedded in porous N-rich carbon as an efficient bifunctional electrocatalyst for water splitting </a:t>
            </a:r>
          </a:p>
          <a:p>
            <a:pPr algn="ctr"/>
            <a:endParaRPr sz="20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5206C5-64F8-E34E-A9DC-5B4FA19363B9}"/>
              </a:ext>
            </a:extLst>
          </p:cNvPr>
          <p:cNvSpPr txBox="1"/>
          <p:nvPr/>
        </p:nvSpPr>
        <p:spPr>
          <a:xfrm>
            <a:off x="121649" y="996606"/>
            <a:ext cx="427569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600" dirty="0">
                <a:latin typeface="Baghdad" pitchFamily="2" charset="-78"/>
                <a:cs typeface="Baghdad" pitchFamily="2" charset="-78"/>
              </a:rPr>
              <a:t>They</a:t>
            </a:r>
            <a:r>
              <a:rPr lang="es-ES" sz="1600" dirty="0">
                <a:latin typeface="Baghdad" pitchFamily="2" charset="-78"/>
                <a:cs typeface="Baghdad" pitchFamily="2" charset="-78"/>
              </a:rPr>
              <a:t> </a:t>
            </a:r>
            <a:r>
              <a:rPr lang="en" sz="1600" dirty="0">
                <a:latin typeface="Baghdad" pitchFamily="2" charset="-78"/>
                <a:cs typeface="Baghdad" pitchFamily="2" charset="-78"/>
              </a:rPr>
              <a:t>exploit the unique composition and structure of Co- based zeolitic imidazolate framework (ZIF-67) as a precursor to synthesize the cobalt nanoparticles (NPs) embedded in porous N-rich carbon (PNC/Co). The resulting PNC/Co performs as a bifunctional catalyst that has high activity towards both the HER and OER in strongly alkaline media. In 1.0 M KOH electrolyte, the PNC/Co achieves small overpotentials at a current density of 10 mA cm-2 and yields high Faradaic efficiency towards both the HER and OER.</a:t>
            </a:r>
          </a:p>
          <a:p>
            <a:pPr algn="just"/>
            <a:endParaRPr lang="en" sz="1600" dirty="0">
              <a:latin typeface="Baghdad" pitchFamily="2" charset="-78"/>
              <a:cs typeface="Baghdad" pitchFamily="2" charset="-78"/>
            </a:endParaRPr>
          </a:p>
          <a:p>
            <a:pPr algn="just"/>
            <a:endParaRPr lang="en" sz="1600" dirty="0">
              <a:latin typeface="Baghdad" pitchFamily="2" charset="-78"/>
              <a:cs typeface="Baghdad" pitchFamily="2" charset="-78"/>
            </a:endParaRPr>
          </a:p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In Figs. 1a and 1b show the scanning electron microscopy (SEM) images of ZIF-67 crystals before carbonization. It reveals that the as</a:t>
            </a:r>
            <a:r>
              <a:rPr lang="en" dirty="0"/>
              <a:t> </a:t>
            </a:r>
            <a:r>
              <a:rPr lang="en" sz="1600" dirty="0">
                <a:latin typeface="Baghdad" pitchFamily="2" charset="-78"/>
                <a:cs typeface="Baghdad" pitchFamily="2" charset="-78"/>
              </a:rPr>
              <a:t>synthesized ZIF-67 crystals possess a regular rhombic dodecahedral morphology composed of well-defined rhombus faces and straight edges. </a:t>
            </a:r>
          </a:p>
          <a:p>
            <a:pPr algn="just"/>
            <a:endParaRPr lang="en" sz="1600" dirty="0">
              <a:latin typeface="Baghdad" pitchFamily="2" charset="-78"/>
              <a:cs typeface="Baghdad" pitchFamily="2" charset="-78"/>
            </a:endParaRPr>
          </a:p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 </a:t>
            </a:r>
          </a:p>
          <a:p>
            <a:pPr algn="just"/>
            <a:r>
              <a:rPr lang="es-ES" sz="1600" dirty="0">
                <a:latin typeface="Baghdad" pitchFamily="2" charset="-78"/>
                <a:cs typeface="Baghdad" pitchFamily="2" charset="-78"/>
              </a:rPr>
              <a:t> </a:t>
            </a:r>
            <a:endParaRPr sz="1600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7C60D5-D06D-AB42-B520-1F676F1F5FAE}"/>
              </a:ext>
            </a:extLst>
          </p:cNvPr>
          <p:cNvSpPr txBox="1"/>
          <p:nvPr/>
        </p:nvSpPr>
        <p:spPr>
          <a:xfrm>
            <a:off x="4397338" y="996606"/>
            <a:ext cx="33097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The energy dispersive X-ray spectroscopy (EDS) of the PNC/Co (Fig. S2, ESI†) reveals the coexistence of C, N, O and Co with a mass fraction of 45.14%, 4.38%, 17.23% and 33.25%, respectively. </a:t>
            </a:r>
          </a:p>
          <a:p>
            <a:pPr algn="just"/>
            <a:endParaRPr lang="en" sz="1600" dirty="0">
              <a:latin typeface="Baghdad" pitchFamily="2" charset="-78"/>
              <a:cs typeface="Baghdad" pitchFamily="2" charset="-78"/>
            </a:endParaRPr>
          </a:p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The presence of oxygen species could be resulted from superficial oxidation of cobalt in air. </a:t>
            </a:r>
          </a:p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The corresponding SEM-EDS elemental mapping reveals the homogenous distribution of these elements species (Fig. 1e) in the PNC/Co. </a:t>
            </a:r>
          </a:p>
          <a:p>
            <a:pPr algn="just"/>
            <a:r>
              <a:rPr lang="en" sz="1600" dirty="0">
                <a:latin typeface="Baghdad" pitchFamily="2" charset="-78"/>
                <a:cs typeface="Baghdad" pitchFamily="2" charset="-78"/>
              </a:rPr>
              <a:t>After the OER stability tests, we performed SEM, HRTEM, XRD and XPS characterizations to understand the OER performance of the PNC/Co. SEM and TEM observations (Fig. S6, ESI†) results indicate that the PNC/Co basically preserves original profiles after cycling test in alkaline condition. </a:t>
            </a:r>
          </a:p>
          <a:p>
            <a:pPr algn="just"/>
            <a:endParaRPr lang="en" sz="1600" dirty="0">
              <a:latin typeface="Baghdad" pitchFamily="2" charset="-78"/>
              <a:cs typeface="Baghdad" pitchFamily="2" charset="-78"/>
            </a:endParaRPr>
          </a:p>
          <a:p>
            <a:pPr algn="just"/>
            <a:endParaRPr sz="1600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990B8A-B354-B24C-9044-30A45AA31BD5}"/>
              </a:ext>
            </a:extLst>
          </p:cNvPr>
          <p:cNvSpPr txBox="1"/>
          <p:nvPr/>
        </p:nvSpPr>
        <p:spPr>
          <a:xfrm>
            <a:off x="4619501" y="5153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8A8775-900E-1749-8293-1984A6A66525}"/>
              </a:ext>
            </a:extLst>
          </p:cNvPr>
          <p:cNvSpPr txBox="1"/>
          <p:nvPr/>
        </p:nvSpPr>
        <p:spPr>
          <a:xfrm>
            <a:off x="9464634" y="95003"/>
            <a:ext cx="26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Baghdad" pitchFamily="2" charset="-78"/>
                <a:cs typeface="Baghdad" pitchFamily="2" charset="-78"/>
              </a:rPr>
              <a:t>Xingyue</a:t>
            </a:r>
            <a:r>
              <a:rPr lang="es-ES" sz="1200" dirty="0">
                <a:latin typeface="Baghdad" pitchFamily="2" charset="-78"/>
                <a:cs typeface="Baghdad" pitchFamily="2" charset="-78"/>
              </a:rPr>
              <a:t> Li, et al Royal </a:t>
            </a:r>
            <a:r>
              <a:rPr lang="es-ES" sz="1200" dirty="0" err="1">
                <a:latin typeface="Baghdad" pitchFamily="2" charset="-78"/>
                <a:cs typeface="Baghdad" pitchFamily="2" charset="-78"/>
              </a:rPr>
              <a:t>Society</a:t>
            </a:r>
            <a:r>
              <a:rPr lang="es-ES" sz="1200" dirty="0">
                <a:latin typeface="Baghdad" pitchFamily="2" charset="-78"/>
                <a:cs typeface="Baghdad" pitchFamily="2" charset="-78"/>
              </a:rPr>
              <a:t> of </a:t>
            </a:r>
            <a:r>
              <a:rPr lang="es-ES" sz="1200" dirty="0" err="1">
                <a:latin typeface="Baghdad" pitchFamily="2" charset="-78"/>
                <a:cs typeface="Baghdad" pitchFamily="2" charset="-78"/>
              </a:rPr>
              <a:t>Chemistry</a:t>
            </a:r>
            <a:r>
              <a:rPr lang="es-ES" sz="1200" dirty="0">
                <a:latin typeface="Baghdad" pitchFamily="2" charset="-78"/>
                <a:cs typeface="Baghdad" pitchFamily="2" charset="-78"/>
              </a:rPr>
              <a:t>,</a:t>
            </a:r>
            <a:r>
              <a:rPr lang="es-MX" sz="1200" dirty="0">
                <a:latin typeface="Baghdad" pitchFamily="2" charset="-78"/>
                <a:cs typeface="Baghdad" pitchFamily="2" charset="-78"/>
              </a:rPr>
              <a:t> DOI: 10.1039, 2012.</a:t>
            </a:r>
            <a:endParaRPr lang="es-MX" sz="1200" dirty="0"/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93971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351</Words>
  <Application>Microsoft Macintosh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Baghdad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6</cp:revision>
  <dcterms:created xsi:type="dcterms:W3CDTF">2019-03-28T17:55:13Z</dcterms:created>
  <dcterms:modified xsi:type="dcterms:W3CDTF">2019-03-28T18:42:48Z</dcterms:modified>
</cp:coreProperties>
</file>