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34"/>
    <p:restoredTop sz="94646"/>
  </p:normalViewPr>
  <p:slideViewPr>
    <p:cSldViewPr snapToGrid="0" snapToObjects="1" showGuides="1">
      <p:cViewPr varScale="1">
        <p:scale>
          <a:sx n="72" d="100"/>
          <a:sy n="72" d="100"/>
        </p:scale>
        <p:origin x="208" y="664"/>
      </p:cViewPr>
      <p:guideLst>
        <p:guide orient="horz" pos="2160"/>
        <p:guide pos="72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C22B51C-8E0E-2C43-8D97-6E6D53EEA211}" type="datetimeFigureOut">
              <a:rPr lang="es-MX" smtClean="0"/>
              <a:t>10/04/19</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341907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C22B51C-8E0E-2C43-8D97-6E6D53EEA211}" type="datetimeFigureOut">
              <a:rPr lang="es-MX" smtClean="0"/>
              <a:t>10/04/19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105237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C22B51C-8E0E-2C43-8D97-6E6D53EEA211}" type="datetimeFigureOut">
              <a:rPr lang="es-MX" smtClean="0"/>
              <a:t>10/04/19</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97D56-2C6D-6341-B8E4-181C25392D01}"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061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8C22B51C-8E0E-2C43-8D97-6E6D53EEA211}" type="datetimeFigureOut">
              <a:rPr lang="es-MX" smtClean="0"/>
              <a:t>10/04/19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3697076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8C22B51C-8E0E-2C43-8D97-6E6D53EEA211}" type="datetimeFigureOut">
              <a:rPr lang="es-MX" smtClean="0"/>
              <a:t>10/04/19</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97D56-2C6D-6341-B8E4-181C25392D01}"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6352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8C22B51C-8E0E-2C43-8D97-6E6D53EEA211}" type="datetimeFigureOut">
              <a:rPr lang="es-MX" smtClean="0"/>
              <a:t>10/04/19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3223133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C22B51C-8E0E-2C43-8D97-6E6D53EEA211}" type="datetimeFigureOut">
              <a:rPr lang="es-MX" smtClean="0"/>
              <a:t>10/04/19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217316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C22B51C-8E0E-2C43-8D97-6E6D53EEA211}" type="datetimeFigureOut">
              <a:rPr lang="es-MX" smtClean="0"/>
              <a:t>10/04/19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176480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C22B51C-8E0E-2C43-8D97-6E6D53EEA211}" type="datetimeFigureOut">
              <a:rPr lang="es-MX" smtClean="0"/>
              <a:t>10/04/19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163400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C22B51C-8E0E-2C43-8D97-6E6D53EEA211}" type="datetimeFigureOut">
              <a:rPr lang="es-MX" smtClean="0"/>
              <a:t>10/04/19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374571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C22B51C-8E0E-2C43-8D97-6E6D53EEA211}" type="datetimeFigureOut">
              <a:rPr lang="es-MX" smtClean="0"/>
              <a:t>10/04/19</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333300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C22B51C-8E0E-2C43-8D97-6E6D53EEA211}" type="datetimeFigureOut">
              <a:rPr lang="es-MX" smtClean="0"/>
              <a:t>10/04/19</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354336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C22B51C-8E0E-2C43-8D97-6E6D53EEA211}" type="datetimeFigureOut">
              <a:rPr lang="es-MX" smtClean="0"/>
              <a:t>10/04/19</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14875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2B51C-8E0E-2C43-8D97-6E6D53EEA211}" type="datetimeFigureOut">
              <a:rPr lang="es-MX" smtClean="0"/>
              <a:t>10/04/19</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221345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C22B51C-8E0E-2C43-8D97-6E6D53EEA211}" type="datetimeFigureOut">
              <a:rPr lang="es-MX" smtClean="0"/>
              <a:t>10/04/19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44443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C22B51C-8E0E-2C43-8D97-6E6D53EEA211}" type="datetimeFigureOut">
              <a:rPr lang="es-MX" smtClean="0"/>
              <a:t>10/04/19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97D56-2C6D-6341-B8E4-181C25392D01}" type="slidenum">
              <a:rPr lang="es-MX" smtClean="0"/>
              <a:t>‹Nº›</a:t>
            </a:fld>
            <a:endParaRPr lang="es-MX"/>
          </a:p>
        </p:txBody>
      </p:sp>
    </p:spTree>
    <p:extLst>
      <p:ext uri="{BB962C8B-B14F-4D97-AF65-F5344CB8AC3E}">
        <p14:creationId xmlns:p14="http://schemas.microsoft.com/office/powerpoint/2010/main" val="117626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22B51C-8E0E-2C43-8D97-6E6D53EEA211}" type="datetimeFigureOut">
              <a:rPr lang="es-MX" smtClean="0"/>
              <a:t>10/04/19</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997D56-2C6D-6341-B8E4-181C25392D01}" type="slidenum">
              <a:rPr lang="es-MX" smtClean="0"/>
              <a:t>‹Nº›</a:t>
            </a:fld>
            <a:endParaRPr lang="es-MX"/>
          </a:p>
        </p:txBody>
      </p:sp>
    </p:spTree>
    <p:extLst>
      <p:ext uri="{BB962C8B-B14F-4D97-AF65-F5344CB8AC3E}">
        <p14:creationId xmlns:p14="http://schemas.microsoft.com/office/powerpoint/2010/main" val="308002907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4D7BF9C-3981-D74E-9AD4-3BC97BDD6E1B}"/>
              </a:ext>
            </a:extLst>
          </p:cNvPr>
          <p:cNvSpPr txBox="1"/>
          <p:nvPr/>
        </p:nvSpPr>
        <p:spPr>
          <a:xfrm>
            <a:off x="7854538" y="6211669"/>
            <a:ext cx="4917743" cy="646331"/>
          </a:xfrm>
          <a:prstGeom prst="rect">
            <a:avLst/>
          </a:prstGeom>
          <a:noFill/>
        </p:spPr>
        <p:txBody>
          <a:bodyPr wrap="square" rtlCol="0">
            <a:spAutoFit/>
          </a:bodyPr>
          <a:lstStyle/>
          <a:p>
            <a:r>
              <a:rPr lang="es-MX" sz="1200" dirty="0"/>
              <a:t>Lopez-Chaves C, et al, Gold nanoparticles: Distribution, bioaccumulation and toxicity. In vitro and in vivo studies. Nanomedicine: NBM 2018;14:1-12. </a:t>
            </a:r>
          </a:p>
          <a:p>
            <a:endParaRPr sz="1200" dirty="0"/>
          </a:p>
        </p:txBody>
      </p:sp>
      <p:sp>
        <p:nvSpPr>
          <p:cNvPr id="5" name="CuadroTexto 4">
            <a:extLst>
              <a:ext uri="{FF2B5EF4-FFF2-40B4-BE49-F238E27FC236}">
                <a16:creationId xmlns:a16="http://schemas.microsoft.com/office/drawing/2014/main" id="{F7E08664-1070-8241-9C0B-B5ED4387077E}"/>
              </a:ext>
            </a:extLst>
          </p:cNvPr>
          <p:cNvSpPr txBox="1"/>
          <p:nvPr/>
        </p:nvSpPr>
        <p:spPr>
          <a:xfrm>
            <a:off x="1253583" y="154410"/>
            <a:ext cx="9875973" cy="646331"/>
          </a:xfrm>
          <a:prstGeom prst="rect">
            <a:avLst/>
          </a:prstGeom>
          <a:noFill/>
        </p:spPr>
        <p:txBody>
          <a:bodyPr wrap="none" rtlCol="0">
            <a:spAutoFit/>
          </a:bodyPr>
          <a:lstStyle/>
          <a:p>
            <a:r>
              <a:rPr lang="en" b="1" dirty="0">
                <a:latin typeface="Baghdad" pitchFamily="2" charset="-78"/>
                <a:cs typeface="Baghdad" pitchFamily="2" charset="-78"/>
              </a:rPr>
              <a:t>Gold nanoparticles: Distribution, bioaccumulation and toxicity. In vitro and in vivo studies </a:t>
            </a:r>
          </a:p>
          <a:p>
            <a:endParaRPr b="1" dirty="0">
              <a:latin typeface="Baghdad" pitchFamily="2" charset="-78"/>
              <a:cs typeface="Baghdad" pitchFamily="2" charset="-78"/>
            </a:endParaRPr>
          </a:p>
        </p:txBody>
      </p:sp>
      <p:pic>
        <p:nvPicPr>
          <p:cNvPr id="6" name="Imagen 5">
            <a:extLst>
              <a:ext uri="{FF2B5EF4-FFF2-40B4-BE49-F238E27FC236}">
                <a16:creationId xmlns:a16="http://schemas.microsoft.com/office/drawing/2014/main" id="{9A77AEA8-292A-614D-8B26-129F5D83C5C9}"/>
              </a:ext>
            </a:extLst>
          </p:cNvPr>
          <p:cNvPicPr>
            <a:picLocks noChangeAspect="1"/>
          </p:cNvPicPr>
          <p:nvPr/>
        </p:nvPicPr>
        <p:blipFill>
          <a:blip r:embed="rId2"/>
          <a:stretch>
            <a:fillRect/>
          </a:stretch>
        </p:blipFill>
        <p:spPr>
          <a:xfrm>
            <a:off x="3424724" y="3344198"/>
            <a:ext cx="4048542" cy="3302758"/>
          </a:xfrm>
          <a:prstGeom prst="rect">
            <a:avLst/>
          </a:prstGeom>
        </p:spPr>
      </p:pic>
      <p:pic>
        <p:nvPicPr>
          <p:cNvPr id="7" name="Imagen 6">
            <a:extLst>
              <a:ext uri="{FF2B5EF4-FFF2-40B4-BE49-F238E27FC236}">
                <a16:creationId xmlns:a16="http://schemas.microsoft.com/office/drawing/2014/main" id="{1EEEA4C8-1468-AB44-90FB-8E124599CA79}"/>
              </a:ext>
            </a:extLst>
          </p:cNvPr>
          <p:cNvPicPr>
            <a:picLocks noChangeAspect="1"/>
          </p:cNvPicPr>
          <p:nvPr/>
        </p:nvPicPr>
        <p:blipFill>
          <a:blip r:embed="rId3"/>
          <a:stretch>
            <a:fillRect/>
          </a:stretch>
        </p:blipFill>
        <p:spPr>
          <a:xfrm>
            <a:off x="7708857" y="2868162"/>
            <a:ext cx="4048542" cy="3345194"/>
          </a:xfrm>
          <a:prstGeom prst="rect">
            <a:avLst/>
          </a:prstGeom>
        </p:spPr>
      </p:pic>
      <p:sp>
        <p:nvSpPr>
          <p:cNvPr id="8" name="CuadroTexto 7">
            <a:extLst>
              <a:ext uri="{FF2B5EF4-FFF2-40B4-BE49-F238E27FC236}">
                <a16:creationId xmlns:a16="http://schemas.microsoft.com/office/drawing/2014/main" id="{763D08E2-B903-694A-A66A-E623F485D1A8}"/>
              </a:ext>
            </a:extLst>
          </p:cNvPr>
          <p:cNvSpPr txBox="1"/>
          <p:nvPr/>
        </p:nvSpPr>
        <p:spPr>
          <a:xfrm>
            <a:off x="196566" y="1349488"/>
            <a:ext cx="3389056" cy="2031325"/>
          </a:xfrm>
          <a:prstGeom prst="rect">
            <a:avLst/>
          </a:prstGeom>
          <a:noFill/>
        </p:spPr>
        <p:txBody>
          <a:bodyPr wrap="square" rtlCol="0">
            <a:spAutoFit/>
          </a:bodyPr>
          <a:lstStyle/>
          <a:p>
            <a:pPr lvl="1" algn="just"/>
            <a:r>
              <a:rPr lang="en" sz="1400" dirty="0">
                <a:latin typeface="Baghdad" pitchFamily="2" charset="-78"/>
                <a:cs typeface="Baghdad" pitchFamily="2" charset="-78"/>
              </a:rPr>
              <a:t>AIM</a:t>
            </a:r>
          </a:p>
          <a:p>
            <a:pPr algn="just"/>
            <a:r>
              <a:rPr lang="en" sz="1400" dirty="0">
                <a:latin typeface="Baghdad" pitchFamily="2" charset="-78"/>
                <a:cs typeface="Baghdad" pitchFamily="2" charset="-78"/>
              </a:rPr>
              <a:t>Clarify (both in vitro and in vivo) the tissue distribution, subcellular location and deleterious effects of three different sizes of AuNPs by means of the analysis of the content of Au in tissues, image studies and the determination of oxidative stress, inflammatory and tissue damage markers. </a:t>
            </a:r>
          </a:p>
        </p:txBody>
      </p:sp>
      <p:sp>
        <p:nvSpPr>
          <p:cNvPr id="9" name="CuadroTexto 8">
            <a:extLst>
              <a:ext uri="{FF2B5EF4-FFF2-40B4-BE49-F238E27FC236}">
                <a16:creationId xmlns:a16="http://schemas.microsoft.com/office/drawing/2014/main" id="{DF844183-0C44-594A-B18D-16EEEFF9B1BB}"/>
              </a:ext>
            </a:extLst>
          </p:cNvPr>
          <p:cNvSpPr txBox="1"/>
          <p:nvPr/>
        </p:nvSpPr>
        <p:spPr>
          <a:xfrm>
            <a:off x="196566" y="3859887"/>
            <a:ext cx="3389056" cy="1600438"/>
          </a:xfrm>
          <a:prstGeom prst="rect">
            <a:avLst/>
          </a:prstGeom>
          <a:noFill/>
        </p:spPr>
        <p:txBody>
          <a:bodyPr wrap="square" rtlCol="0">
            <a:spAutoFit/>
          </a:bodyPr>
          <a:lstStyle/>
          <a:p>
            <a:pPr lvl="1" algn="just"/>
            <a:r>
              <a:rPr lang="es-MX" sz="1400" dirty="0">
                <a:latin typeface="Baghdad" pitchFamily="2" charset="-78"/>
                <a:cs typeface="Baghdad" pitchFamily="2" charset="-78"/>
              </a:rPr>
              <a:t>- GOLD NPs</a:t>
            </a:r>
          </a:p>
          <a:p>
            <a:pPr algn="just"/>
            <a:r>
              <a:rPr lang="en" sz="1400" dirty="0">
                <a:latin typeface="Baghdad" pitchFamily="2" charset="-78"/>
                <a:cs typeface="Baghdad" pitchFamily="2" charset="-78"/>
              </a:rPr>
              <a:t>The reference values obtained by TEM were 8.9 ± 0.1, 27.6 ± 2.1, and 56.0 ± 0.5 nm respectively. In order to confirm the presence of monodisperse Au nanoparticles, the purchased materials were regularly checked in our laboratory. </a:t>
            </a:r>
          </a:p>
        </p:txBody>
      </p:sp>
      <p:sp>
        <p:nvSpPr>
          <p:cNvPr id="2" name="CuadroTexto 1">
            <a:extLst>
              <a:ext uri="{FF2B5EF4-FFF2-40B4-BE49-F238E27FC236}">
                <a16:creationId xmlns:a16="http://schemas.microsoft.com/office/drawing/2014/main" id="{3FE9A9E2-0D12-F248-88FB-0373819000B8}"/>
              </a:ext>
            </a:extLst>
          </p:cNvPr>
          <p:cNvSpPr txBox="1"/>
          <p:nvPr/>
        </p:nvSpPr>
        <p:spPr>
          <a:xfrm>
            <a:off x="7854538" y="644644"/>
            <a:ext cx="4048542" cy="2308324"/>
          </a:xfrm>
          <a:prstGeom prst="rect">
            <a:avLst/>
          </a:prstGeom>
          <a:noFill/>
        </p:spPr>
        <p:txBody>
          <a:bodyPr wrap="square" rtlCol="0">
            <a:spAutoFit/>
          </a:bodyPr>
          <a:lstStyle/>
          <a:p>
            <a:pPr lvl="1"/>
            <a:r>
              <a:rPr lang="en" sz="1200" dirty="0">
                <a:latin typeface="Baghdad" pitchFamily="2" charset="-78"/>
                <a:cs typeface="Baghdad" pitchFamily="2" charset="-78"/>
              </a:rPr>
              <a:t>- RESULTS</a:t>
            </a:r>
          </a:p>
          <a:p>
            <a:r>
              <a:rPr lang="en" sz="1200" dirty="0">
                <a:latin typeface="Baghdad" pitchFamily="2" charset="-78"/>
                <a:cs typeface="Baghdad" pitchFamily="2" charset="-78"/>
              </a:rPr>
              <a:t>After administering the nanoparticles to the animals, slides of liver samples were observed by transmission electron microscopy. As shown in Figure 7, AuNPs were stored in lipid drops; although the size of these nanoparticles was smaller than the original ones (~6-8 nm). Some single, non-aggregated AuNPs were also found dispersed throughout the cytosol. </a:t>
            </a:r>
          </a:p>
          <a:p>
            <a:r>
              <a:rPr lang="en" sz="1200" dirty="0">
                <a:latin typeface="Baghdad" pitchFamily="2" charset="-78"/>
                <a:cs typeface="Baghdad" pitchFamily="2" charset="-78"/>
              </a:rPr>
              <a:t>In the case of the organs exposed to 10 nm AuNPs, some nanoparticles were able to cross the nucleus membrane and were found inside it. </a:t>
            </a:r>
          </a:p>
          <a:p>
            <a:endParaRPr lang="en" sz="1200" dirty="0">
              <a:latin typeface="Baghdad" pitchFamily="2" charset="-78"/>
              <a:cs typeface="Baghdad" pitchFamily="2" charset="-78"/>
            </a:endParaRPr>
          </a:p>
        </p:txBody>
      </p:sp>
      <p:sp>
        <p:nvSpPr>
          <p:cNvPr id="3" name="CuadroTexto 2">
            <a:extLst>
              <a:ext uri="{FF2B5EF4-FFF2-40B4-BE49-F238E27FC236}">
                <a16:creationId xmlns:a16="http://schemas.microsoft.com/office/drawing/2014/main" id="{9A2D7632-0AA2-294E-8F1B-F273E27E4C88}"/>
              </a:ext>
            </a:extLst>
          </p:cNvPr>
          <p:cNvSpPr txBox="1"/>
          <p:nvPr/>
        </p:nvSpPr>
        <p:spPr>
          <a:xfrm>
            <a:off x="3746519" y="617684"/>
            <a:ext cx="3598566" cy="2985433"/>
          </a:xfrm>
          <a:prstGeom prst="rect">
            <a:avLst/>
          </a:prstGeom>
          <a:noFill/>
        </p:spPr>
        <p:txBody>
          <a:bodyPr wrap="square" rtlCol="0">
            <a:spAutoFit/>
          </a:bodyPr>
          <a:lstStyle/>
          <a:p>
            <a:pPr marL="742950" lvl="1" indent="-285750" algn="just">
              <a:buFontTx/>
              <a:buChar char="-"/>
            </a:pPr>
            <a:r>
              <a:rPr lang="es-MX" sz="1200" dirty="0">
                <a:latin typeface="Baghdad" pitchFamily="2" charset="-78"/>
                <a:cs typeface="Baghdad" pitchFamily="2" charset="-78"/>
              </a:rPr>
              <a:t>METHOD</a:t>
            </a:r>
          </a:p>
          <a:p>
            <a:pPr algn="just"/>
            <a:r>
              <a:rPr lang="es-MX" sz="1200" dirty="0">
                <a:latin typeface="Baghdad" pitchFamily="2" charset="-78"/>
                <a:cs typeface="Baghdad" pitchFamily="2" charset="-78"/>
              </a:rPr>
              <a:t>Intestine cell cultures and liver samples were fixed with fresh primary fixative (1.5% glutaraldehyde, 1.0% formaldehyde in 0.05 M sodium cacodylate buffer, pH 7.4) and post-fixed with secondary fixative (1% osmium tetroxide, 1% potassium </a:t>
            </a:r>
          </a:p>
          <a:p>
            <a:pPr algn="just"/>
            <a:r>
              <a:rPr lang="es-MX" sz="1200" dirty="0">
                <a:latin typeface="Baghdad" pitchFamily="2" charset="-78"/>
                <a:cs typeface="Baghdad" pitchFamily="2" charset="-78"/>
              </a:rPr>
              <a:t>ferrocyanide in Milli Q water) followed by dehydration with ascending series of alcohol before embedding samples in epoxy resin. Ultra thin sections were cut and doubly stained with uranyl acetate and lead citrate. A transmission electron microscope LIBRA 120 PLUS microscope at 120 kV (Carl Zeiss SMT., Oberkochen, Germany) was used to determine the fate and uptake of AuNPs into cells </a:t>
            </a:r>
          </a:p>
          <a:p>
            <a:endParaRPr dirty="0"/>
          </a:p>
        </p:txBody>
      </p:sp>
    </p:spTree>
    <p:extLst>
      <p:ext uri="{BB962C8B-B14F-4D97-AF65-F5344CB8AC3E}">
        <p14:creationId xmlns:p14="http://schemas.microsoft.com/office/powerpoint/2010/main" val="2600234616"/>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{C10AE96A-FB87-5F4F-A6D8-A59720A3E808}tf10001069</Template>
  <TotalTime>96</TotalTime>
  <Words>344</Words>
  <Application>Microsoft Macintosh PowerPoint</Application>
  <PresentationFormat>Panorámica</PresentationFormat>
  <Paragraphs>12</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Baghdad</vt:lpstr>
      <vt:lpstr>Century Gothic</vt:lpstr>
      <vt:lpstr>Wingdings 3</vt:lpstr>
      <vt:lpstr>Espiral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Aimé Alexandra Cuéllar Monterrubio</dc:creator>
  <cp:lastModifiedBy>Aimé Alexandra Cuéllar Monterrubio</cp:lastModifiedBy>
  <cp:revision>7</cp:revision>
  <dcterms:created xsi:type="dcterms:W3CDTF">2019-04-08T21:36:52Z</dcterms:created>
  <dcterms:modified xsi:type="dcterms:W3CDTF">2019-04-10T16:53:44Z</dcterms:modified>
</cp:coreProperties>
</file>