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FE0E41-ABC8-470F-A5F7-53136F8BA4A6}" v="25" dt="2019-02-14T13:16:31.084"/>
    <p1510:client id="{3E567EDD-90DB-47C4-9E5D-389A4B14B0CA}" v="1" dt="2019-02-14T22:45:35.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Matias Martinez Guerrero" userId="3862460d-8fc2-4b2e-acd0-103d9aab98b2" providerId="ADAL" clId="{81FE0E41-ABC8-470F-A5F7-53136F8BA4A6}"/>
    <pc:docChg chg="undo custSel mod modSld">
      <pc:chgData name="Cesar Matias Martinez Guerrero" userId="3862460d-8fc2-4b2e-acd0-103d9aab98b2" providerId="ADAL" clId="{81FE0E41-ABC8-470F-A5F7-53136F8BA4A6}" dt="2019-02-14T15:03:36.371" v="455" actId="20577"/>
      <pc:docMkLst>
        <pc:docMk/>
      </pc:docMkLst>
      <pc:sldChg chg="addSp delSp modSp delDesignElem">
        <pc:chgData name="Cesar Matias Martinez Guerrero" userId="3862460d-8fc2-4b2e-acd0-103d9aab98b2" providerId="ADAL" clId="{81FE0E41-ABC8-470F-A5F7-53136F8BA4A6}" dt="2019-02-14T15:03:36.371" v="455" actId="20577"/>
        <pc:sldMkLst>
          <pc:docMk/>
          <pc:sldMk cId="3205807945" sldId="256"/>
        </pc:sldMkLst>
        <pc:spChg chg="mod">
          <ac:chgData name="Cesar Matias Martinez Guerrero" userId="3862460d-8fc2-4b2e-acd0-103d9aab98b2" providerId="ADAL" clId="{81FE0E41-ABC8-470F-A5F7-53136F8BA4A6}" dt="2019-02-14T15:03:36.371" v="455" actId="20577"/>
          <ac:spMkLst>
            <pc:docMk/>
            <pc:sldMk cId="3205807945" sldId="256"/>
            <ac:spMk id="2" creationId="{8ECECDC5-4C28-4846-B173-3DE5B2CFEC10}"/>
          </ac:spMkLst>
        </pc:spChg>
        <pc:spChg chg="mod ord">
          <ac:chgData name="Cesar Matias Martinez Guerrero" userId="3862460d-8fc2-4b2e-acd0-103d9aab98b2" providerId="ADAL" clId="{81FE0E41-ABC8-470F-A5F7-53136F8BA4A6}" dt="2019-02-14T12:51:17.090" v="349" actId="12"/>
          <ac:spMkLst>
            <pc:docMk/>
            <pc:sldMk cId="3205807945" sldId="256"/>
            <ac:spMk id="3" creationId="{9957A4D3-6D8B-4A07-810D-1F1E60CDF8CE}"/>
          </ac:spMkLst>
        </pc:spChg>
        <pc:spChg chg="add del">
          <ac:chgData name="Cesar Matias Martinez Guerrero" userId="3862460d-8fc2-4b2e-acd0-103d9aab98b2" providerId="ADAL" clId="{81FE0E41-ABC8-470F-A5F7-53136F8BA4A6}" dt="2019-02-12T05:53:04.385" v="40" actId="26606"/>
          <ac:spMkLst>
            <pc:docMk/>
            <pc:sldMk cId="3205807945" sldId="256"/>
            <ac:spMk id="8" creationId="{57ABABA7-0420-4200-9B65-1C1967CE9373}"/>
          </ac:spMkLst>
        </pc:spChg>
        <pc:spChg chg="add mod">
          <ac:chgData name="Cesar Matias Martinez Guerrero" userId="3862460d-8fc2-4b2e-acd0-103d9aab98b2" providerId="ADAL" clId="{81FE0E41-ABC8-470F-A5F7-53136F8BA4A6}" dt="2019-02-14T12:50:48.386" v="348" actId="404"/>
          <ac:spMkLst>
            <pc:docMk/>
            <pc:sldMk cId="3205807945" sldId="256"/>
            <ac:spMk id="10" creationId="{4BAC4EAD-70D8-47E9-9363-0E18148DC04C}"/>
          </ac:spMkLst>
        </pc:spChg>
        <pc:spChg chg="add del">
          <ac:chgData name="Cesar Matias Martinez Guerrero" userId="3862460d-8fc2-4b2e-acd0-103d9aab98b2" providerId="ADAL" clId="{81FE0E41-ABC8-470F-A5F7-53136F8BA4A6}" dt="2019-02-12T05:53:04.385" v="40" actId="26606"/>
          <ac:spMkLst>
            <pc:docMk/>
            <pc:sldMk cId="3205807945" sldId="256"/>
            <ac:spMk id="10" creationId="{A317EBE3-FF86-4DA1-BC9A-331F7F2144E9}"/>
          </ac:spMkLst>
        </pc:spChg>
        <pc:spChg chg="add del">
          <ac:chgData name="Cesar Matias Martinez Guerrero" userId="3862460d-8fc2-4b2e-acd0-103d9aab98b2" providerId="ADAL" clId="{81FE0E41-ABC8-470F-A5F7-53136F8BA4A6}" dt="2019-02-12T05:52:58.531" v="36" actId="26606"/>
          <ac:spMkLst>
            <pc:docMk/>
            <pc:sldMk cId="3205807945" sldId="256"/>
            <ac:spMk id="31" creationId="{FC59DA47-0B3E-4C84-B322-4D0AB409F6BD}"/>
          </ac:spMkLst>
        </pc:spChg>
        <pc:spChg chg="add del">
          <ac:chgData name="Cesar Matias Martinez Guerrero" userId="3862460d-8fc2-4b2e-acd0-103d9aab98b2" providerId="ADAL" clId="{81FE0E41-ABC8-470F-A5F7-53136F8BA4A6}" dt="2019-02-12T05:52:58.531" v="36" actId="26606"/>
          <ac:spMkLst>
            <pc:docMk/>
            <pc:sldMk cId="3205807945" sldId="256"/>
            <ac:spMk id="33" creationId="{6F7C0CF3-8632-43CE-B87A-053125D4105E}"/>
          </ac:spMkLst>
        </pc:spChg>
        <pc:spChg chg="add del">
          <ac:chgData name="Cesar Matias Martinez Guerrero" userId="3862460d-8fc2-4b2e-acd0-103d9aab98b2" providerId="ADAL" clId="{81FE0E41-ABC8-470F-A5F7-53136F8BA4A6}" dt="2019-02-12T05:52:58.531" v="36" actId="26606"/>
          <ac:spMkLst>
            <pc:docMk/>
            <pc:sldMk cId="3205807945" sldId="256"/>
            <ac:spMk id="35" creationId="{1E280319-321A-4944-A828-08032D4E9C54}"/>
          </ac:spMkLst>
        </pc:spChg>
        <pc:spChg chg="add del">
          <ac:chgData name="Cesar Matias Martinez Guerrero" userId="3862460d-8fc2-4b2e-acd0-103d9aab98b2" providerId="ADAL" clId="{81FE0E41-ABC8-470F-A5F7-53136F8BA4A6}" dt="2019-02-14T12:48:12.510" v="231"/>
          <ac:spMkLst>
            <pc:docMk/>
            <pc:sldMk cId="3205807945" sldId="256"/>
            <ac:spMk id="37" creationId="{AB5F4556-5BD5-4F9A-A397-E7B3F54FB490}"/>
          </ac:spMkLst>
        </pc:spChg>
        <pc:spChg chg="add del">
          <ac:chgData name="Cesar Matias Martinez Guerrero" userId="3862460d-8fc2-4b2e-acd0-103d9aab98b2" providerId="ADAL" clId="{81FE0E41-ABC8-470F-A5F7-53136F8BA4A6}" dt="2019-02-12T05:53:04.357" v="39" actId="26606"/>
          <ac:spMkLst>
            <pc:docMk/>
            <pc:sldMk cId="3205807945" sldId="256"/>
            <ac:spMk id="46" creationId="{04FFCB0A-A21A-4D0F-AE1C-6EC8ED79A83F}"/>
          </ac:spMkLst>
        </pc:spChg>
        <pc:spChg chg="add del">
          <ac:chgData name="Cesar Matias Martinez Guerrero" userId="3862460d-8fc2-4b2e-acd0-103d9aab98b2" providerId="ADAL" clId="{81FE0E41-ABC8-470F-A5F7-53136F8BA4A6}" dt="2019-02-12T05:53:04.357" v="39" actId="26606"/>
          <ac:spMkLst>
            <pc:docMk/>
            <pc:sldMk cId="3205807945" sldId="256"/>
            <ac:spMk id="61" creationId="{4DF306C4-90F2-4BFE-B2AD-FAFB31C46558}"/>
          </ac:spMkLst>
        </pc:spChg>
        <pc:spChg chg="add del">
          <ac:chgData name="Cesar Matias Martinez Guerrero" userId="3862460d-8fc2-4b2e-acd0-103d9aab98b2" providerId="ADAL" clId="{81FE0E41-ABC8-470F-A5F7-53136F8BA4A6}" dt="2019-02-12T05:53:04.357" v="39" actId="26606"/>
          <ac:spMkLst>
            <pc:docMk/>
            <pc:sldMk cId="3205807945" sldId="256"/>
            <ac:spMk id="63" creationId="{AA07F762-5743-4CB0-9102-37CFC56F268C}"/>
          </ac:spMkLst>
        </pc:spChg>
        <pc:spChg chg="add del">
          <ac:chgData name="Cesar Matias Martinez Guerrero" userId="3862460d-8fc2-4b2e-acd0-103d9aab98b2" providerId="ADAL" clId="{81FE0E41-ABC8-470F-A5F7-53136F8BA4A6}" dt="2019-02-14T12:48:12.510" v="231"/>
          <ac:spMkLst>
            <pc:docMk/>
            <pc:sldMk cId="3205807945" sldId="256"/>
            <ac:spMk id="65" creationId="{962907A4-DF28-44BB-A9DB-316E098C272C}"/>
          </ac:spMkLst>
        </pc:spChg>
        <pc:spChg chg="add del">
          <ac:chgData name="Cesar Matias Martinez Guerrero" userId="3862460d-8fc2-4b2e-acd0-103d9aab98b2" providerId="ADAL" clId="{81FE0E41-ABC8-470F-A5F7-53136F8BA4A6}" dt="2019-02-14T12:48:12.510" v="231"/>
          <ac:spMkLst>
            <pc:docMk/>
            <pc:sldMk cId="3205807945" sldId="256"/>
            <ac:spMk id="66" creationId="{1F5A7FE0-9555-4EFF-83DD-1F0121F49AB9}"/>
          </ac:spMkLst>
        </pc:spChg>
        <pc:spChg chg="add del">
          <ac:chgData name="Cesar Matias Martinez Guerrero" userId="3862460d-8fc2-4b2e-acd0-103d9aab98b2" providerId="ADAL" clId="{81FE0E41-ABC8-470F-A5F7-53136F8BA4A6}" dt="2019-02-14T12:48:12.510" v="231"/>
          <ac:spMkLst>
            <pc:docMk/>
            <pc:sldMk cId="3205807945" sldId="256"/>
            <ac:spMk id="67" creationId="{83B8E02F-5738-48D1-BBD8-5C269C63DDFB}"/>
          </ac:spMkLst>
        </pc:spChg>
        <pc:grpChg chg="add del">
          <ac:chgData name="Cesar Matias Martinez Guerrero" userId="3862460d-8fc2-4b2e-acd0-103d9aab98b2" providerId="ADAL" clId="{81FE0E41-ABC8-470F-A5F7-53136F8BA4A6}" dt="2019-02-12T05:53:04.385" v="40" actId="26606"/>
          <ac:grpSpMkLst>
            <pc:docMk/>
            <pc:sldMk cId="3205807945" sldId="256"/>
            <ac:grpSpMk id="12" creationId="{7A03E380-9CD1-4ABA-A763-9F9D252B8908}"/>
          </ac:grpSpMkLst>
        </pc:grpChg>
        <pc:grpChg chg="add del">
          <ac:chgData name="Cesar Matias Martinez Guerrero" userId="3862460d-8fc2-4b2e-acd0-103d9aab98b2" providerId="ADAL" clId="{81FE0E41-ABC8-470F-A5F7-53136F8BA4A6}" dt="2019-02-12T05:53:04.357" v="39" actId="26606"/>
          <ac:grpSpMkLst>
            <pc:docMk/>
            <pc:sldMk cId="3205807945" sldId="256"/>
            <ac:grpSpMk id="47" creationId="{FBF9A995-2C32-4FB7-B5F3-E417B7DE06E1}"/>
          </ac:grpSpMkLst>
        </pc:grpChg>
        <pc:grpChg chg="add del">
          <ac:chgData name="Cesar Matias Martinez Guerrero" userId="3862460d-8fc2-4b2e-acd0-103d9aab98b2" providerId="ADAL" clId="{81FE0E41-ABC8-470F-A5F7-53136F8BA4A6}" dt="2019-02-12T05:53:04.357" v="39" actId="26606"/>
          <ac:grpSpMkLst>
            <pc:docMk/>
            <pc:sldMk cId="3205807945" sldId="256"/>
            <ac:grpSpMk id="60" creationId="{481DDC0B-F2D9-4A55-A60C-E0532B46C902}"/>
          </ac:grpSpMkLst>
        </pc:grpChg>
        <pc:picChg chg="add del mod">
          <ac:chgData name="Cesar Matias Martinez Guerrero" userId="3862460d-8fc2-4b2e-acd0-103d9aab98b2" providerId="ADAL" clId="{81FE0E41-ABC8-470F-A5F7-53136F8BA4A6}" dt="2019-02-12T05:52:35.505" v="25" actId="478"/>
          <ac:picMkLst>
            <pc:docMk/>
            <pc:sldMk cId="3205807945" sldId="256"/>
            <ac:picMk id="4" creationId="{F51D33AD-714A-4A71-B724-00377BBB714D}"/>
          </ac:picMkLst>
        </pc:picChg>
        <pc:picChg chg="add mod ord">
          <ac:chgData name="Cesar Matias Martinez Guerrero" userId="3862460d-8fc2-4b2e-acd0-103d9aab98b2" providerId="ADAL" clId="{81FE0E41-ABC8-470F-A5F7-53136F8BA4A6}" dt="2019-02-14T13:12:25.230" v="400" actId="1038"/>
          <ac:picMkLst>
            <pc:docMk/>
            <pc:sldMk cId="3205807945" sldId="256"/>
            <ac:picMk id="5" creationId="{229FFDB8-285A-41B3-856D-A63D414F23B4}"/>
          </ac:picMkLst>
        </pc:picChg>
        <pc:picChg chg="add mod">
          <ac:chgData name="Cesar Matias Martinez Guerrero" userId="3862460d-8fc2-4b2e-acd0-103d9aab98b2" providerId="ADAL" clId="{81FE0E41-ABC8-470F-A5F7-53136F8BA4A6}" dt="2019-02-14T13:12:31.004" v="402" actId="14100"/>
          <ac:picMkLst>
            <pc:docMk/>
            <pc:sldMk cId="3205807945" sldId="256"/>
            <ac:picMk id="6" creationId="{32C096F7-23EA-441D-8B82-C2719C41710A}"/>
          </ac:picMkLst>
        </pc:picChg>
        <pc:cxnChg chg="add del">
          <ac:chgData name="Cesar Matias Martinez Guerrero" userId="3862460d-8fc2-4b2e-acd0-103d9aab98b2" providerId="ADAL" clId="{81FE0E41-ABC8-470F-A5F7-53136F8BA4A6}" dt="2019-02-12T05:53:04.385" v="40" actId="26606"/>
          <ac:cxnSpMkLst>
            <pc:docMk/>
            <pc:sldMk cId="3205807945" sldId="256"/>
            <ac:cxnSpMk id="26" creationId="{34D43EC1-35FA-4FC3-8526-F655CEB09D9C}"/>
          </ac:cxnSpMkLst>
        </pc:cxnChg>
      </pc:sldChg>
    </pc:docChg>
  </pc:docChgLst>
  <pc:docChgLst>
    <pc:chgData name="Cesar Matias Martinez Guerrero" userId="3862460d-8fc2-4b2e-acd0-103d9aab98b2" providerId="ADAL" clId="{3E567EDD-90DB-47C4-9E5D-389A4B14B0CA}"/>
    <pc:docChg chg="modSld">
      <pc:chgData name="Cesar Matias Martinez Guerrero" userId="3862460d-8fc2-4b2e-acd0-103d9aab98b2" providerId="ADAL" clId="{3E567EDD-90DB-47C4-9E5D-389A4B14B0CA}" dt="2019-02-14T22:45:45.020" v="6" actId="14100"/>
      <pc:docMkLst>
        <pc:docMk/>
      </pc:docMkLst>
      <pc:sldChg chg="addSp modSp">
        <pc:chgData name="Cesar Matias Martinez Guerrero" userId="3862460d-8fc2-4b2e-acd0-103d9aab98b2" providerId="ADAL" clId="{3E567EDD-90DB-47C4-9E5D-389A4B14B0CA}" dt="2019-02-14T22:45:45.020" v="6" actId="14100"/>
        <pc:sldMkLst>
          <pc:docMk/>
          <pc:sldMk cId="3205807945" sldId="256"/>
        </pc:sldMkLst>
        <pc:spChg chg="mod">
          <ac:chgData name="Cesar Matias Martinez Guerrero" userId="3862460d-8fc2-4b2e-acd0-103d9aab98b2" providerId="ADAL" clId="{3E567EDD-90DB-47C4-9E5D-389A4B14B0CA}" dt="2019-02-14T22:38:07.273" v="3" actId="120"/>
          <ac:spMkLst>
            <pc:docMk/>
            <pc:sldMk cId="3205807945" sldId="256"/>
            <ac:spMk id="2" creationId="{8ECECDC5-4C28-4846-B173-3DE5B2CFEC10}"/>
          </ac:spMkLst>
        </pc:spChg>
        <pc:picChg chg="add mod">
          <ac:chgData name="Cesar Matias Martinez Guerrero" userId="3862460d-8fc2-4b2e-acd0-103d9aab98b2" providerId="ADAL" clId="{3E567EDD-90DB-47C4-9E5D-389A4B14B0CA}" dt="2019-02-14T22:45:45.020" v="6" actId="14100"/>
          <ac:picMkLst>
            <pc:docMk/>
            <pc:sldMk cId="3205807945" sldId="256"/>
            <ac:picMk id="4" creationId="{44B856A2-F914-474E-8BAE-1BA04E41465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113923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07301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FE8D7-65E3-4C61-B68C-8FADCDBB551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673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2154407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7464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546847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768919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244210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80692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50390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B0CCEF-61C7-4A44-AD7C-ECC803248868}"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425522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B0CCEF-61C7-4A44-AD7C-ECC803248868}"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85498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B0CCEF-61C7-4A44-AD7C-ECC803248868}"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34570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0CCEF-61C7-4A44-AD7C-ECC803248868}" type="datetimeFigureOut">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140192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33981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404973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B0CCEF-61C7-4A44-AD7C-ECC803248868}" type="datetimeFigureOut">
              <a:rPr lang="en-US" smtClean="0"/>
              <a:t>2/14/2019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35FE8D7-65E3-4C61-B68C-8FADCDBB5511}" type="slidenum">
              <a:rPr lang="en-US" smtClean="0"/>
              <a:t>‹#›</a:t>
            </a:fld>
            <a:endParaRPr lang="en-US"/>
          </a:p>
        </p:txBody>
      </p:sp>
    </p:spTree>
    <p:extLst>
      <p:ext uri="{BB962C8B-B14F-4D97-AF65-F5344CB8AC3E}">
        <p14:creationId xmlns:p14="http://schemas.microsoft.com/office/powerpoint/2010/main" val="3361606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CDC5-4C28-4846-B173-3DE5B2CFEC10}"/>
              </a:ext>
            </a:extLst>
          </p:cNvPr>
          <p:cNvSpPr>
            <a:spLocks noGrp="1"/>
          </p:cNvSpPr>
          <p:nvPr>
            <p:ph type="title"/>
          </p:nvPr>
        </p:nvSpPr>
        <p:spPr>
          <a:xfrm>
            <a:off x="1216511" y="1530416"/>
            <a:ext cx="6945711" cy="4950145"/>
          </a:xfrm>
        </p:spPr>
        <p:txBody>
          <a:bodyPr>
            <a:normAutofit fontScale="90000"/>
          </a:bodyPr>
          <a:lstStyle/>
          <a:p>
            <a:pPr>
              <a:lnSpc>
                <a:spcPct val="90000"/>
              </a:lnSpc>
            </a:pPr>
            <a:r>
              <a:rPr lang="en-US" sz="1300" b="1" dirty="0">
                <a:solidFill>
                  <a:schemeClr val="tx1"/>
                </a:solidFill>
              </a:rPr>
              <a:t>Scope of the study</a:t>
            </a:r>
            <a:br>
              <a:rPr lang="en-US" sz="1300" dirty="0">
                <a:solidFill>
                  <a:schemeClr val="tx1"/>
                </a:solidFill>
              </a:rPr>
            </a:br>
            <a:br>
              <a:rPr lang="en-US" sz="1300" dirty="0">
                <a:solidFill>
                  <a:schemeClr val="tx1"/>
                </a:solidFill>
              </a:rPr>
            </a:br>
            <a:r>
              <a:rPr lang="en-US" sz="1300" dirty="0">
                <a:solidFill>
                  <a:schemeClr val="tx1"/>
                </a:solidFill>
              </a:rPr>
              <a:t>FTIR studies was carried out to check the formation of ion aggregates at higher acid concentration and its dissociation with the addition of plasticizer, which leads to increase in conductivity</a:t>
            </a:r>
            <a:br>
              <a:rPr lang="en-US" sz="1300" dirty="0">
                <a:solidFill>
                  <a:schemeClr val="tx1"/>
                </a:solidFill>
              </a:rPr>
            </a:br>
            <a:br>
              <a:rPr lang="en-US" sz="1300" dirty="0">
                <a:solidFill>
                  <a:schemeClr val="tx1"/>
                </a:solidFill>
              </a:rPr>
            </a:br>
            <a:r>
              <a:rPr lang="en-US" sz="1300" b="1" dirty="0">
                <a:solidFill>
                  <a:schemeClr val="tx1"/>
                </a:solidFill>
              </a:rPr>
              <a:t>Samples</a:t>
            </a:r>
            <a:br>
              <a:rPr lang="en-US" sz="1300" dirty="0">
                <a:solidFill>
                  <a:schemeClr val="tx1"/>
                </a:solidFill>
              </a:rPr>
            </a:br>
            <a:r>
              <a:rPr lang="en-US" sz="1300" dirty="0">
                <a:solidFill>
                  <a:schemeClr val="tx1"/>
                </a:solidFill>
              </a:rPr>
              <a:t>Polymer electrolytes have been prepared by solution casting method in which acid and polymer were dissolved in acetonitrile and stirred continuously until a homogeneous solution was obtained. </a:t>
            </a:r>
            <a:br>
              <a:rPr lang="en-US" sz="1300" dirty="0">
                <a:solidFill>
                  <a:schemeClr val="tx1"/>
                </a:solidFill>
              </a:rPr>
            </a:br>
            <a:br>
              <a:rPr lang="en-US" sz="1300" dirty="0">
                <a:solidFill>
                  <a:schemeClr val="tx1"/>
                </a:solidFill>
              </a:rPr>
            </a:br>
            <a:r>
              <a:rPr lang="en-US" sz="1300" b="1" dirty="0">
                <a:solidFill>
                  <a:schemeClr val="tx1"/>
                </a:solidFill>
              </a:rPr>
              <a:t>Process and Findings</a:t>
            </a:r>
            <a:br>
              <a:rPr lang="en-US" sz="1300" dirty="0">
                <a:solidFill>
                  <a:schemeClr val="tx1"/>
                </a:solidFill>
              </a:rPr>
            </a:br>
            <a:r>
              <a:rPr lang="en-US" sz="1300" dirty="0">
                <a:solidFill>
                  <a:schemeClr val="tx1"/>
                </a:solidFill>
              </a:rPr>
              <a:t>FTIR spectra of the samples were recorded by Perkin Elmer FTIR spectrometer at room temperature.</a:t>
            </a:r>
            <a:br>
              <a:rPr lang="en-US" sz="1300" dirty="0">
                <a:solidFill>
                  <a:schemeClr val="tx1"/>
                </a:solidFill>
              </a:rPr>
            </a:br>
            <a:br>
              <a:rPr lang="en-US" sz="1300" dirty="0">
                <a:solidFill>
                  <a:schemeClr val="tx1"/>
                </a:solidFill>
              </a:rPr>
            </a:br>
            <a:r>
              <a:rPr lang="en-US" sz="1300" dirty="0">
                <a:solidFill>
                  <a:schemeClr val="tx1"/>
                </a:solidFill>
              </a:rPr>
              <a:t>No improving on mechanical properties of material was achieved.</a:t>
            </a:r>
            <a:br>
              <a:rPr lang="en-US" sz="1300" dirty="0">
                <a:solidFill>
                  <a:schemeClr val="tx1"/>
                </a:solidFill>
              </a:rPr>
            </a:br>
            <a:br>
              <a:rPr lang="en-US" sz="1300" dirty="0">
                <a:solidFill>
                  <a:schemeClr val="tx1"/>
                </a:solidFill>
              </a:rPr>
            </a:br>
            <a:r>
              <a:rPr lang="en-US" sz="1300" dirty="0">
                <a:solidFill>
                  <a:schemeClr val="tx1"/>
                </a:solidFill>
              </a:rPr>
              <a:t>FTIR results indicated that ion aggregates are present in unplasticized polymer electrolytes at high acid concentrations (8 </a:t>
            </a:r>
            <a:r>
              <a:rPr lang="en-US" sz="1300" dirty="0" err="1">
                <a:solidFill>
                  <a:schemeClr val="tx1"/>
                </a:solidFill>
              </a:rPr>
              <a:t>wt</a:t>
            </a:r>
            <a:r>
              <a:rPr lang="en-US" sz="1300" dirty="0">
                <a:solidFill>
                  <a:schemeClr val="tx1"/>
                </a:solidFill>
              </a:rPr>
              <a:t> %) along with the presence of free ions</a:t>
            </a:r>
            <a:br>
              <a:rPr lang="en-US" sz="1300" dirty="0">
                <a:solidFill>
                  <a:schemeClr val="tx1"/>
                </a:solidFill>
              </a:rPr>
            </a:br>
            <a:br>
              <a:rPr lang="en-US" sz="1300" dirty="0">
                <a:solidFill>
                  <a:schemeClr val="tx1"/>
                </a:solidFill>
              </a:rPr>
            </a:br>
            <a:r>
              <a:rPr lang="en-US" sz="1300" dirty="0">
                <a:solidFill>
                  <a:schemeClr val="tx1"/>
                </a:solidFill>
              </a:rPr>
              <a:t>The increase in conductivity with the addition of plasticizer was explained due to dissociation of ion aggregates, which was supported by FTIR studies</a:t>
            </a:r>
            <a:br>
              <a:rPr lang="en-US" sz="1300" dirty="0">
                <a:solidFill>
                  <a:schemeClr val="tx1"/>
                </a:solidFill>
              </a:rPr>
            </a:br>
            <a:br>
              <a:rPr lang="en-US" sz="1300" dirty="0">
                <a:solidFill>
                  <a:schemeClr val="tx1"/>
                </a:solidFill>
              </a:rPr>
            </a:br>
            <a:r>
              <a:rPr lang="en-US" sz="1300" b="1" dirty="0">
                <a:solidFill>
                  <a:schemeClr val="tx1"/>
                </a:solidFill>
              </a:rPr>
              <a:t>Application</a:t>
            </a:r>
            <a:br>
              <a:rPr lang="en-US" sz="1300" dirty="0">
                <a:solidFill>
                  <a:schemeClr val="tx1"/>
                </a:solidFill>
              </a:rPr>
            </a:br>
            <a:r>
              <a:rPr lang="en-US" sz="1300" dirty="0">
                <a:solidFill>
                  <a:schemeClr val="tx1"/>
                </a:solidFill>
              </a:rPr>
              <a:t>The small change in conductivity over 30–130 °C temperature range suggests that these electrolytes are suitable for their use in device applications like fuel cells, supercapacitors, sensors, separators and other electrochromic devices</a:t>
            </a:r>
            <a:br>
              <a:rPr lang="en-US" sz="1300" dirty="0">
                <a:solidFill>
                  <a:schemeClr val="tx1"/>
                </a:solidFill>
              </a:rPr>
            </a:br>
            <a:br>
              <a:rPr lang="en-US" sz="1300" dirty="0">
                <a:solidFill>
                  <a:schemeClr val="tx1"/>
                </a:solidFill>
              </a:rPr>
            </a:br>
            <a:br>
              <a:rPr lang="en-US" sz="1300" dirty="0">
                <a:solidFill>
                  <a:schemeClr val="tx1"/>
                </a:solidFill>
              </a:rPr>
            </a:br>
            <a:endParaRPr lang="en-US" sz="1300" dirty="0">
              <a:solidFill>
                <a:schemeClr val="tx1"/>
              </a:solidFill>
            </a:endParaRPr>
          </a:p>
        </p:txBody>
      </p:sp>
      <p:sp>
        <p:nvSpPr>
          <p:cNvPr id="3" name="Subtitle 2">
            <a:extLst>
              <a:ext uri="{FF2B5EF4-FFF2-40B4-BE49-F238E27FC236}">
                <a16:creationId xmlns:a16="http://schemas.microsoft.com/office/drawing/2014/main" id="{9957A4D3-6D8B-4A07-810D-1F1E60CDF8CE}"/>
              </a:ext>
            </a:extLst>
          </p:cNvPr>
          <p:cNvSpPr>
            <a:spLocks noGrp="1"/>
          </p:cNvSpPr>
          <p:nvPr>
            <p:ph idx="1"/>
          </p:nvPr>
        </p:nvSpPr>
        <p:spPr>
          <a:xfrm>
            <a:off x="1555254" y="538212"/>
            <a:ext cx="5746282" cy="1117333"/>
          </a:xfrm>
        </p:spPr>
        <p:txBody>
          <a:bodyPr anchor="ctr">
            <a:noAutofit/>
          </a:bodyPr>
          <a:lstStyle/>
          <a:p>
            <a:pPr marL="0" indent="0">
              <a:buNone/>
            </a:pPr>
            <a:r>
              <a:rPr lang="en-US" sz="1600" dirty="0">
                <a:solidFill>
                  <a:schemeClr val="tx1"/>
                </a:solidFill>
              </a:rPr>
              <a:t>Ionic conductivity, FTIR and thermal studies of nano-composite plasticized proton conducting polymer electrolytes</a:t>
            </a:r>
          </a:p>
        </p:txBody>
      </p:sp>
      <p:pic>
        <p:nvPicPr>
          <p:cNvPr id="5" name="Picture 4">
            <a:extLst>
              <a:ext uri="{FF2B5EF4-FFF2-40B4-BE49-F238E27FC236}">
                <a16:creationId xmlns:a16="http://schemas.microsoft.com/office/drawing/2014/main" id="{229FFDB8-285A-41B3-856D-A63D414F23B4}"/>
              </a:ext>
            </a:extLst>
          </p:cNvPr>
          <p:cNvPicPr>
            <a:picLocks noChangeAspect="1"/>
          </p:cNvPicPr>
          <p:nvPr/>
        </p:nvPicPr>
        <p:blipFill>
          <a:blip r:embed="rId2"/>
          <a:stretch>
            <a:fillRect/>
          </a:stretch>
        </p:blipFill>
        <p:spPr>
          <a:xfrm>
            <a:off x="8283312" y="162583"/>
            <a:ext cx="3771679" cy="3149055"/>
          </a:xfrm>
          <a:prstGeom prst="rect">
            <a:avLst/>
          </a:prstGeom>
        </p:spPr>
      </p:pic>
      <p:pic>
        <p:nvPicPr>
          <p:cNvPr id="6" name="Picture 5">
            <a:extLst>
              <a:ext uri="{FF2B5EF4-FFF2-40B4-BE49-F238E27FC236}">
                <a16:creationId xmlns:a16="http://schemas.microsoft.com/office/drawing/2014/main" id="{32C096F7-23EA-441D-8B82-C2719C41710A}"/>
              </a:ext>
            </a:extLst>
          </p:cNvPr>
          <p:cNvPicPr>
            <a:picLocks noChangeAspect="1"/>
          </p:cNvPicPr>
          <p:nvPr/>
        </p:nvPicPr>
        <p:blipFill>
          <a:blip r:embed="rId3"/>
          <a:stretch>
            <a:fillRect/>
          </a:stretch>
        </p:blipFill>
        <p:spPr>
          <a:xfrm>
            <a:off x="8283312" y="3311637"/>
            <a:ext cx="3771679" cy="3294052"/>
          </a:xfrm>
          <a:prstGeom prst="rect">
            <a:avLst/>
          </a:prstGeom>
        </p:spPr>
      </p:pic>
      <p:sp>
        <p:nvSpPr>
          <p:cNvPr id="10" name="Subtitle 2">
            <a:extLst>
              <a:ext uri="{FF2B5EF4-FFF2-40B4-BE49-F238E27FC236}">
                <a16:creationId xmlns:a16="http://schemas.microsoft.com/office/drawing/2014/main" id="{4BAC4EAD-70D8-47E9-9363-0E18148DC04C}"/>
              </a:ext>
            </a:extLst>
          </p:cNvPr>
          <p:cNvSpPr txBox="1">
            <a:spLocks/>
          </p:cNvSpPr>
          <p:nvPr/>
        </p:nvSpPr>
        <p:spPr>
          <a:xfrm>
            <a:off x="1483744" y="6605689"/>
            <a:ext cx="9883692" cy="272765"/>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100" dirty="0">
                <a:solidFill>
                  <a:schemeClr val="tx1"/>
                </a:solidFill>
              </a:rPr>
              <a:t>*All the images and information have been taken from the original paper for scholar purposes.</a:t>
            </a:r>
          </a:p>
        </p:txBody>
      </p:sp>
      <p:pic>
        <p:nvPicPr>
          <p:cNvPr id="4" name="Picture 3">
            <a:extLst>
              <a:ext uri="{FF2B5EF4-FFF2-40B4-BE49-F238E27FC236}">
                <a16:creationId xmlns:a16="http://schemas.microsoft.com/office/drawing/2014/main" id="{44B856A2-F914-474E-8BAE-1BA04E41465B}"/>
              </a:ext>
            </a:extLst>
          </p:cNvPr>
          <p:cNvPicPr>
            <a:picLocks noChangeAspect="1"/>
          </p:cNvPicPr>
          <p:nvPr/>
        </p:nvPicPr>
        <p:blipFill>
          <a:blip r:embed="rId4"/>
          <a:stretch>
            <a:fillRect/>
          </a:stretch>
        </p:blipFill>
        <p:spPr>
          <a:xfrm>
            <a:off x="0" y="5657443"/>
            <a:ext cx="1216511" cy="1200557"/>
          </a:xfrm>
          <a:prstGeom prst="rect">
            <a:avLst/>
          </a:prstGeom>
        </p:spPr>
      </p:pic>
    </p:spTree>
    <p:extLst>
      <p:ext uri="{BB962C8B-B14F-4D97-AF65-F5344CB8AC3E}">
        <p14:creationId xmlns:p14="http://schemas.microsoft.com/office/powerpoint/2010/main" val="32058079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248</TotalTime>
  <Words>35</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Wisp</vt:lpstr>
      <vt:lpstr>Scope of the study  FTIR studies was carried out to check the formation of ion aggregates at higher acid concentration and its dissociation with the addition of plasticizer, which leads to increase in conductivity  Samples Polymer electrolytes have been prepared by solution casting method in which acid and polymer were dissolved in acetonitrile and stirred continuously until a homogeneous solution was obtained.   Process and Findings FTIR spectra of the samples were recorded by Perkin Elmer FTIR spectrometer at room temperature.  No improving on mechanical properties of material was achieved.  FTIR results indicated that ion aggregates are present in unplasticized polymer electrolytes at high acid concentrations (8 wt %) along with the presence of free ions  The increase in conductivity with the addition of plasticizer was explained due to dissociation of ion aggregates, which was supported by FTIR studies  Application The small change in conductivity over 30–130 °C temperature range suggests that these electrolytes are suitable for their use in device applications like fuel cells, supercapacitors, sensors, separators and other electrochromic devices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increase in conductivity has been explained to be due to dissociation of ion aggregates with the addition of plasticizer, which has also been supported by FTIR studies.  The interaction between constituents of these polymer electrolytes has been studied by using FTIR studies  FTIR studies have been carried out to check the formation of ion aggregates at higher acid concentration and its dissociation with the addition of plasticizer, which leads to increase in conductivity  FTIR spectra of the samples were recorded by Perkin Elmer FTIR spectrometer at room temperature.  FTIR results indicate that ion aggregates are present in unplasticized polymer electrolytes at high acid concentrations (8 wt %) alongwith the presence of free ions  RESULTS The increase in conductivity with the addition of plasticizer has been explained due to dissociation of ion aggregates, which has also been supported by FTIR studies</dc:title>
  <dc:creator>Cesar Matias Martinez Guerrero</dc:creator>
  <cp:lastModifiedBy>Cesar Matias Martinez Guerrero</cp:lastModifiedBy>
  <cp:revision>1</cp:revision>
  <dcterms:created xsi:type="dcterms:W3CDTF">2019-02-12T05:53:04Z</dcterms:created>
  <dcterms:modified xsi:type="dcterms:W3CDTF">2019-02-14T22:45:52Z</dcterms:modified>
</cp:coreProperties>
</file>