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E0E41-ABC8-470F-A5F7-53136F8BA4A6}" v="13" dt="2019-02-12T05:53:55.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500"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Matias Martinez Guerrero" userId="3862460d-8fc2-4b2e-acd0-103d9aab98b2" providerId="ADAL" clId="{81FE0E41-ABC8-470F-A5F7-53136F8BA4A6}"/>
    <pc:docChg chg="undo custSel mod modSld">
      <pc:chgData name="Cesar Matias Martinez Guerrero" userId="3862460d-8fc2-4b2e-acd0-103d9aab98b2" providerId="ADAL" clId="{81FE0E41-ABC8-470F-A5F7-53136F8BA4A6}" dt="2019-02-12T05:58:01.507" v="92" actId="1076"/>
      <pc:docMkLst>
        <pc:docMk/>
      </pc:docMkLst>
      <pc:sldChg chg="addSp delSp modSp">
        <pc:chgData name="Cesar Matias Martinez Guerrero" userId="3862460d-8fc2-4b2e-acd0-103d9aab98b2" providerId="ADAL" clId="{81FE0E41-ABC8-470F-A5F7-53136F8BA4A6}" dt="2019-02-12T05:58:01.507" v="92" actId="1076"/>
        <pc:sldMkLst>
          <pc:docMk/>
          <pc:sldMk cId="3205807945" sldId="256"/>
        </pc:sldMkLst>
        <pc:spChg chg="mod">
          <ac:chgData name="Cesar Matias Martinez Guerrero" userId="3862460d-8fc2-4b2e-acd0-103d9aab98b2" providerId="ADAL" clId="{81FE0E41-ABC8-470F-A5F7-53136F8BA4A6}" dt="2019-02-12T05:57:35.158" v="84" actId="20577"/>
          <ac:spMkLst>
            <pc:docMk/>
            <pc:sldMk cId="3205807945" sldId="256"/>
            <ac:spMk id="2" creationId="{8ECECDC5-4C28-4846-B173-3DE5B2CFEC10}"/>
          </ac:spMkLst>
        </pc:spChg>
        <pc:spChg chg="mod ord">
          <ac:chgData name="Cesar Matias Martinez Guerrero" userId="3862460d-8fc2-4b2e-acd0-103d9aab98b2" providerId="ADAL" clId="{81FE0E41-ABC8-470F-A5F7-53136F8BA4A6}" dt="2019-02-12T05:57:42.908" v="85" actId="1076"/>
          <ac:spMkLst>
            <pc:docMk/>
            <pc:sldMk cId="3205807945" sldId="256"/>
            <ac:spMk id="3" creationId="{9957A4D3-6D8B-4A07-810D-1F1E60CDF8CE}"/>
          </ac:spMkLst>
        </pc:spChg>
        <pc:spChg chg="add del">
          <ac:chgData name="Cesar Matias Martinez Guerrero" userId="3862460d-8fc2-4b2e-acd0-103d9aab98b2" providerId="ADAL" clId="{81FE0E41-ABC8-470F-A5F7-53136F8BA4A6}" dt="2019-02-12T05:53:04.385" v="40" actId="26606"/>
          <ac:spMkLst>
            <pc:docMk/>
            <pc:sldMk cId="3205807945" sldId="256"/>
            <ac:spMk id="8" creationId="{57ABABA7-0420-4200-9B65-1C1967CE9373}"/>
          </ac:spMkLst>
        </pc:spChg>
        <pc:spChg chg="add del">
          <ac:chgData name="Cesar Matias Martinez Guerrero" userId="3862460d-8fc2-4b2e-acd0-103d9aab98b2" providerId="ADAL" clId="{81FE0E41-ABC8-470F-A5F7-53136F8BA4A6}" dt="2019-02-12T05:53:04.385" v="40" actId="26606"/>
          <ac:spMkLst>
            <pc:docMk/>
            <pc:sldMk cId="3205807945" sldId="256"/>
            <ac:spMk id="10" creationId="{A317EBE3-FF86-4DA1-BC9A-331F7F2144E9}"/>
          </ac:spMkLst>
        </pc:spChg>
        <pc:spChg chg="add del">
          <ac:chgData name="Cesar Matias Martinez Guerrero" userId="3862460d-8fc2-4b2e-acd0-103d9aab98b2" providerId="ADAL" clId="{81FE0E41-ABC8-470F-A5F7-53136F8BA4A6}" dt="2019-02-12T05:52:58.531" v="36" actId="26606"/>
          <ac:spMkLst>
            <pc:docMk/>
            <pc:sldMk cId="3205807945" sldId="256"/>
            <ac:spMk id="31" creationId="{FC59DA47-0B3E-4C84-B322-4D0AB409F6BD}"/>
          </ac:spMkLst>
        </pc:spChg>
        <pc:spChg chg="add del">
          <ac:chgData name="Cesar Matias Martinez Guerrero" userId="3862460d-8fc2-4b2e-acd0-103d9aab98b2" providerId="ADAL" clId="{81FE0E41-ABC8-470F-A5F7-53136F8BA4A6}" dt="2019-02-12T05:52:58.531" v="36" actId="26606"/>
          <ac:spMkLst>
            <pc:docMk/>
            <pc:sldMk cId="3205807945" sldId="256"/>
            <ac:spMk id="33" creationId="{6F7C0CF3-8632-43CE-B87A-053125D4105E}"/>
          </ac:spMkLst>
        </pc:spChg>
        <pc:spChg chg="add del">
          <ac:chgData name="Cesar Matias Martinez Guerrero" userId="3862460d-8fc2-4b2e-acd0-103d9aab98b2" providerId="ADAL" clId="{81FE0E41-ABC8-470F-A5F7-53136F8BA4A6}" dt="2019-02-12T05:52:58.531" v="36" actId="26606"/>
          <ac:spMkLst>
            <pc:docMk/>
            <pc:sldMk cId="3205807945" sldId="256"/>
            <ac:spMk id="35" creationId="{1E280319-321A-4944-A828-08032D4E9C54}"/>
          </ac:spMkLst>
        </pc:spChg>
        <pc:spChg chg="add">
          <ac:chgData name="Cesar Matias Martinez Guerrero" userId="3862460d-8fc2-4b2e-acd0-103d9aab98b2" providerId="ADAL" clId="{81FE0E41-ABC8-470F-A5F7-53136F8BA4A6}" dt="2019-02-12T05:53:04.385" v="40" actId="26606"/>
          <ac:spMkLst>
            <pc:docMk/>
            <pc:sldMk cId="3205807945" sldId="256"/>
            <ac:spMk id="37" creationId="{AB5F4556-5BD5-4F9A-A397-E7B3F54FB490}"/>
          </ac:spMkLst>
        </pc:spChg>
        <pc:spChg chg="add del">
          <ac:chgData name="Cesar Matias Martinez Guerrero" userId="3862460d-8fc2-4b2e-acd0-103d9aab98b2" providerId="ADAL" clId="{81FE0E41-ABC8-470F-A5F7-53136F8BA4A6}" dt="2019-02-12T05:53:04.357" v="39" actId="26606"/>
          <ac:spMkLst>
            <pc:docMk/>
            <pc:sldMk cId="3205807945" sldId="256"/>
            <ac:spMk id="46" creationId="{04FFCB0A-A21A-4D0F-AE1C-6EC8ED79A83F}"/>
          </ac:spMkLst>
        </pc:spChg>
        <pc:spChg chg="add del">
          <ac:chgData name="Cesar Matias Martinez Guerrero" userId="3862460d-8fc2-4b2e-acd0-103d9aab98b2" providerId="ADAL" clId="{81FE0E41-ABC8-470F-A5F7-53136F8BA4A6}" dt="2019-02-12T05:53:04.357" v="39" actId="26606"/>
          <ac:spMkLst>
            <pc:docMk/>
            <pc:sldMk cId="3205807945" sldId="256"/>
            <ac:spMk id="61" creationId="{4DF306C4-90F2-4BFE-B2AD-FAFB31C46558}"/>
          </ac:spMkLst>
        </pc:spChg>
        <pc:spChg chg="add del">
          <ac:chgData name="Cesar Matias Martinez Guerrero" userId="3862460d-8fc2-4b2e-acd0-103d9aab98b2" providerId="ADAL" clId="{81FE0E41-ABC8-470F-A5F7-53136F8BA4A6}" dt="2019-02-12T05:53:04.357" v="39" actId="26606"/>
          <ac:spMkLst>
            <pc:docMk/>
            <pc:sldMk cId="3205807945" sldId="256"/>
            <ac:spMk id="63" creationId="{AA07F762-5743-4CB0-9102-37CFC56F268C}"/>
          </ac:spMkLst>
        </pc:spChg>
        <pc:spChg chg="add">
          <ac:chgData name="Cesar Matias Martinez Guerrero" userId="3862460d-8fc2-4b2e-acd0-103d9aab98b2" providerId="ADAL" clId="{81FE0E41-ABC8-470F-A5F7-53136F8BA4A6}" dt="2019-02-12T05:53:04.385" v="40" actId="26606"/>
          <ac:spMkLst>
            <pc:docMk/>
            <pc:sldMk cId="3205807945" sldId="256"/>
            <ac:spMk id="65" creationId="{962907A4-DF28-44BB-A9DB-316E098C272C}"/>
          </ac:spMkLst>
        </pc:spChg>
        <pc:spChg chg="add">
          <ac:chgData name="Cesar Matias Martinez Guerrero" userId="3862460d-8fc2-4b2e-acd0-103d9aab98b2" providerId="ADAL" clId="{81FE0E41-ABC8-470F-A5F7-53136F8BA4A6}" dt="2019-02-12T05:53:04.385" v="40" actId="26606"/>
          <ac:spMkLst>
            <pc:docMk/>
            <pc:sldMk cId="3205807945" sldId="256"/>
            <ac:spMk id="66" creationId="{1F5A7FE0-9555-4EFF-83DD-1F0121F49AB9}"/>
          </ac:spMkLst>
        </pc:spChg>
        <pc:spChg chg="add">
          <ac:chgData name="Cesar Matias Martinez Guerrero" userId="3862460d-8fc2-4b2e-acd0-103d9aab98b2" providerId="ADAL" clId="{81FE0E41-ABC8-470F-A5F7-53136F8BA4A6}" dt="2019-02-12T05:53:04.385" v="40" actId="26606"/>
          <ac:spMkLst>
            <pc:docMk/>
            <pc:sldMk cId="3205807945" sldId="256"/>
            <ac:spMk id="67" creationId="{83B8E02F-5738-48D1-BBD8-5C269C63DDFB}"/>
          </ac:spMkLst>
        </pc:spChg>
        <pc:grpChg chg="add del">
          <ac:chgData name="Cesar Matias Martinez Guerrero" userId="3862460d-8fc2-4b2e-acd0-103d9aab98b2" providerId="ADAL" clId="{81FE0E41-ABC8-470F-A5F7-53136F8BA4A6}" dt="2019-02-12T05:53:04.385" v="40" actId="26606"/>
          <ac:grpSpMkLst>
            <pc:docMk/>
            <pc:sldMk cId="3205807945" sldId="256"/>
            <ac:grpSpMk id="12" creationId="{7A03E380-9CD1-4ABA-A763-9F9D252B8908}"/>
          </ac:grpSpMkLst>
        </pc:grpChg>
        <pc:grpChg chg="add del">
          <ac:chgData name="Cesar Matias Martinez Guerrero" userId="3862460d-8fc2-4b2e-acd0-103d9aab98b2" providerId="ADAL" clId="{81FE0E41-ABC8-470F-A5F7-53136F8BA4A6}" dt="2019-02-12T05:53:04.357" v="39" actId="26606"/>
          <ac:grpSpMkLst>
            <pc:docMk/>
            <pc:sldMk cId="3205807945" sldId="256"/>
            <ac:grpSpMk id="47" creationId="{FBF9A995-2C32-4FB7-B5F3-E417B7DE06E1}"/>
          </ac:grpSpMkLst>
        </pc:grpChg>
        <pc:grpChg chg="add del">
          <ac:chgData name="Cesar Matias Martinez Guerrero" userId="3862460d-8fc2-4b2e-acd0-103d9aab98b2" providerId="ADAL" clId="{81FE0E41-ABC8-470F-A5F7-53136F8BA4A6}" dt="2019-02-12T05:53:04.357" v="39" actId="26606"/>
          <ac:grpSpMkLst>
            <pc:docMk/>
            <pc:sldMk cId="3205807945" sldId="256"/>
            <ac:grpSpMk id="60" creationId="{481DDC0B-F2D9-4A55-A60C-E0532B46C902}"/>
          </ac:grpSpMkLst>
        </pc:grpChg>
        <pc:picChg chg="add del mod">
          <ac:chgData name="Cesar Matias Martinez Guerrero" userId="3862460d-8fc2-4b2e-acd0-103d9aab98b2" providerId="ADAL" clId="{81FE0E41-ABC8-470F-A5F7-53136F8BA4A6}" dt="2019-02-12T05:52:35.505" v="25" actId="478"/>
          <ac:picMkLst>
            <pc:docMk/>
            <pc:sldMk cId="3205807945" sldId="256"/>
            <ac:picMk id="4" creationId="{F51D33AD-714A-4A71-B724-00377BBB714D}"/>
          </ac:picMkLst>
        </pc:picChg>
        <pc:picChg chg="add mod ord">
          <ac:chgData name="Cesar Matias Martinez Guerrero" userId="3862460d-8fc2-4b2e-acd0-103d9aab98b2" providerId="ADAL" clId="{81FE0E41-ABC8-470F-A5F7-53136F8BA4A6}" dt="2019-02-12T05:57:59.508" v="91" actId="1076"/>
          <ac:picMkLst>
            <pc:docMk/>
            <pc:sldMk cId="3205807945" sldId="256"/>
            <ac:picMk id="5" creationId="{229FFDB8-285A-41B3-856D-A63D414F23B4}"/>
          </ac:picMkLst>
        </pc:picChg>
        <pc:picChg chg="add mod">
          <ac:chgData name="Cesar Matias Martinez Guerrero" userId="3862460d-8fc2-4b2e-acd0-103d9aab98b2" providerId="ADAL" clId="{81FE0E41-ABC8-470F-A5F7-53136F8BA4A6}" dt="2019-02-12T05:58:01.507" v="92" actId="1076"/>
          <ac:picMkLst>
            <pc:docMk/>
            <pc:sldMk cId="3205807945" sldId="256"/>
            <ac:picMk id="6" creationId="{32C096F7-23EA-441D-8B82-C2719C41710A}"/>
          </ac:picMkLst>
        </pc:picChg>
        <pc:cxnChg chg="add del">
          <ac:chgData name="Cesar Matias Martinez Guerrero" userId="3862460d-8fc2-4b2e-acd0-103d9aab98b2" providerId="ADAL" clId="{81FE0E41-ABC8-470F-A5F7-53136F8BA4A6}" dt="2019-02-12T05:53:04.385" v="40" actId="26606"/>
          <ac:cxnSpMkLst>
            <pc:docMk/>
            <pc:sldMk cId="3205807945" sldId="256"/>
            <ac:cxnSpMk id="26" creationId="{34D43EC1-35FA-4FC3-8526-F655CEB09D9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13923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07301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FE8D7-65E3-4C61-B68C-8FADCDBB551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67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2154407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464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546847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768919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244210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80692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50390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0CCEF-61C7-4A44-AD7C-ECC803248868}"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425522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0CCEF-61C7-4A44-AD7C-ECC803248868}"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85498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0CCEF-61C7-4A44-AD7C-ECC803248868}"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34570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0CCEF-61C7-4A44-AD7C-ECC803248868}"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40192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33981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404973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B0CCEF-61C7-4A44-AD7C-ECC803248868}" type="datetimeFigureOut">
              <a:rPr lang="en-US" smtClean="0"/>
              <a:t>2/11/2019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5FE8D7-65E3-4C61-B68C-8FADCDBB5511}" type="slidenum">
              <a:rPr lang="en-US" smtClean="0"/>
              <a:t>‹#›</a:t>
            </a:fld>
            <a:endParaRPr lang="en-US"/>
          </a:p>
        </p:txBody>
      </p:sp>
    </p:spTree>
    <p:extLst>
      <p:ext uri="{BB962C8B-B14F-4D97-AF65-F5344CB8AC3E}">
        <p14:creationId xmlns:p14="http://schemas.microsoft.com/office/powerpoint/2010/main" val="3361606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5" name="Rectangle 30">
            <a:extLst>
              <a:ext uri="{FF2B5EF4-FFF2-40B4-BE49-F238E27FC236}">
                <a16:creationId xmlns:a16="http://schemas.microsoft.com/office/drawing/2014/main" id="{962907A4-DF28-44BB-A9DB-316E098C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2">
            <a:extLst>
              <a:ext uri="{FF2B5EF4-FFF2-40B4-BE49-F238E27FC236}">
                <a16:creationId xmlns:a16="http://schemas.microsoft.com/office/drawing/2014/main" id="{1F5A7FE0-9555-4EFF-83DD-1F0121F49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CECDC5-4C28-4846-B173-3DE5B2CFEC10}"/>
              </a:ext>
            </a:extLst>
          </p:cNvPr>
          <p:cNvSpPr>
            <a:spLocks noGrp="1"/>
          </p:cNvSpPr>
          <p:nvPr>
            <p:ph type="ctrTitle"/>
          </p:nvPr>
        </p:nvSpPr>
        <p:spPr>
          <a:xfrm>
            <a:off x="540279" y="967417"/>
            <a:ext cx="5280460" cy="3943250"/>
          </a:xfrm>
        </p:spPr>
        <p:txBody>
          <a:bodyPr>
            <a:normAutofit fontScale="90000"/>
          </a:bodyPr>
          <a:lstStyle/>
          <a:p>
            <a:pPr>
              <a:lnSpc>
                <a:spcPct val="90000"/>
              </a:lnSpc>
            </a:pPr>
            <a:r>
              <a:rPr lang="en-US" sz="1300" dirty="0">
                <a:solidFill>
                  <a:srgbClr val="FEFFFF"/>
                </a:solidFill>
              </a:rPr>
              <a:t>The increase in conductivity has been explained to be due to dissociation of ion aggregates with the addition of plasticizer, which has also been supported by FTIR studies.</a:t>
            </a:r>
            <a:br>
              <a:rPr lang="en-US" sz="1300" dirty="0">
                <a:solidFill>
                  <a:srgbClr val="FEFFFF"/>
                </a:solidFill>
              </a:rPr>
            </a:br>
            <a:br>
              <a:rPr lang="en-US" sz="1300" dirty="0">
                <a:solidFill>
                  <a:srgbClr val="FEFFFF"/>
                </a:solidFill>
              </a:rPr>
            </a:br>
            <a:r>
              <a:rPr lang="en-US" sz="1300" dirty="0">
                <a:solidFill>
                  <a:srgbClr val="FEFFFF"/>
                </a:solidFill>
              </a:rPr>
              <a:t>The interaction between constituents of these polymer electrolytes has been studied by using FTIR studies</a:t>
            </a:r>
            <a:br>
              <a:rPr lang="en-US" sz="1300" dirty="0">
                <a:solidFill>
                  <a:srgbClr val="FEFFFF"/>
                </a:solidFill>
              </a:rPr>
            </a:br>
            <a:br>
              <a:rPr lang="en-US" sz="1300" dirty="0">
                <a:solidFill>
                  <a:srgbClr val="FEFFFF"/>
                </a:solidFill>
              </a:rPr>
            </a:br>
            <a:r>
              <a:rPr lang="en-US" sz="1300" dirty="0">
                <a:solidFill>
                  <a:srgbClr val="FEFFFF"/>
                </a:solidFill>
              </a:rPr>
              <a:t>FTIR studies have been carried out to check the formation of ion aggregates at higher acid concentration and its dissociation with the addition of plasticizer, which leads to increase in conductivity</a:t>
            </a:r>
            <a:br>
              <a:rPr lang="en-US" sz="1300" dirty="0">
                <a:solidFill>
                  <a:srgbClr val="FEFFFF"/>
                </a:solidFill>
              </a:rPr>
            </a:br>
            <a:br>
              <a:rPr lang="en-US" sz="1300" dirty="0">
                <a:solidFill>
                  <a:srgbClr val="FEFFFF"/>
                </a:solidFill>
              </a:rPr>
            </a:br>
            <a:r>
              <a:rPr lang="en-US" sz="1300" dirty="0">
                <a:solidFill>
                  <a:srgbClr val="FEFFFF"/>
                </a:solidFill>
              </a:rPr>
              <a:t>FTIR spectra of the samples were recorded by Perkin Elmer FTIR spectrometer at room temperature.</a:t>
            </a:r>
            <a:br>
              <a:rPr lang="en-US" sz="1300" dirty="0">
                <a:solidFill>
                  <a:srgbClr val="FEFFFF"/>
                </a:solidFill>
              </a:rPr>
            </a:br>
            <a:br>
              <a:rPr lang="en-US" sz="1300" dirty="0">
                <a:solidFill>
                  <a:srgbClr val="FEFFFF"/>
                </a:solidFill>
              </a:rPr>
            </a:br>
            <a:r>
              <a:rPr lang="en-US" sz="1300" dirty="0">
                <a:solidFill>
                  <a:srgbClr val="FEFFFF"/>
                </a:solidFill>
              </a:rPr>
              <a:t>FTIR results indicate that ion aggregates are present in </a:t>
            </a:r>
            <a:r>
              <a:rPr lang="en-US" sz="1300" dirty="0" err="1">
                <a:solidFill>
                  <a:srgbClr val="FEFFFF"/>
                </a:solidFill>
              </a:rPr>
              <a:t>unplasticized</a:t>
            </a:r>
            <a:r>
              <a:rPr lang="en-US" sz="1300" dirty="0">
                <a:solidFill>
                  <a:srgbClr val="FEFFFF"/>
                </a:solidFill>
              </a:rPr>
              <a:t> polymer electrolytes at high acid concentrations (8 </a:t>
            </a:r>
            <a:r>
              <a:rPr lang="en-US" sz="1300" dirty="0" err="1">
                <a:solidFill>
                  <a:srgbClr val="FEFFFF"/>
                </a:solidFill>
              </a:rPr>
              <a:t>wt</a:t>
            </a:r>
            <a:r>
              <a:rPr lang="en-US" sz="1300" dirty="0">
                <a:solidFill>
                  <a:srgbClr val="FEFFFF"/>
                </a:solidFill>
              </a:rPr>
              <a:t> %) </a:t>
            </a:r>
            <a:r>
              <a:rPr lang="en-US" sz="1300" dirty="0" err="1">
                <a:solidFill>
                  <a:srgbClr val="FEFFFF"/>
                </a:solidFill>
              </a:rPr>
              <a:t>alongwith</a:t>
            </a:r>
            <a:r>
              <a:rPr lang="en-US" sz="1300" dirty="0">
                <a:solidFill>
                  <a:srgbClr val="FEFFFF"/>
                </a:solidFill>
              </a:rPr>
              <a:t> the presence of free ions</a:t>
            </a:r>
            <a:br>
              <a:rPr lang="en-US" sz="1300" dirty="0">
                <a:solidFill>
                  <a:srgbClr val="FEFFFF"/>
                </a:solidFill>
              </a:rPr>
            </a:br>
            <a:br>
              <a:rPr lang="en-US" sz="1300" dirty="0">
                <a:solidFill>
                  <a:srgbClr val="FEFFFF"/>
                </a:solidFill>
              </a:rPr>
            </a:br>
            <a:r>
              <a:rPr lang="en-US" sz="1300" dirty="0">
                <a:solidFill>
                  <a:srgbClr val="FEFFFF"/>
                </a:solidFill>
              </a:rPr>
              <a:t>RESULTS</a:t>
            </a:r>
            <a:br>
              <a:rPr lang="en-US" sz="1300" dirty="0">
                <a:solidFill>
                  <a:srgbClr val="FEFFFF"/>
                </a:solidFill>
              </a:rPr>
            </a:br>
            <a:r>
              <a:rPr lang="en-US" sz="1300" dirty="0">
                <a:solidFill>
                  <a:srgbClr val="FEFFFF"/>
                </a:solidFill>
              </a:rPr>
              <a:t>The increase in conductivity with the addition of plasticizer has been explained due to dissociation of ion aggregates, which has also been supported by FTIR studies</a:t>
            </a:r>
          </a:p>
        </p:txBody>
      </p:sp>
      <p:sp>
        <p:nvSpPr>
          <p:cNvPr id="67" name="Rectangle 34">
            <a:extLst>
              <a:ext uri="{FF2B5EF4-FFF2-40B4-BE49-F238E27FC236}">
                <a16:creationId xmlns:a16="http://schemas.microsoft.com/office/drawing/2014/main" id="{83B8E02F-5738-48D1-BBD8-5C269C63D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4" y="965043"/>
            <a:ext cx="4153752" cy="492501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9FFDB8-285A-41B3-856D-A63D414F23B4}"/>
              </a:ext>
            </a:extLst>
          </p:cNvPr>
          <p:cNvPicPr>
            <a:picLocks noChangeAspect="1"/>
          </p:cNvPicPr>
          <p:nvPr/>
        </p:nvPicPr>
        <p:blipFill>
          <a:blip r:embed="rId2"/>
          <a:stretch>
            <a:fillRect/>
          </a:stretch>
        </p:blipFill>
        <p:spPr>
          <a:xfrm>
            <a:off x="7301536" y="162583"/>
            <a:ext cx="3771679" cy="3149055"/>
          </a:xfrm>
          <a:prstGeom prst="rect">
            <a:avLst/>
          </a:prstGeom>
        </p:spPr>
      </p:pic>
      <p:sp>
        <p:nvSpPr>
          <p:cNvPr id="37" name="Freeform 27">
            <a:extLst>
              <a:ext uri="{FF2B5EF4-FFF2-40B4-BE49-F238E27FC236}">
                <a16:creationId xmlns:a16="http://schemas.microsoft.com/office/drawing/2014/main" id="{AB5F4556-5BD5-4F9A-A397-E7B3F54FB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 name="Subtitle 2">
            <a:extLst>
              <a:ext uri="{FF2B5EF4-FFF2-40B4-BE49-F238E27FC236}">
                <a16:creationId xmlns:a16="http://schemas.microsoft.com/office/drawing/2014/main" id="{9957A4D3-6D8B-4A07-810D-1F1E60CDF8CE}"/>
              </a:ext>
            </a:extLst>
          </p:cNvPr>
          <p:cNvSpPr>
            <a:spLocks noGrp="1"/>
          </p:cNvSpPr>
          <p:nvPr>
            <p:ph type="subTitle" idx="1"/>
          </p:nvPr>
        </p:nvSpPr>
        <p:spPr>
          <a:xfrm>
            <a:off x="540279" y="361987"/>
            <a:ext cx="5280460" cy="544260"/>
          </a:xfrm>
        </p:spPr>
        <p:txBody>
          <a:bodyPr anchor="ctr">
            <a:noAutofit/>
          </a:bodyPr>
          <a:lstStyle/>
          <a:p>
            <a:r>
              <a:rPr lang="en-US" sz="1600" dirty="0">
                <a:solidFill>
                  <a:schemeClr val="bg1">
                    <a:lumMod val="95000"/>
                  </a:schemeClr>
                </a:solidFill>
              </a:rPr>
              <a:t>Ionic conductivity, FTIR and thermal studies of </a:t>
            </a:r>
            <a:r>
              <a:rPr lang="en-US" sz="1600" dirty="0" err="1">
                <a:solidFill>
                  <a:schemeClr val="bg1">
                    <a:lumMod val="95000"/>
                  </a:schemeClr>
                </a:solidFill>
              </a:rPr>
              <a:t>nano</a:t>
            </a:r>
            <a:r>
              <a:rPr lang="en-US" sz="1600" dirty="0">
                <a:solidFill>
                  <a:schemeClr val="bg1">
                    <a:lumMod val="95000"/>
                  </a:schemeClr>
                </a:solidFill>
              </a:rPr>
              <a:t>-composite plasticized proton conducting polymer electrolytes</a:t>
            </a:r>
          </a:p>
        </p:txBody>
      </p:sp>
      <p:pic>
        <p:nvPicPr>
          <p:cNvPr id="6" name="Picture 5">
            <a:extLst>
              <a:ext uri="{FF2B5EF4-FFF2-40B4-BE49-F238E27FC236}">
                <a16:creationId xmlns:a16="http://schemas.microsoft.com/office/drawing/2014/main" id="{32C096F7-23EA-441D-8B82-C2719C41710A}"/>
              </a:ext>
            </a:extLst>
          </p:cNvPr>
          <p:cNvPicPr>
            <a:picLocks noChangeAspect="1"/>
          </p:cNvPicPr>
          <p:nvPr/>
        </p:nvPicPr>
        <p:blipFill>
          <a:blip r:embed="rId3"/>
          <a:stretch>
            <a:fillRect/>
          </a:stretch>
        </p:blipFill>
        <p:spPr>
          <a:xfrm>
            <a:off x="7421061" y="3311638"/>
            <a:ext cx="3461119" cy="3294052"/>
          </a:xfrm>
          <a:prstGeom prst="rect">
            <a:avLst/>
          </a:prstGeom>
        </p:spPr>
      </p:pic>
    </p:spTree>
    <p:extLst>
      <p:ext uri="{BB962C8B-B14F-4D97-AF65-F5344CB8AC3E}">
        <p14:creationId xmlns:p14="http://schemas.microsoft.com/office/powerpoint/2010/main" val="32058079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TotalTime>
  <Words>44</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Wisp</vt:lpstr>
      <vt:lpstr>The increase in conductivity has been explained to be due to dissociation of ion aggregates with the addition of plasticizer, which has also been supported by FTIR studies.  The interaction between constituents of these polymer electrolytes has been studied by using FTIR studies  FTIR studies have been carried out to check the formation of ion aggregates at higher acid concentration and its dissociation with the addition of plasticizer, which leads to increase in conductivity  FTIR spectra of the samples were recorded by Perkin Elmer FTIR spectrometer at room temperature.  FTIR results indicate that ion aggregates are present in unplasticized polymer electrolytes at high acid concentrations (8 wt %) alongwith the presence of free ions  RESULTS The increase in conductivity with the addition of plasticizer has been explained due to dissociation of ion aggregates, which has also been supported by FTIR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increase in conductivity has been explained to be due to dissociation of ion aggregates with the addition of plasticizer, which has also been supported by FTIR studies.  The interaction between constituents of these polymer electrolytes has been studied by using FTIR studies  FTIR studies have been carried out to check the formation of ion aggregates at higher acid concentration and its dissociation with the addition of plasticizer, which leads to increase in conductivity  FTIR spectra of the samples were recorded by Perkin Elmer FTIR spectrometer at room temperature.  FTIR results indicate that ion aggregates are present in unplasticized polymer electrolytes at high acid concentrations (8 wt %) alongwith the presence of free ions  RESULTS The increase in conductivity with the addition of plasticizer has been explained due to dissociation of ion aggregates, which has also been supported by FTIR studies</dc:title>
  <dc:creator>Cesar Matias Martinez Guerrero</dc:creator>
  <cp:lastModifiedBy>Cesar Matias Martinez Guerrero</cp:lastModifiedBy>
  <cp:revision>1</cp:revision>
  <dcterms:created xsi:type="dcterms:W3CDTF">2019-02-12T05:53:04Z</dcterms:created>
  <dcterms:modified xsi:type="dcterms:W3CDTF">2019-02-12T05:58:02Z</dcterms:modified>
</cp:coreProperties>
</file>