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1B9F-E346-4FD7-8602-988DABF65F36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722334C-2DD4-40F3-9C74-2E56785959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036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1B9F-E346-4FD7-8602-988DABF65F36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22334C-2DD4-40F3-9C74-2E56785959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489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1B9F-E346-4FD7-8602-988DABF65F36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22334C-2DD4-40F3-9C74-2E56785959C1}" type="slidenum">
              <a:rPr lang="es-MX" smtClean="0"/>
              <a:t>‹#›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2318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1B9F-E346-4FD7-8602-988DABF65F36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22334C-2DD4-40F3-9C74-2E56785959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123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1B9F-E346-4FD7-8602-988DABF65F36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22334C-2DD4-40F3-9C74-2E56785959C1}" type="slidenum">
              <a:rPr lang="es-MX" smtClean="0"/>
              <a:t>‹#›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753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1B9F-E346-4FD7-8602-988DABF65F36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22334C-2DD4-40F3-9C74-2E56785959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67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1B9F-E346-4FD7-8602-988DABF65F36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334C-2DD4-40F3-9C74-2E56785959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099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1B9F-E346-4FD7-8602-988DABF65F36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334C-2DD4-40F3-9C74-2E56785959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2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1B9F-E346-4FD7-8602-988DABF65F36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334C-2DD4-40F3-9C74-2E56785959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4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1B9F-E346-4FD7-8602-988DABF65F36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22334C-2DD4-40F3-9C74-2E56785959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936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1B9F-E346-4FD7-8602-988DABF65F36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22334C-2DD4-40F3-9C74-2E56785959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815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1B9F-E346-4FD7-8602-988DABF65F36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22334C-2DD4-40F3-9C74-2E56785959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552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1B9F-E346-4FD7-8602-988DABF65F36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334C-2DD4-40F3-9C74-2E56785959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07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1B9F-E346-4FD7-8602-988DABF65F36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334C-2DD4-40F3-9C74-2E56785959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171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1B9F-E346-4FD7-8602-988DABF65F36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334C-2DD4-40F3-9C74-2E56785959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113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1B9F-E346-4FD7-8602-988DABF65F36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22334C-2DD4-40F3-9C74-2E56785959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48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21B9F-E346-4FD7-8602-988DABF65F36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722334C-2DD4-40F3-9C74-2E56785959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947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E40E-2D22-4B64-B9A9-8B92582B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3222" y="-20488"/>
            <a:ext cx="5919537" cy="1325563"/>
          </a:xfrm>
        </p:spPr>
        <p:txBody>
          <a:bodyPr>
            <a:noAutofit/>
          </a:bodyPr>
          <a:lstStyle/>
          <a:p>
            <a:pPr algn="r"/>
            <a:r>
              <a:rPr lang="en-US" sz="2000" b="1" dirty="0"/>
              <a:t>Mesoporous titanium </a:t>
            </a:r>
            <a:r>
              <a:rPr lang="en-US" sz="2000" b="1" dirty="0" err="1"/>
              <a:t>dioxide@zinc</a:t>
            </a:r>
            <a:r>
              <a:rPr lang="en-US" sz="2000" b="1" dirty="0"/>
              <a:t> oxide-Graphene oxide nanocarriers for colon-specific drug delivery</a:t>
            </a:r>
            <a:br>
              <a:rPr lang="en-US" sz="1400" dirty="0"/>
            </a:br>
            <a:r>
              <a:rPr lang="en-US" sz="1400" dirty="0"/>
              <a:t>DOI:10.1007/s10853-017-1673-6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6A7DA-D5BE-4551-9FA7-04E1C78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913" y="1488743"/>
            <a:ext cx="3630402" cy="4351338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This study presents a novel method for the production of core-Shell ceramic nanoparticles doped with Graphene oxide for the design of drug delivery by generating the TiO</a:t>
            </a:r>
            <a:r>
              <a:rPr lang="en-US" sz="1600" baseline="-25000" dirty="0"/>
              <a:t>2</a:t>
            </a:r>
            <a:r>
              <a:rPr lang="en-US" sz="1600" dirty="0"/>
              <a:t> core by the sol-gel method and the zinc oxide mesoporous Shell by </a:t>
            </a:r>
            <a:r>
              <a:rPr lang="en-US" sz="1600" dirty="0" err="1"/>
              <a:t>sonochemical</a:t>
            </a:r>
            <a:r>
              <a:rPr lang="en-US" sz="1600" dirty="0"/>
              <a:t> method. The core-Shell particles was doped using Graphene oxide sheets. The drug delivery system was tested using curcumin with a pH sensitive delivery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2DC40-F565-428B-B7B5-047625D56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81" b="10812"/>
          <a:stretch/>
        </p:blipFill>
        <p:spPr>
          <a:xfrm>
            <a:off x="2244393" y="5198784"/>
            <a:ext cx="3314701" cy="1654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1A0308-192C-473D-B3DB-67A020E57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699" y="-1"/>
            <a:ext cx="6340302" cy="2533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520CDE-4EB7-43A1-9C9D-858143D7E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" y="2999247"/>
            <a:ext cx="2071303" cy="20040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72A7CA-57D8-4553-952B-E87B00272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482" y="4253167"/>
            <a:ext cx="3901363" cy="2596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958D30-F58C-4480-BBC5-60C2682954B8}"/>
              </a:ext>
            </a:extLst>
          </p:cNvPr>
          <p:cNvSpPr txBox="1"/>
          <p:nvPr/>
        </p:nvSpPr>
        <p:spPr>
          <a:xfrm>
            <a:off x="26831" y="4898702"/>
            <a:ext cx="20597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/>
              <a:t>Basic diagram of Core-Shell TiO</a:t>
            </a:r>
            <a:r>
              <a:rPr lang="en-US" sz="1100" baseline="-25000" dirty="0"/>
              <a:t>2</a:t>
            </a:r>
            <a:r>
              <a:rPr lang="en-US" sz="1100" b="1" dirty="0"/>
              <a:t>-ZnO-Graphene-Curcumin nanoparticle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F3BA4-F58F-4FB6-81AE-DA1191929BEF}"/>
              </a:ext>
            </a:extLst>
          </p:cNvPr>
          <p:cNvSpPr txBox="1"/>
          <p:nvPr/>
        </p:nvSpPr>
        <p:spPr>
          <a:xfrm>
            <a:off x="15240" y="6099442"/>
            <a:ext cx="222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SEM images of Zinc Oxide-TiO</a:t>
            </a:r>
            <a:r>
              <a:rPr lang="en-US" sz="1200" baseline="-25000" dirty="0"/>
              <a:t>2</a:t>
            </a:r>
            <a:r>
              <a:rPr lang="en-US" sz="1200" b="1" dirty="0"/>
              <a:t> core Shell particles (left) and </a:t>
            </a:r>
            <a:r>
              <a:rPr lang="en-US" sz="1200" b="1" dirty="0" err="1"/>
              <a:t>ZInc</a:t>
            </a:r>
            <a:r>
              <a:rPr lang="en-US" sz="1200" b="1" dirty="0"/>
              <a:t> Oxide-TiO</a:t>
            </a:r>
            <a:r>
              <a:rPr lang="en-US" sz="1200" baseline="-25000" dirty="0"/>
              <a:t>2</a:t>
            </a:r>
            <a:r>
              <a:rPr lang="en-US" sz="1200" b="1" dirty="0"/>
              <a:t>-Graphene particles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997C65-7118-4E50-8162-E00514DE6491}"/>
              </a:ext>
            </a:extLst>
          </p:cNvPr>
          <p:cNvSpPr txBox="1"/>
          <p:nvPr/>
        </p:nvSpPr>
        <p:spPr>
          <a:xfrm>
            <a:off x="9304421" y="4253168"/>
            <a:ext cx="2872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Release profiles of curcumin shows that the Graphene doped nanoparticles are better at drug-delivering  when the pH is neutral reaching up to a 88% of release on the first 12 hours.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B0EAB7-8E61-485D-A778-479BB9F15173}"/>
              </a:ext>
            </a:extLst>
          </p:cNvPr>
          <p:cNvSpPr txBox="1"/>
          <p:nvPr/>
        </p:nvSpPr>
        <p:spPr>
          <a:xfrm>
            <a:off x="6096000" y="2501493"/>
            <a:ext cx="5919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Infrared analysis of Core shell nanoparticles showed a significant difference when it is doped with Graphene oxide. On pristine TiO</a:t>
            </a:r>
            <a:r>
              <a:rPr lang="en-US" sz="1400" baseline="-25000" dirty="0"/>
              <a:t>2</a:t>
            </a:r>
            <a:r>
              <a:rPr lang="en-US" sz="1400" b="1" dirty="0"/>
              <a:t>-ZnO particles only show bands on 470 and 657 cm</a:t>
            </a:r>
            <a:r>
              <a:rPr lang="en-US" sz="1400" b="1" baseline="30000" dirty="0"/>
              <a:t>-1</a:t>
            </a:r>
            <a:r>
              <a:rPr lang="en-US" sz="1400" b="1" dirty="0"/>
              <a:t> corresponding to the </a:t>
            </a:r>
            <a:r>
              <a:rPr lang="en-US" sz="1400" b="1" dirty="0" err="1"/>
              <a:t>Ti</a:t>
            </a:r>
            <a:r>
              <a:rPr lang="en-US" sz="1400" b="1" dirty="0"/>
              <a:t>-O and Zn-O bonds. When doped with graphene oxide new bands can be observed on 1085 cm</a:t>
            </a:r>
            <a:r>
              <a:rPr lang="en-US" sz="1400" b="1" baseline="30000" dirty="0"/>
              <a:t>-1</a:t>
            </a:r>
            <a:r>
              <a:rPr lang="en-US" sz="1400" b="1" dirty="0"/>
              <a:t> for stretching vibration of C-O and 1530 cm</a:t>
            </a:r>
            <a:r>
              <a:rPr lang="en-US" sz="1400" b="1" baseline="30000" dirty="0"/>
              <a:t>-1</a:t>
            </a:r>
            <a:r>
              <a:rPr lang="en-US" sz="1400" b="1" dirty="0"/>
              <a:t> for C-H bonds, also a broad band appeared on 3440 cm</a:t>
            </a:r>
            <a:r>
              <a:rPr lang="en-US" sz="1400" b="1" baseline="30000" dirty="0"/>
              <a:t>-1</a:t>
            </a:r>
            <a:r>
              <a:rPr lang="en-US" sz="1400" b="1" dirty="0"/>
              <a:t> that confirms the presence of –OH groups on the nanostructure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8A0258-E430-4FA4-94BE-2CA4C37CBFB8}"/>
              </a:ext>
            </a:extLst>
          </p:cNvPr>
          <p:cNvSpPr txBox="1"/>
          <p:nvPr/>
        </p:nvSpPr>
        <p:spPr>
          <a:xfrm>
            <a:off x="92069" y="1508215"/>
            <a:ext cx="175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Héctor Andrés Martínez Máynez</a:t>
            </a:r>
          </a:p>
          <a:p>
            <a:r>
              <a:rPr lang="es-MX" sz="1200" dirty="0"/>
              <a:t>A01240511</a:t>
            </a:r>
          </a:p>
        </p:txBody>
      </p:sp>
    </p:spTree>
    <p:extLst>
      <p:ext uri="{BB962C8B-B14F-4D97-AF65-F5344CB8AC3E}">
        <p14:creationId xmlns:p14="http://schemas.microsoft.com/office/powerpoint/2010/main" val="19084023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220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Mesoporous titanium dioxide@zinc oxide-Graphene oxide nanocarriers for colon-specific drug delivery DOI:10.1007/s10853-017-1673-6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528</dc:creator>
  <cp:lastModifiedBy>528</cp:lastModifiedBy>
  <cp:revision>5</cp:revision>
  <dcterms:created xsi:type="dcterms:W3CDTF">2019-02-12T04:06:14Z</dcterms:created>
  <dcterms:modified xsi:type="dcterms:W3CDTF">2019-02-12T04:51:36Z</dcterms:modified>
</cp:coreProperties>
</file>