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Lst>
  <p:sldSz cy="5143500" cx="9144000"/>
  <p:notesSz cx="6858000" cy="9144000"/>
  <p:embeddedFontLst>
    <p:embeddedFont>
      <p:font typeface="Montserrat"/>
      <p:regular r:id="rId7"/>
      <p:bold r:id="rId8"/>
      <p:italic r:id="rId9"/>
      <p:boldItalic r:id="rId10"/>
    </p:embeddedFont>
    <p:embeddedFont>
      <p:font typeface="La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Lato-regular.fntdata"/><Relationship Id="rId10" Type="http://schemas.openxmlformats.org/officeDocument/2006/relationships/font" Target="fonts/Montserrat-boldItalic.fntdata"/><Relationship Id="rId13" Type="http://schemas.openxmlformats.org/officeDocument/2006/relationships/font" Target="fonts/Lato-italic.fntdata"/><Relationship Id="rId12"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italic.fntdata"/><Relationship Id="rId14"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Montserrat-regular.fntdata"/><Relationship Id="rId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 name="Shape 9"/>
        <p:cNvGrpSpPr/>
        <p:nvPr/>
      </p:nvGrpSpPr>
      <p:grpSpPr>
        <a:xfrm>
          <a:off x="0" y="0"/>
          <a:ext cx="0" cy="0"/>
          <a:chOff x="0" y="0"/>
          <a:chExt cx="0" cy="0"/>
        </a:xfrm>
      </p:grpSpPr>
      <p:grpSp>
        <p:nvGrpSpPr>
          <p:cNvPr id="10" name="Google Shape;10;p2"/>
          <p:cNvGrpSpPr/>
          <p:nvPr/>
        </p:nvGrpSpPr>
        <p:grpSpPr>
          <a:xfrm>
            <a:off x="0" y="381001"/>
            <a:ext cx="1037850" cy="1016288"/>
            <a:chOff x="0" y="381001"/>
            <a:chExt cx="1037850" cy="1016288"/>
          </a:xfrm>
        </p:grpSpPr>
        <p:sp>
          <p:nvSpPr>
            <p:cNvPr id="11" name="Google Shape;11;p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 name="Google Shape;13;p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4" name="Google Shape;14;p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5" name="Google Shape;15;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11"/>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 name="Shape 16"/>
        <p:cNvGrpSpPr/>
        <p:nvPr/>
      </p:nvGrpSpPr>
      <p:grpSpPr>
        <a:xfrm>
          <a:off x="0" y="0"/>
          <a:ext cx="0" cy="0"/>
          <a:chOff x="0" y="0"/>
          <a:chExt cx="0" cy="0"/>
        </a:xfrm>
      </p:grpSpPr>
      <p:sp>
        <p:nvSpPr>
          <p:cNvPr id="17" name="Google Shape;17;p3"/>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 name="Google Shape;18;p3"/>
          <p:cNvGrpSpPr/>
          <p:nvPr/>
        </p:nvGrpSpPr>
        <p:grpSpPr>
          <a:xfrm>
            <a:off x="0" y="490"/>
            <a:ext cx="5153705" cy="5134399"/>
            <a:chOff x="0" y="75"/>
            <a:chExt cx="5153705" cy="5152950"/>
          </a:xfrm>
        </p:grpSpPr>
        <p:sp>
          <p:nvSpPr>
            <p:cNvPr id="19" name="Google Shape;19;p3"/>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24" name="Google Shape;24;p3"/>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6" name="Shape 26"/>
        <p:cNvGrpSpPr/>
        <p:nvPr/>
      </p:nvGrpSpPr>
      <p:grpSpPr>
        <a:xfrm>
          <a:off x="0" y="0"/>
          <a:ext cx="0" cy="0"/>
          <a:chOff x="0" y="0"/>
          <a:chExt cx="0" cy="0"/>
        </a:xfrm>
      </p:grpSpPr>
      <p:grpSp>
        <p:nvGrpSpPr>
          <p:cNvPr id="27" name="Google Shape;27;p4"/>
          <p:cNvGrpSpPr/>
          <p:nvPr/>
        </p:nvGrpSpPr>
        <p:grpSpPr>
          <a:xfrm>
            <a:off x="4406400" y="0"/>
            <a:ext cx="4737600" cy="5143065"/>
            <a:chOff x="4406400" y="0"/>
            <a:chExt cx="4737600" cy="5143065"/>
          </a:xfrm>
        </p:grpSpPr>
        <p:sp>
          <p:nvSpPr>
            <p:cNvPr id="28" name="Google Shape;28;p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8"/>
            <a:chOff x="0" y="381001"/>
            <a:chExt cx="1037850" cy="1016288"/>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8"/>
            <a:chOff x="0" y="381001"/>
            <a:chExt cx="1037850" cy="1016288"/>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8"/>
            <a:chOff x="0" y="381001"/>
            <a:chExt cx="1037850" cy="1016288"/>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8"/>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8"/>
            <a:chOff x="0" y="381001"/>
            <a:chExt cx="1037850" cy="1016288"/>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0"/>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125" y="0"/>
            <a:ext cx="9144000" cy="573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2400"/>
              <a:buNone/>
            </a:pPr>
            <a:r>
              <a:rPr lang="en" sz="1500"/>
              <a:t>New phosphorus ylide palladacyclic: Synthesis, characterization, X-Ray crystal structure, biomolecular interaction studies, molecular docking and in vitro cytotoxicity evaluations</a:t>
            </a:r>
            <a:endParaRPr sz="1500"/>
          </a:p>
        </p:txBody>
      </p:sp>
      <p:sp>
        <p:nvSpPr>
          <p:cNvPr id="135" name="Google Shape;135;p13"/>
          <p:cNvSpPr txBox="1"/>
          <p:nvPr/>
        </p:nvSpPr>
        <p:spPr>
          <a:xfrm>
            <a:off x="1033025" y="613825"/>
            <a:ext cx="1992000" cy="34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Montserrat"/>
                <a:ea typeface="Montserrat"/>
                <a:cs typeface="Montserrat"/>
                <a:sym typeface="Montserrat"/>
              </a:rPr>
              <a:t>Sample Preparation </a:t>
            </a:r>
            <a:endParaRPr b="0" i="0" sz="1400" u="none" cap="none" strike="noStrike">
              <a:solidFill>
                <a:srgbClr val="000000"/>
              </a:solidFill>
              <a:latin typeface="Arial"/>
              <a:ea typeface="Arial"/>
              <a:cs typeface="Arial"/>
              <a:sym typeface="Arial"/>
            </a:endParaRPr>
          </a:p>
        </p:txBody>
      </p:sp>
      <p:sp>
        <p:nvSpPr>
          <p:cNvPr id="136" name="Google Shape;136;p13"/>
          <p:cNvSpPr txBox="1"/>
          <p:nvPr/>
        </p:nvSpPr>
        <p:spPr>
          <a:xfrm>
            <a:off x="6000150" y="613813"/>
            <a:ext cx="1678200" cy="34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lt1"/>
                </a:solidFill>
                <a:latin typeface="Montserrat"/>
                <a:ea typeface="Montserrat"/>
                <a:cs typeface="Montserrat"/>
                <a:sym typeface="Montserrat"/>
              </a:rPr>
              <a:t>Analytical Results</a:t>
            </a:r>
            <a:endParaRPr b="0" i="0" sz="1400" u="none" cap="none" strike="noStrike">
              <a:solidFill>
                <a:srgbClr val="000000"/>
              </a:solidFill>
              <a:latin typeface="Arial"/>
              <a:ea typeface="Arial"/>
              <a:cs typeface="Arial"/>
              <a:sym typeface="Arial"/>
            </a:endParaRPr>
          </a:p>
        </p:txBody>
      </p:sp>
      <p:sp>
        <p:nvSpPr>
          <p:cNvPr id="137" name="Google Shape;137;p13"/>
          <p:cNvSpPr txBox="1"/>
          <p:nvPr/>
        </p:nvSpPr>
        <p:spPr>
          <a:xfrm>
            <a:off x="0" y="1352125"/>
            <a:ext cx="4277700" cy="2604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Arial"/>
                <a:ea typeface="Arial"/>
                <a:cs typeface="Arial"/>
                <a:sym typeface="Arial"/>
              </a:rPr>
              <a:t>Phosphorus ylide was prepared. Then, palladium (II) acetate was added to a solution of monophosphonium salt in 15 mL of methanol and the resulting solution was stirred at room temperature for 24 h. Then the solution was concentrated by reducing the solvent in vacuum to 2 mL. N-hexane was then added to separate [Pd(ClCH2COCHPPh3)(μ-Cl)]2 as an orange solid washed with diethyl ether, collected and air-dried. After that, PPh3 was added to said solid in dichloromethane. The resulting mixture was stirred at room temperature for 12 h. The suspension formed was filtered off, washed with diethyl ether, and dried.</a:t>
            </a:r>
            <a:endParaRPr b="0" i="0" sz="1000" u="none" cap="none" strike="noStrike">
              <a:solidFill>
                <a:srgbClr val="FFFFFF"/>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Arial"/>
                <a:ea typeface="Arial"/>
                <a:cs typeface="Arial"/>
                <a:sym typeface="Arial"/>
              </a:rPr>
              <a:t>S</a:t>
            </a:r>
            <a:r>
              <a:rPr b="1" i="0" lang="en" sz="1100" u="none" cap="none" strike="noStrike">
                <a:solidFill>
                  <a:srgbClr val="FFFFFF"/>
                </a:solidFill>
                <a:latin typeface="Arial"/>
                <a:ea typeface="Arial"/>
                <a:cs typeface="Arial"/>
                <a:sym typeface="Arial"/>
              </a:rPr>
              <a:t>ynthesis of [Pd(ClCH2COCH(PPh3)L)]Cl, L= Py </a:t>
            </a:r>
            <a:endParaRPr b="1" i="0" sz="1100" u="none" cap="none" strike="noStrike">
              <a:solidFill>
                <a:srgbClr val="FFFFFF"/>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Arial"/>
                <a:ea typeface="Arial"/>
                <a:cs typeface="Arial"/>
                <a:sym typeface="Arial"/>
              </a:rPr>
              <a:t>Pyridine was added to a solution of [Pd(ClCH2COCHPPh3)(μ-Cl)]2 in dichloromethane. The resulting mixture was stirred at room temperature for 12 h. The suspension formed was filtered off, washed with diethyl ether, collected, and dried to give a brown powder.</a:t>
            </a:r>
            <a:endParaRPr b="0" i="0" sz="1000" u="none" cap="none" strike="noStrike">
              <a:solidFill>
                <a:srgbClr val="FFFF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Arial"/>
                <a:ea typeface="Arial"/>
                <a:cs typeface="Arial"/>
                <a:sym typeface="Arial"/>
              </a:rPr>
              <a:t>For DNA-binding studies, CT-DNA was prepared in the Tris-HCl buffer and stored at 4 C, and they  were done at room temperature by electronic absorption spectroscopy and fluorescence spectroscopy measurement</a:t>
            </a:r>
            <a:endParaRPr b="0" i="0" sz="1000" u="none" cap="none" strike="noStrike">
              <a:solidFill>
                <a:srgbClr val="FFFFFF"/>
              </a:solidFill>
              <a:latin typeface="Arial"/>
              <a:ea typeface="Arial"/>
              <a:cs typeface="Arial"/>
              <a:sym typeface="Arial"/>
            </a:endParaRPr>
          </a:p>
        </p:txBody>
      </p:sp>
      <p:sp>
        <p:nvSpPr>
          <p:cNvPr id="138" name="Google Shape;138;p13"/>
          <p:cNvSpPr txBox="1"/>
          <p:nvPr/>
        </p:nvSpPr>
        <p:spPr>
          <a:xfrm>
            <a:off x="1033025" y="911100"/>
            <a:ext cx="3215700" cy="573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100"/>
              <a:buFont typeface="Arial"/>
              <a:buNone/>
            </a:pPr>
            <a:r>
              <a:rPr b="1" i="0" lang="en" sz="1100" u="none" cap="none" strike="noStrike">
                <a:solidFill>
                  <a:schemeClr val="lt1"/>
                </a:solidFill>
                <a:latin typeface="Arial"/>
                <a:ea typeface="Arial"/>
                <a:cs typeface="Arial"/>
                <a:sym typeface="Arial"/>
              </a:rPr>
              <a:t>Synthesis of [Pd(ClCH2COCH(PPh3)L)]Cl, L=PPh3</a:t>
            </a:r>
            <a:endParaRPr b="0" i="0" sz="1400" u="none" cap="none" strike="noStrike">
              <a:solidFill>
                <a:srgbClr val="000000"/>
              </a:solidFill>
              <a:latin typeface="Arial"/>
              <a:ea typeface="Arial"/>
              <a:cs typeface="Arial"/>
              <a:sym typeface="Arial"/>
            </a:endParaRPr>
          </a:p>
        </p:txBody>
      </p:sp>
      <p:pic>
        <p:nvPicPr>
          <p:cNvPr id="139" name="Google Shape;139;p13"/>
          <p:cNvPicPr preferRelativeResize="0"/>
          <p:nvPr/>
        </p:nvPicPr>
        <p:blipFill rotWithShape="1">
          <a:blip r:embed="rId3">
            <a:alphaModFix/>
          </a:blip>
          <a:srcRect b="0" l="5580" r="66901" t="2017"/>
          <a:stretch/>
        </p:blipFill>
        <p:spPr>
          <a:xfrm>
            <a:off x="4449750" y="911108"/>
            <a:ext cx="1349384" cy="2155342"/>
          </a:xfrm>
          <a:prstGeom prst="rect">
            <a:avLst/>
          </a:prstGeom>
          <a:noFill/>
          <a:ln>
            <a:noFill/>
          </a:ln>
        </p:spPr>
      </p:pic>
      <p:pic>
        <p:nvPicPr>
          <p:cNvPr id="140" name="Google Shape;140;p13"/>
          <p:cNvPicPr preferRelativeResize="0"/>
          <p:nvPr/>
        </p:nvPicPr>
        <p:blipFill rotWithShape="1">
          <a:blip r:embed="rId3">
            <a:alphaModFix/>
          </a:blip>
          <a:srcRect b="0" l="36467" r="34476" t="2017"/>
          <a:stretch/>
        </p:blipFill>
        <p:spPr>
          <a:xfrm>
            <a:off x="5799133" y="911108"/>
            <a:ext cx="1424704" cy="2155341"/>
          </a:xfrm>
          <a:prstGeom prst="rect">
            <a:avLst/>
          </a:prstGeom>
          <a:noFill/>
          <a:ln>
            <a:noFill/>
          </a:ln>
        </p:spPr>
      </p:pic>
      <p:pic>
        <p:nvPicPr>
          <p:cNvPr id="141" name="Google Shape;141;p13"/>
          <p:cNvPicPr preferRelativeResize="0"/>
          <p:nvPr/>
        </p:nvPicPr>
        <p:blipFill rotWithShape="1">
          <a:blip r:embed="rId3">
            <a:alphaModFix/>
          </a:blip>
          <a:srcRect b="0" l="69852" r="1092" t="2017"/>
          <a:stretch/>
        </p:blipFill>
        <p:spPr>
          <a:xfrm>
            <a:off x="7223841" y="911100"/>
            <a:ext cx="1424709" cy="2155349"/>
          </a:xfrm>
          <a:prstGeom prst="rect">
            <a:avLst/>
          </a:prstGeom>
          <a:noFill/>
          <a:ln>
            <a:noFill/>
          </a:ln>
        </p:spPr>
      </p:pic>
      <p:sp>
        <p:nvSpPr>
          <p:cNvPr id="142" name="Google Shape;142;p13"/>
          <p:cNvSpPr txBox="1"/>
          <p:nvPr/>
        </p:nvSpPr>
        <p:spPr>
          <a:xfrm>
            <a:off x="4505175" y="4000850"/>
            <a:ext cx="4583400" cy="504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Arial"/>
                <a:ea typeface="Arial"/>
                <a:cs typeface="Arial"/>
                <a:sym typeface="Arial"/>
              </a:rPr>
              <a:t>Fluorescence spectroscopy was used to determine t</a:t>
            </a:r>
            <a:r>
              <a:rPr b="0" i="0" lang="en" sz="1100" u="none" cap="none" strike="noStrike">
                <a:solidFill>
                  <a:srgbClr val="FFFFFF"/>
                </a:solidFill>
                <a:latin typeface="Arial"/>
                <a:ea typeface="Arial"/>
                <a:cs typeface="Arial"/>
                <a:sym typeface="Arial"/>
              </a:rPr>
              <a:t>he DNA binding properties of the prepared complexes. It can also be used to establish the interaction between the complex and proteins (BSA)</a:t>
            </a:r>
            <a:endParaRPr b="0" i="0" sz="1100" u="none" cap="none" strike="noStrike">
              <a:solidFill>
                <a:srgbClr val="FFFFFF"/>
              </a:solidFill>
              <a:latin typeface="Arial"/>
              <a:ea typeface="Arial"/>
              <a:cs typeface="Arial"/>
              <a:sym typeface="Arial"/>
            </a:endParaRPr>
          </a:p>
        </p:txBody>
      </p:sp>
      <p:pic>
        <p:nvPicPr>
          <p:cNvPr id="143" name="Google Shape;143;p13"/>
          <p:cNvPicPr preferRelativeResize="0"/>
          <p:nvPr/>
        </p:nvPicPr>
        <p:blipFill rotWithShape="1">
          <a:blip r:embed="rId4">
            <a:alphaModFix/>
          </a:blip>
          <a:srcRect b="0" l="0" r="0" t="0"/>
          <a:stretch/>
        </p:blipFill>
        <p:spPr>
          <a:xfrm>
            <a:off x="4449750" y="911100"/>
            <a:ext cx="4694250" cy="2207477"/>
          </a:xfrm>
          <a:prstGeom prst="rect">
            <a:avLst/>
          </a:prstGeom>
          <a:noFill/>
          <a:ln>
            <a:noFill/>
          </a:ln>
        </p:spPr>
      </p:pic>
      <p:sp>
        <p:nvSpPr>
          <p:cNvPr id="144" name="Google Shape;144;p13"/>
          <p:cNvSpPr txBox="1"/>
          <p:nvPr/>
        </p:nvSpPr>
        <p:spPr>
          <a:xfrm>
            <a:off x="4508400" y="3195600"/>
            <a:ext cx="4583400" cy="50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Arial"/>
                <a:ea typeface="Arial"/>
                <a:cs typeface="Arial"/>
                <a:sym typeface="Arial"/>
              </a:rPr>
              <a:t>The fluorescence intensity of MB-DNA was increased by adding the complexes.</a:t>
            </a:r>
            <a:endParaRPr b="0" i="0" sz="10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p:txBody>
      </p:sp>
      <p:sp>
        <p:nvSpPr>
          <p:cNvPr id="145" name="Google Shape;145;p13"/>
          <p:cNvSpPr txBox="1"/>
          <p:nvPr/>
        </p:nvSpPr>
        <p:spPr>
          <a:xfrm>
            <a:off x="0" y="4713600"/>
            <a:ext cx="9033300" cy="34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FFFFFF"/>
                </a:solidFill>
                <a:latin typeface="Arial"/>
                <a:ea typeface="Arial"/>
                <a:cs typeface="Arial"/>
                <a:sym typeface="Arial"/>
              </a:rPr>
              <a:t>Reference: </a:t>
            </a:r>
            <a:r>
              <a:rPr b="0" i="0" lang="en" sz="1000" u="none" cap="none" strike="noStrike">
                <a:solidFill>
                  <a:srgbClr val="FFFFFF"/>
                </a:solidFill>
                <a:latin typeface="Arial"/>
                <a:ea typeface="Arial"/>
                <a:cs typeface="Arial"/>
                <a:sym typeface="Arial"/>
              </a:rPr>
              <a:t>K. Karami et al. / Journal of Organometallic Chemistry 878 (2018) 60-76</a:t>
            </a:r>
            <a:endParaRPr b="0" i="0" sz="1400" u="none" cap="none" strike="noStrike">
              <a:solidFill>
                <a:srgbClr val="000000"/>
              </a:solidFill>
              <a:latin typeface="Arial"/>
              <a:ea typeface="Arial"/>
              <a:cs typeface="Arial"/>
              <a:sym typeface="Arial"/>
            </a:endParaRPr>
          </a:p>
        </p:txBody>
      </p:sp>
      <p:sp>
        <p:nvSpPr>
          <p:cNvPr id="146" name="Google Shape;146;p13"/>
          <p:cNvSpPr/>
          <p:nvPr/>
        </p:nvSpPr>
        <p:spPr>
          <a:xfrm>
            <a:off x="4634218" y="3248839"/>
            <a:ext cx="4387531"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Arial"/>
                <a:ea typeface="Arial"/>
                <a:cs typeface="Arial"/>
                <a:sym typeface="Arial"/>
              </a:rPr>
              <a:t>The effect of site markers, Eosin-Y (site I), ibuprofen (site II) and digoxin (site III) upon the emission of the complex 1 (A) and the complex 2 (B), as connected to BSA.   [BSA] = [site markers] = 6 x 10</a:t>
            </a:r>
            <a:r>
              <a:rPr b="0" baseline="30000" i="0" lang="en" sz="1000" u="none" cap="none" strike="noStrike">
                <a:solidFill>
                  <a:srgbClr val="FFFFFF"/>
                </a:solidFill>
                <a:latin typeface="Arial"/>
                <a:ea typeface="Arial"/>
                <a:cs typeface="Arial"/>
                <a:sym typeface="Arial"/>
              </a:rPr>
              <a:t>6</a:t>
            </a:r>
            <a:r>
              <a:rPr b="0" i="0" lang="en" sz="1000" u="none" cap="none" strike="noStrike">
                <a:solidFill>
                  <a:srgbClr val="FFFFFF"/>
                </a:solidFill>
                <a:latin typeface="Arial"/>
                <a:ea typeface="Arial"/>
                <a:cs typeface="Arial"/>
                <a:sym typeface="Arial"/>
              </a:rPr>
              <a:t> M; [Complex] = (0-6x10</a:t>
            </a:r>
            <a:r>
              <a:rPr b="0" baseline="30000" i="0" lang="en" sz="1000" u="none" cap="none" strike="noStrike">
                <a:solidFill>
                  <a:srgbClr val="FFFFFF"/>
                </a:solidFill>
                <a:latin typeface="Arial"/>
                <a:ea typeface="Arial"/>
                <a:cs typeface="Arial"/>
                <a:sym typeface="Arial"/>
              </a:rPr>
              <a:t>5</a:t>
            </a:r>
            <a:r>
              <a:rPr b="0" i="0" lang="en" sz="1000" u="none" cap="none" strike="noStrike">
                <a:solidFill>
                  <a:srgbClr val="FFFFFF"/>
                </a:solidFill>
                <a:latin typeface="Arial"/>
                <a:ea typeface="Arial"/>
                <a:cs typeface="Arial"/>
                <a:sym typeface="Arial"/>
              </a:rPr>
              <a:t> M). (- - - - free BSA).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4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43"/>
                                        </p:tgtEl>
                                      </p:cBhvr>
                                    </p:animEffect>
                                    <p:set>
                                      <p:cBhvr>
                                        <p:cTn dur="1" fill="hold">
                                          <p:stCondLst>
                                            <p:cond delay="500"/>
                                          </p:stCondLst>
                                        </p:cTn>
                                        <p:tgtEl>
                                          <p:spTgt spid="14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4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