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0"/>
    <p:restoredTop sz="91429"/>
  </p:normalViewPr>
  <p:slideViewPr>
    <p:cSldViewPr snapToGrid="0" snapToObjects="1">
      <p:cViewPr>
        <p:scale>
          <a:sx n="94" d="100"/>
          <a:sy n="94" d="100"/>
        </p:scale>
        <p:origin x="166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7C75F-2610-424D-9787-86D8E43F33C7}" type="datetimeFigureOut">
              <a:rPr lang="es-MX" smtClean="0"/>
              <a:t>14/03/19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FDE68-2811-A347-95AB-81E54F5795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445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2FDE68-2811-A347-95AB-81E54F5795E3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8824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A11F2-4235-FF4A-8793-A707012E4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AA7083-49C6-634B-858E-66F4CA645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FA610F-3091-F645-95A2-EEBCF271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498F-D978-224B-ABAE-444BEC94C08F}" type="datetimeFigureOut">
              <a:rPr lang="es-MX" smtClean="0"/>
              <a:t>14/03/19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5C95AA-90FF-1E4A-9D47-1747B17B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A63AFC-2B39-0943-B785-6CC9EA4C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0A7E-2C5E-7B49-9D2F-44827502D8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285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C0633-8821-CC4A-A34D-946BA3A8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FAE92C-FF8F-7E4C-A319-595A6EEA1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0A9B9-B8E1-1840-86F4-C0DF1E66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498F-D978-224B-ABAE-444BEC94C08F}" type="datetimeFigureOut">
              <a:rPr lang="es-MX" smtClean="0"/>
              <a:t>14/03/19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1CFE8F-BD17-AD44-A528-0130B3106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6CF87B-A15A-3648-96BD-AA8196AD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0A7E-2C5E-7B49-9D2F-44827502D8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790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425B04-7AC3-F240-BE2E-A17B9931C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C77C14-A87E-0D4C-934E-FCBB1D594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3C6C58-A7BC-CE49-B480-2DB53EB4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498F-D978-224B-ABAE-444BEC94C08F}" type="datetimeFigureOut">
              <a:rPr lang="es-MX" smtClean="0"/>
              <a:t>14/03/19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0D695E-649D-1949-B09A-2E7BB2E1C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9CD993-39F1-8D4C-8901-D656FA83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0A7E-2C5E-7B49-9D2F-44827502D8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896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E9FA1-419E-5746-9F8D-40E846B3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0050A6-BC9E-3149-A33A-641C24E2E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F9D0B1-20DE-304D-B890-AB3E68C0C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498F-D978-224B-ABAE-444BEC94C08F}" type="datetimeFigureOut">
              <a:rPr lang="es-MX" smtClean="0"/>
              <a:t>14/03/19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CD3269-DD71-0A45-8C93-577730CC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AB1658-2F04-5442-A790-468724AB1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0A7E-2C5E-7B49-9D2F-44827502D8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028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FD9A0-6610-4C47-9C96-3C1F708A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C8801A-6B77-CE41-B0C4-B52A734E1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E5C39-CA56-C245-BDC7-EF1638A7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498F-D978-224B-ABAE-444BEC94C08F}" type="datetimeFigureOut">
              <a:rPr lang="es-MX" smtClean="0"/>
              <a:t>14/03/19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3EAA72-E297-D14F-8148-CDA71851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FE426B-DA39-A947-A107-2FA6980C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0A7E-2C5E-7B49-9D2F-44827502D8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305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7C476-9A69-1846-BAEF-87BBAC1D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A67652-982C-9A4A-A038-7905676AC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9A4E6A-825A-1E42-B218-5CA589170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A1C838-12B9-E440-80DE-922A9548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498F-D978-224B-ABAE-444BEC94C08F}" type="datetimeFigureOut">
              <a:rPr lang="es-MX" smtClean="0"/>
              <a:t>14/03/19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3A2DA2-AC7B-7249-89FC-66E5A37F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431309-9D5F-F04A-B4C3-2EC25539D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0A7E-2C5E-7B49-9D2F-44827502D8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56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253B0-F973-7F4A-9531-64A787C5A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817023-9300-0E40-B61E-D109B6D33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916D4B-4EA9-F44C-A698-2A13CE45C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FC48E93-6042-D847-9C29-6C2AD7BE1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B421AC0-5F5C-764B-AD5A-80B13FC6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E7A8744-165B-E445-B13A-E7E3FC550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498F-D978-224B-ABAE-444BEC94C08F}" type="datetimeFigureOut">
              <a:rPr lang="es-MX" smtClean="0"/>
              <a:t>14/03/19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1590C8-CE98-FA45-8C13-ABC7BFF9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D40DE05-8C2D-C943-A02B-67F8779A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0A7E-2C5E-7B49-9D2F-44827502D8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480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BE2D6-D739-3D41-9E58-90563B17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BC5EF7D-6908-D94D-BC19-6520076E7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498F-D978-224B-ABAE-444BEC94C08F}" type="datetimeFigureOut">
              <a:rPr lang="es-MX" smtClean="0"/>
              <a:t>14/03/19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EBDBB8-F85F-C747-A6F3-BC53EBF8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5138124-83FE-C14C-BDE4-118614FB3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0A7E-2C5E-7B49-9D2F-44827502D8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114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8EAE19A-C76E-9E4A-A4B6-1EA7CFF5C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498F-D978-224B-ABAE-444BEC94C08F}" type="datetimeFigureOut">
              <a:rPr lang="es-MX" smtClean="0"/>
              <a:t>14/03/19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EF07A3-48DC-0C4E-8751-634B06F6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B4063B-C567-4F46-95B7-276113AFC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0A7E-2C5E-7B49-9D2F-44827502D8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698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E2B99-2150-1641-B9FB-F8A9D46F0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4D87D6-FC37-5743-9EDF-4EEBDD728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7A2D2F-639F-0B4A-8C46-0A0B5B386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EDD039-390F-E241-A347-0B2760AAB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498F-D978-224B-ABAE-444BEC94C08F}" type="datetimeFigureOut">
              <a:rPr lang="es-MX" smtClean="0"/>
              <a:t>14/03/19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48057A-E575-F840-9F42-CB7E3E1C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9EFD2A-C51B-9D4E-A70C-321676D4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0A7E-2C5E-7B49-9D2F-44827502D8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0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2808B-26D9-6042-8A9C-DD20ECF1A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26ADE15-AC47-954A-9458-85E5981F2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063585-0EAD-CE4C-8C5A-6AE22E1A5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3AE1FA-C47C-C945-AA43-DF66901D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498F-D978-224B-ABAE-444BEC94C08F}" type="datetimeFigureOut">
              <a:rPr lang="es-MX" smtClean="0"/>
              <a:t>14/03/19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1CA46E-E8D5-5644-A9CB-4485623A2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5C798E-6945-CF49-804F-13A9C36B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0A7E-2C5E-7B49-9D2F-44827502D8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906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4DF5E77-E687-4D4A-96CB-A02288923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E95E29-C088-F34B-BCF8-0A781D76F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2839AC-EC1A-FA4C-9EB2-402DD5511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6498F-D978-224B-ABAE-444BEC94C08F}" type="datetimeFigureOut">
              <a:rPr lang="es-MX" smtClean="0"/>
              <a:t>14/03/19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2ED016-4C5D-DC4B-AF2C-279E0C58C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08BB34-A734-B24D-8855-688A03171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A0A7E-2C5E-7B49-9D2F-44827502D8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058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213FE88-8D95-9446-9C63-84E0B8E364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322"/>
          <a:stretch/>
        </p:blipFill>
        <p:spPr>
          <a:xfrm>
            <a:off x="3591556" y="915832"/>
            <a:ext cx="5856101" cy="399115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F4F4EBB-BF74-C345-B179-E4182DF8DD56}"/>
              </a:ext>
            </a:extLst>
          </p:cNvPr>
          <p:cNvSpPr txBox="1"/>
          <p:nvPr/>
        </p:nvSpPr>
        <p:spPr>
          <a:xfrm>
            <a:off x="0" y="410892"/>
            <a:ext cx="408120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" sz="1400" dirty="0"/>
              <a:t>This Perspective focuses on the recent progress and future potential of these small luminescent nanoparticles for use in tracking single molecules and super-resolution imaging of subcellular structures. </a:t>
            </a:r>
          </a:p>
          <a:p>
            <a:pPr algn="just"/>
            <a:endParaRPr lang="es-MX" sz="1600" b="1" dirty="0"/>
          </a:p>
          <a:p>
            <a:pPr algn="just"/>
            <a:r>
              <a:rPr lang="es-MX" sz="1600" b="1" dirty="0"/>
              <a:t>Nanoparticles in super-resolution microscopy </a:t>
            </a:r>
            <a:endParaRPr lang="es-MX" sz="1600" dirty="0"/>
          </a:p>
          <a:p>
            <a:pPr algn="just"/>
            <a:r>
              <a:rPr lang="es-MX" sz="1400" dirty="0"/>
              <a:t> The commercially available</a:t>
            </a:r>
          </a:p>
          <a:p>
            <a:pPr marL="285750" indent="-285750" algn="just">
              <a:buFontTx/>
              <a:buChar char="-"/>
            </a:pPr>
            <a:r>
              <a:rPr lang="es-MX" sz="1400" dirty="0"/>
              <a:t>ZnS-coated CdSe QDot 705 (from Thermo Fisher),</a:t>
            </a:r>
          </a:p>
          <a:p>
            <a:pPr marL="285750" indent="-285750" algn="just">
              <a:buFontTx/>
              <a:buChar char="-"/>
            </a:pPr>
            <a:r>
              <a:rPr lang="es-MX" sz="1400" dirty="0"/>
              <a:t> CdTe QDot 700 nm, and CdTe QDot 720 nm (from PlasmaChem GmbH) </a:t>
            </a:r>
          </a:p>
          <a:p>
            <a:pPr marL="285750" indent="-285750" algn="just">
              <a:buFontTx/>
              <a:buChar char="-"/>
            </a:pPr>
            <a:endParaRPr lang="es-MX" sz="1400" dirty="0"/>
          </a:p>
          <a:p>
            <a:pPr algn="just"/>
            <a:r>
              <a:rPr lang="es-MX" sz="1400" dirty="0"/>
              <a:t>Have proven suitable for stimulated emission depletion (STED) microscopy with spatial resolutions in the </a:t>
            </a:r>
            <a:r>
              <a:rPr lang="es-MX" sz="1400" dirty="0">
                <a:highlight>
                  <a:srgbClr val="FFFF00"/>
                </a:highlight>
              </a:rPr>
              <a:t>range of 50 nm </a:t>
            </a:r>
            <a:r>
              <a:rPr lang="es-MX" sz="1400" dirty="0"/>
              <a:t>for single QDots, </a:t>
            </a:r>
            <a:r>
              <a:rPr lang="es-MX" sz="1400" dirty="0">
                <a:highlight>
                  <a:srgbClr val="FFFF00"/>
                </a:highlight>
              </a:rPr>
              <a:t>85 nm </a:t>
            </a:r>
            <a:r>
              <a:rPr lang="es-MX" sz="1400" dirty="0"/>
              <a:t>for QDot-705-stained microtu- bule networks in HeLa cells2, and </a:t>
            </a:r>
            <a:r>
              <a:rPr lang="es-MX" sz="1400" dirty="0">
                <a:highlight>
                  <a:srgbClr val="FFFF00"/>
                </a:highlight>
              </a:rPr>
              <a:t>106 nm </a:t>
            </a:r>
            <a:r>
              <a:rPr lang="es-MX" sz="1400" dirty="0"/>
              <a:t>for vimentin filaments in fibroblasts3. </a:t>
            </a:r>
          </a:p>
          <a:p>
            <a:pPr algn="just"/>
            <a:endParaRPr lang="es-MX" sz="1400" dirty="0"/>
          </a:p>
          <a:p>
            <a:pPr marL="285750" indent="-285750" algn="just">
              <a:buFont typeface="Wingdings" pitchFamily="2" charset="2"/>
              <a:buChar char="ü"/>
            </a:pPr>
            <a:r>
              <a:rPr lang="es-MX" sz="1400" dirty="0"/>
              <a:t>The high stability of QDots allows for extended time- lapse imaging without any photophysical or photochemical pro- cesses that would diminish their brightness. </a:t>
            </a:r>
          </a:p>
          <a:p>
            <a:pPr algn="just"/>
            <a:endParaRPr lang="es-MX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2940E46-7F46-0B49-9705-D1BD9F9D03E0}"/>
              </a:ext>
            </a:extLst>
          </p:cNvPr>
          <p:cNvSpPr txBox="1"/>
          <p:nvPr/>
        </p:nvSpPr>
        <p:spPr>
          <a:xfrm>
            <a:off x="8958006" y="384572"/>
            <a:ext cx="323399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" sz="1400" dirty="0"/>
              <a:t>A type of 4.5-nm </a:t>
            </a:r>
            <a:r>
              <a:rPr lang="en" sz="1400" dirty="0" err="1"/>
              <a:t>CDot</a:t>
            </a:r>
            <a:r>
              <a:rPr lang="en" sz="1400" dirty="0"/>
              <a:t> has been developed with burst- like blinking behavior, and its use has been demonstrated for high-density specific labeling of a microtubule network18 (Fig. 1h,i) </a:t>
            </a:r>
          </a:p>
          <a:p>
            <a:pPr algn="just"/>
            <a:endParaRPr lang="en" sz="1400" dirty="0"/>
          </a:p>
          <a:p>
            <a:pPr algn="just"/>
            <a:r>
              <a:rPr lang="en" sz="1400" dirty="0" err="1"/>
              <a:t>PDots</a:t>
            </a:r>
            <a:r>
              <a:rPr lang="en" sz="1400" dirty="0"/>
              <a:t> are particles that consist predominantly of π-conjugated polymers and have been shown to have superior brightness com- pared with that of conventional QDots19. Very small </a:t>
            </a:r>
            <a:r>
              <a:rPr lang="en" sz="1400" dirty="0" err="1"/>
              <a:t>PDots</a:t>
            </a:r>
            <a:r>
              <a:rPr lang="en" sz="1400" dirty="0"/>
              <a:t> (10 nm or less) were found to be suitable for fluctuation-based </a:t>
            </a:r>
            <a:r>
              <a:rPr lang="en" sz="1400" dirty="0" err="1"/>
              <a:t>superesolution</a:t>
            </a:r>
            <a:r>
              <a:rPr lang="en" sz="1400" dirty="0"/>
              <a:t> techniques such as SOFI and 3B20 (Fig. 1j). </a:t>
            </a:r>
          </a:p>
          <a:p>
            <a:pPr algn="just"/>
            <a:r>
              <a:rPr lang="en" sz="1400" dirty="0"/>
              <a:t>To functionalize the </a:t>
            </a:r>
            <a:r>
              <a:rPr lang="en" sz="1400" dirty="0" err="1"/>
              <a:t>PDots</a:t>
            </a:r>
            <a:r>
              <a:rPr lang="en" sz="1400" dirty="0"/>
              <a:t>, an optically inert polymer, poly(styrene-co-maleic </a:t>
            </a:r>
            <a:r>
              <a:rPr lang="en" sz="1400" dirty="0" err="1"/>
              <a:t>anhy</a:t>
            </a:r>
            <a:r>
              <a:rPr lang="en" sz="1400" dirty="0"/>
              <a:t>- </a:t>
            </a:r>
            <a:r>
              <a:rPr lang="en" sz="1400" dirty="0" err="1"/>
              <a:t>dride</a:t>
            </a:r>
            <a:r>
              <a:rPr lang="en" sz="1400" dirty="0"/>
              <a:t>) (PSMA), has been added. The PSMA polymer also generates surface carboxyl groups, which enables specific biomolecular conjugation through biotinylated antibodies20. </a:t>
            </a:r>
          </a:p>
          <a:p>
            <a:pPr algn="just"/>
            <a:r>
              <a:rPr lang="en" sz="1400" dirty="0"/>
              <a:t>Their small size confers improved biocompatibility, and they were shown to be able to label a variety of subcellular organelles such as mitochondria, the nuclear envelope, and microtubules20.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93E2D2E-F36D-FE41-90C2-706F49CA4FC5}"/>
              </a:ext>
            </a:extLst>
          </p:cNvPr>
          <p:cNvSpPr/>
          <p:nvPr/>
        </p:nvSpPr>
        <p:spPr>
          <a:xfrm>
            <a:off x="2381724" y="15240"/>
            <a:ext cx="7428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b="1" dirty="0"/>
              <a:t>Nanoparticles for super-resolution microscopy and single-molecule tracking </a:t>
            </a:r>
            <a:endParaRPr lang="en" sz="24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D8749A9-5CC2-7844-BE79-91E0B7948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993" y="5013212"/>
            <a:ext cx="7212013" cy="182954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D735985-3BDC-3E4E-987C-C670404038CD}"/>
              </a:ext>
            </a:extLst>
          </p:cNvPr>
          <p:cNvSpPr txBox="1"/>
          <p:nvPr/>
        </p:nvSpPr>
        <p:spPr>
          <a:xfrm>
            <a:off x="8958006" y="6427261"/>
            <a:ext cx="3233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>
                <a:latin typeface="Arial" panose="020B0604020202020204" pitchFamily="34" charset="0"/>
                <a:cs typeface="Arial" panose="020B0604020202020204" pitchFamily="34" charset="0"/>
              </a:rPr>
              <a:t>Dayong Jin et al. </a:t>
            </a:r>
            <a:r>
              <a:rPr lang="en" sz="800" b="1" dirty="0">
                <a:latin typeface="Arial" panose="020B0604020202020204" pitchFamily="34" charset="0"/>
                <a:cs typeface="Arial" panose="020B0604020202020204" pitchFamily="34" charset="0"/>
              </a:rPr>
              <a:t>Nanoparticles for super-resolution microscopy and single-molecule tracking, Nature Methods  , </a:t>
            </a:r>
            <a:r>
              <a:rPr lang="nl" sz="800" dirty="0">
                <a:latin typeface="Arial" panose="020B0604020202020204" pitchFamily="34" charset="0"/>
                <a:cs typeface="Arial" panose="020B0604020202020204" pitchFamily="34" charset="0"/>
              </a:rPr>
              <a:t>VOL 15 | JUNE 2018 | 415–423 </a:t>
            </a:r>
            <a:br>
              <a:rPr lang="nl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l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915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321</Words>
  <Application>Microsoft Macintosh PowerPoint</Application>
  <PresentationFormat>Panorámica</PresentationFormat>
  <Paragraphs>18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Aimé Alexandra Cuéllar Monterrubio</dc:creator>
  <cp:lastModifiedBy>Aimé Alexandra Cuéllar Monterrubio</cp:lastModifiedBy>
  <cp:revision>6</cp:revision>
  <dcterms:created xsi:type="dcterms:W3CDTF">2019-03-11T17:45:58Z</dcterms:created>
  <dcterms:modified xsi:type="dcterms:W3CDTF">2019-03-14T06:32:48Z</dcterms:modified>
</cp:coreProperties>
</file>