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7" r:id="rId4"/>
    <p:sldId id="265" r:id="rId5"/>
    <p:sldId id="260" r:id="rId6"/>
    <p:sldId id="259" r:id="rId7"/>
    <p:sldId id="261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796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7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94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09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43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84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90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7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6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5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58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66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584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27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1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BAD0-37D7-4974-85C4-298B91C5FC7C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E3BEAF-6229-4122-B35E-4E3C3623E9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8776-71A7-4F4D-A1D3-0A6DEE719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Zinc oxide thin film Characterization.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C2978-712E-496E-9C12-17D97958C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Héctor Andrés Martínez Máynez</a:t>
            </a:r>
          </a:p>
          <a:p>
            <a:r>
              <a:rPr lang="es-MX" dirty="0"/>
              <a:t>25/4/2019</a:t>
            </a:r>
          </a:p>
          <a:p>
            <a:r>
              <a:rPr lang="es-MX" dirty="0"/>
              <a:t>Caracterización de Materiales</a:t>
            </a:r>
          </a:p>
        </p:txBody>
      </p:sp>
    </p:spTree>
    <p:extLst>
      <p:ext uri="{BB962C8B-B14F-4D97-AF65-F5344CB8AC3E}">
        <p14:creationId xmlns:p14="http://schemas.microsoft.com/office/powerpoint/2010/main" val="353290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D585-B4A6-4F81-8F1A-46EBDD2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Ray diffraction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607F-7FE6-47B7-832D-645DD78D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9143" cy="4351338"/>
          </a:xfrm>
        </p:spPr>
        <p:txBody>
          <a:bodyPr/>
          <a:lstStyle/>
          <a:p>
            <a:pPr algn="just"/>
            <a:r>
              <a:rPr lang="en-US" dirty="0"/>
              <a:t>Zinc Oxide can be obtained in two Crystal structures: hexagonal </a:t>
            </a:r>
            <a:r>
              <a:rPr lang="en-US" dirty="0" err="1"/>
              <a:t>wurzite</a:t>
            </a:r>
            <a:r>
              <a:rPr lang="en-US" dirty="0"/>
              <a:t> and cubic zincblende being the hexagonal configuration the most desirable.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EC683-44E6-4809-9F88-00FB0DE2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3" y="1825625"/>
            <a:ext cx="6028911" cy="3668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70724-DF75-461D-9DB6-B938C281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37" y="3659892"/>
            <a:ext cx="3987269" cy="281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ECF0B-15D9-4B26-AAB8-4F8BDB057239}"/>
              </a:ext>
            </a:extLst>
          </p:cNvPr>
          <p:cNvSpPr txBox="1"/>
          <p:nvPr/>
        </p:nvSpPr>
        <p:spPr>
          <a:xfrm>
            <a:off x="1162999" y="61447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8531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D498-D754-4CA1-896A-1C53C68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C624-C6C7-45D6-9A0E-EE73EBA1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[1] “</a:t>
            </a:r>
            <a:r>
              <a:rPr lang="es-MX" dirty="0" err="1"/>
              <a:t>ZnO</a:t>
            </a:r>
            <a:r>
              <a:rPr lang="es-MX" dirty="0"/>
              <a:t> </a:t>
            </a:r>
            <a:r>
              <a:rPr lang="es-MX" dirty="0" err="1"/>
              <a:t>crystal</a:t>
            </a:r>
            <a:r>
              <a:rPr lang="es-MX" dirty="0"/>
              <a:t> </a:t>
            </a:r>
            <a:r>
              <a:rPr lang="es-MX" dirty="0" err="1"/>
              <a:t>structure</a:t>
            </a:r>
            <a:r>
              <a:rPr lang="es-MX" dirty="0"/>
              <a:t>” recuperado de (https://whatiszincoxide.weebly.com/structure.html) el 24/4/19</a:t>
            </a:r>
          </a:p>
          <a:p>
            <a:r>
              <a:rPr lang="es-MX" dirty="0"/>
              <a:t>[2] Kumar, B., Rao, T., (2012) “AFM </a:t>
            </a:r>
            <a:r>
              <a:rPr lang="es-MX" dirty="0" err="1"/>
              <a:t>studies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Surface </a:t>
            </a:r>
            <a:r>
              <a:rPr lang="es-MX" dirty="0" err="1"/>
              <a:t>morphology</a:t>
            </a:r>
            <a:r>
              <a:rPr lang="es-MX" dirty="0"/>
              <a:t>, </a:t>
            </a:r>
            <a:r>
              <a:rPr lang="es-MX" dirty="0" err="1"/>
              <a:t>topography</a:t>
            </a:r>
            <a:r>
              <a:rPr lang="es-MX" dirty="0"/>
              <a:t> and textura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nanostrucured</a:t>
            </a:r>
            <a:r>
              <a:rPr lang="es-MX" dirty="0"/>
              <a:t> zinc </a:t>
            </a:r>
            <a:r>
              <a:rPr lang="es-MX" dirty="0" err="1"/>
              <a:t>aluminum</a:t>
            </a:r>
            <a:r>
              <a:rPr lang="es-MX" dirty="0"/>
              <a:t> oxide </a:t>
            </a:r>
            <a:r>
              <a:rPr lang="es-MX" dirty="0" err="1"/>
              <a:t>thin</a:t>
            </a:r>
            <a:r>
              <a:rPr lang="es-MX" dirty="0"/>
              <a:t> films” </a:t>
            </a:r>
            <a:r>
              <a:rPr lang="es-MX" i="1" dirty="0" err="1"/>
              <a:t>Journal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</a:t>
            </a:r>
            <a:r>
              <a:rPr lang="es-MX" i="1" dirty="0" err="1"/>
              <a:t>nanomaterials</a:t>
            </a:r>
            <a:r>
              <a:rPr lang="es-MX" i="1" dirty="0"/>
              <a:t> and </a:t>
            </a:r>
            <a:r>
              <a:rPr lang="es-MX" i="1" dirty="0" err="1"/>
              <a:t>biostructures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7 , </a:t>
            </a:r>
            <a:r>
              <a:rPr lang="es-MX" dirty="0" err="1"/>
              <a:t>num</a:t>
            </a:r>
            <a:r>
              <a:rPr lang="es-MX" dirty="0"/>
              <a:t>, 4, </a:t>
            </a:r>
            <a:r>
              <a:rPr lang="es-MX" dirty="0" err="1"/>
              <a:t>pages</a:t>
            </a:r>
            <a:r>
              <a:rPr lang="es-MX" dirty="0"/>
              <a:t> 1881-1889</a:t>
            </a:r>
          </a:p>
          <a:p>
            <a:r>
              <a:rPr lang="es-MX" dirty="0"/>
              <a:t>[3] </a:t>
            </a:r>
            <a:r>
              <a:rPr lang="es-MX" dirty="0" err="1"/>
              <a:t>Siddheswaran</a:t>
            </a:r>
            <a:r>
              <a:rPr lang="es-MX" dirty="0"/>
              <a:t> R., </a:t>
            </a:r>
            <a:r>
              <a:rPr lang="es-MX" dirty="0" err="1"/>
              <a:t>Netrvalova</a:t>
            </a:r>
            <a:r>
              <a:rPr lang="es-MX" dirty="0"/>
              <a:t>, </a:t>
            </a:r>
            <a:r>
              <a:rPr lang="es-MX" dirty="0" err="1"/>
              <a:t>M.m</a:t>
            </a:r>
            <a:r>
              <a:rPr lang="es-MX" dirty="0"/>
              <a:t> </a:t>
            </a:r>
            <a:r>
              <a:rPr lang="es-MX" dirty="0" err="1"/>
              <a:t>Savkova</a:t>
            </a:r>
            <a:r>
              <a:rPr lang="es-MX" dirty="0"/>
              <a:t>, J. Novak, P., </a:t>
            </a:r>
            <a:r>
              <a:rPr lang="es-MX" dirty="0" err="1"/>
              <a:t>Ocenaek</a:t>
            </a:r>
            <a:r>
              <a:rPr lang="es-MX" dirty="0"/>
              <a:t>; J.  </a:t>
            </a:r>
            <a:r>
              <a:rPr lang="es-MX" dirty="0" err="1"/>
              <a:t>Sutta</a:t>
            </a:r>
            <a:r>
              <a:rPr lang="es-MX" dirty="0"/>
              <a:t>, P., </a:t>
            </a:r>
            <a:r>
              <a:rPr lang="es-MX" dirty="0" err="1"/>
              <a:t>Kova</a:t>
            </a:r>
            <a:r>
              <a:rPr lang="es-MX" dirty="0"/>
              <a:t>, J., </a:t>
            </a:r>
            <a:r>
              <a:rPr lang="es-MX" dirty="0" err="1"/>
              <a:t>Jayavel</a:t>
            </a:r>
            <a:r>
              <a:rPr lang="es-MX" dirty="0"/>
              <a:t>, R. (2015) “reactive magnetrón </a:t>
            </a:r>
            <a:r>
              <a:rPr lang="es-MX" dirty="0" err="1"/>
              <a:t>sputtering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Ni </a:t>
            </a:r>
            <a:r>
              <a:rPr lang="es-MX" dirty="0" err="1"/>
              <a:t>Doped</a:t>
            </a:r>
            <a:r>
              <a:rPr lang="es-MX" dirty="0"/>
              <a:t> </a:t>
            </a:r>
            <a:r>
              <a:rPr lang="es-MX" dirty="0" err="1"/>
              <a:t>ZnO</a:t>
            </a:r>
            <a:r>
              <a:rPr lang="es-MX" dirty="0"/>
              <a:t> </a:t>
            </a:r>
            <a:r>
              <a:rPr lang="es-MX" dirty="0" err="1"/>
              <a:t>thin</a:t>
            </a:r>
            <a:r>
              <a:rPr lang="es-MX" dirty="0"/>
              <a:t> film: </a:t>
            </a:r>
            <a:r>
              <a:rPr lang="es-MX" dirty="0" err="1"/>
              <a:t>investigation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optical</a:t>
            </a:r>
            <a:r>
              <a:rPr lang="es-MX" dirty="0"/>
              <a:t> </a:t>
            </a:r>
            <a:r>
              <a:rPr lang="es-MX" dirty="0" err="1"/>
              <a:t>structural</a:t>
            </a:r>
            <a:r>
              <a:rPr lang="es-MX" dirty="0"/>
              <a:t>, </a:t>
            </a:r>
            <a:r>
              <a:rPr lang="es-MX" dirty="0" err="1"/>
              <a:t>mechanical</a:t>
            </a:r>
            <a:r>
              <a:rPr lang="es-MX" dirty="0"/>
              <a:t> and </a:t>
            </a:r>
            <a:r>
              <a:rPr lang="es-MX" dirty="0" err="1"/>
              <a:t>magnetic</a:t>
            </a:r>
            <a:r>
              <a:rPr lang="es-MX" dirty="0"/>
              <a:t> </a:t>
            </a:r>
            <a:r>
              <a:rPr lang="es-MX" dirty="0" err="1"/>
              <a:t>properties</a:t>
            </a:r>
            <a:r>
              <a:rPr lang="es-MX" dirty="0"/>
              <a:t>” </a:t>
            </a:r>
            <a:r>
              <a:rPr lang="es-MX" i="1" dirty="0" err="1"/>
              <a:t>Journal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</a:t>
            </a:r>
            <a:r>
              <a:rPr lang="es-MX" i="1" dirty="0" err="1"/>
              <a:t>Alloys</a:t>
            </a:r>
            <a:r>
              <a:rPr lang="es-MX" i="1" dirty="0"/>
              <a:t> and </a:t>
            </a:r>
            <a:r>
              <a:rPr lang="es-MX" i="1" dirty="0" err="1"/>
              <a:t>compound</a:t>
            </a:r>
            <a:r>
              <a:rPr lang="es-MX" i="1" dirty="0"/>
              <a:t>, </a:t>
            </a:r>
            <a:r>
              <a:rPr lang="es-MX" i="1" dirty="0" err="1"/>
              <a:t>vol</a:t>
            </a:r>
            <a:r>
              <a:rPr lang="es-MX" i="1" dirty="0"/>
              <a:t> 636 </a:t>
            </a:r>
            <a:r>
              <a:rPr lang="es-MX" i="1" dirty="0" err="1"/>
              <a:t>pag</a:t>
            </a:r>
            <a:r>
              <a:rPr lang="es-MX" i="1" dirty="0"/>
              <a:t> 85-92.</a:t>
            </a:r>
            <a:endParaRPr lang="es-MX" dirty="0"/>
          </a:p>
          <a:p>
            <a:r>
              <a:rPr lang="es-MX" dirty="0"/>
              <a:t>[4] </a:t>
            </a:r>
            <a:r>
              <a:rPr lang="es-MX" dirty="0" err="1"/>
              <a:t>Coblenz</a:t>
            </a:r>
            <a:r>
              <a:rPr lang="es-MX" dirty="0"/>
              <a:t> </a:t>
            </a:r>
            <a:r>
              <a:rPr lang="es-MX" dirty="0" err="1"/>
              <a:t>Society</a:t>
            </a:r>
            <a:r>
              <a:rPr lang="es-MX" dirty="0"/>
              <a:t> </a:t>
            </a:r>
            <a:r>
              <a:rPr lang="es-MX" dirty="0" err="1"/>
              <a:t>Collection</a:t>
            </a:r>
            <a:r>
              <a:rPr lang="es-MX" dirty="0"/>
              <a:t>(2018) “</a:t>
            </a:r>
            <a:r>
              <a:rPr lang="es-MX" dirty="0" err="1"/>
              <a:t>ZnO</a:t>
            </a:r>
            <a:r>
              <a:rPr lang="es-MX" dirty="0"/>
              <a:t>” U.S. </a:t>
            </a:r>
            <a:r>
              <a:rPr lang="es-MX" dirty="0" err="1"/>
              <a:t>Secreatary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Commerce</a:t>
            </a:r>
          </a:p>
          <a:p>
            <a:r>
              <a:rPr lang="es-MX" dirty="0"/>
              <a:t>[5] </a:t>
            </a:r>
            <a:r>
              <a:rPr lang="es-MX" dirty="0" err="1"/>
              <a:t>Nazil</a:t>
            </a:r>
            <a:r>
              <a:rPr lang="es-MX" dirty="0"/>
              <a:t>, Z., </a:t>
            </a:r>
            <a:r>
              <a:rPr lang="es-MX" dirty="0" err="1"/>
              <a:t>Iqbal</a:t>
            </a:r>
            <a:r>
              <a:rPr lang="es-MX" dirty="0"/>
              <a:t>, M., </a:t>
            </a:r>
            <a:r>
              <a:rPr lang="es-MX" dirty="0" err="1"/>
              <a:t>Riaz</a:t>
            </a:r>
            <a:r>
              <a:rPr lang="es-MX" dirty="0"/>
              <a:t>, S., </a:t>
            </a:r>
            <a:r>
              <a:rPr lang="es-MX" dirty="0" err="1"/>
              <a:t>Zia</a:t>
            </a:r>
            <a:r>
              <a:rPr lang="es-MX" dirty="0"/>
              <a:t>, R., </a:t>
            </a:r>
            <a:r>
              <a:rPr lang="es-MX" dirty="0" err="1"/>
              <a:t>Naseem</a:t>
            </a:r>
            <a:r>
              <a:rPr lang="es-MX" dirty="0"/>
              <a:t>, S. (2015) “</a:t>
            </a:r>
            <a:r>
              <a:rPr lang="es-MX" dirty="0" err="1"/>
              <a:t>Fabrication</a:t>
            </a:r>
            <a:r>
              <a:rPr lang="es-MX" dirty="0"/>
              <a:t> and </a:t>
            </a:r>
            <a:r>
              <a:rPr lang="es-MX" dirty="0" err="1"/>
              <a:t>properties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zinc oxide </a:t>
            </a:r>
            <a:r>
              <a:rPr lang="es-MX" dirty="0" err="1"/>
              <a:t>thin</a:t>
            </a:r>
            <a:r>
              <a:rPr lang="es-MX" dirty="0"/>
              <a:t> film </a:t>
            </a:r>
            <a:r>
              <a:rPr lang="es-MX" dirty="0" err="1"/>
              <a:t>prepared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sol-gel </a:t>
            </a:r>
            <a:r>
              <a:rPr lang="es-MX" dirty="0" err="1"/>
              <a:t>dip</a:t>
            </a:r>
            <a:r>
              <a:rPr lang="es-MX" dirty="0"/>
              <a:t> </a:t>
            </a:r>
            <a:r>
              <a:rPr lang="es-MX" dirty="0" err="1"/>
              <a:t>coating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” </a:t>
            </a:r>
            <a:r>
              <a:rPr lang="es-MX" i="1" dirty="0"/>
              <a:t>Material </a:t>
            </a:r>
            <a:r>
              <a:rPr lang="es-MX" i="1" dirty="0" err="1"/>
              <a:t>science</a:t>
            </a:r>
            <a:r>
              <a:rPr lang="es-MX" i="1" dirty="0"/>
              <a:t>, </a:t>
            </a:r>
            <a:r>
              <a:rPr lang="es-MX" i="1" dirty="0" err="1"/>
              <a:t>poland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33, </a:t>
            </a:r>
            <a:r>
              <a:rPr lang="es-MX" dirty="0" err="1"/>
              <a:t>num</a:t>
            </a:r>
            <a:r>
              <a:rPr lang="es-MX" dirty="0"/>
              <a:t> 3. </a:t>
            </a:r>
            <a:r>
              <a:rPr lang="es-MX" dirty="0" err="1"/>
              <a:t>pages</a:t>
            </a:r>
            <a:r>
              <a:rPr lang="es-MX" dirty="0"/>
              <a:t> 515-520</a:t>
            </a:r>
          </a:p>
          <a:p>
            <a:r>
              <a:rPr lang="es-MX" dirty="0"/>
              <a:t>[6] Roble, A., Luna, J., </a:t>
            </a:r>
            <a:r>
              <a:rPr lang="es-MX" dirty="0" err="1"/>
              <a:t>Hernandez</a:t>
            </a:r>
            <a:r>
              <a:rPr lang="es-MX" dirty="0"/>
              <a:t>, A., </a:t>
            </a:r>
            <a:r>
              <a:rPr lang="es-MX" dirty="0" err="1"/>
              <a:t>Martinez</a:t>
            </a:r>
            <a:r>
              <a:rPr lang="es-MX" dirty="0"/>
              <a:t>, J., Rabanal, M. (2018) “</a:t>
            </a:r>
            <a:r>
              <a:rPr lang="es-MX" dirty="0" err="1"/>
              <a:t>Synthesis</a:t>
            </a:r>
            <a:r>
              <a:rPr lang="es-MX" dirty="0"/>
              <a:t> and </a:t>
            </a:r>
            <a:r>
              <a:rPr lang="es-MX" dirty="0" err="1"/>
              <a:t>characterization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nanocrystalline</a:t>
            </a:r>
            <a:r>
              <a:rPr lang="es-MX" dirty="0"/>
              <a:t> </a:t>
            </a:r>
            <a:r>
              <a:rPr lang="es-MX" dirty="0" err="1"/>
              <a:t>ZnO</a:t>
            </a:r>
            <a:r>
              <a:rPr lang="es-MX" dirty="0"/>
              <a:t> </a:t>
            </a:r>
            <a:r>
              <a:rPr lang="es-MX" dirty="0" err="1"/>
              <a:t>doped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Al+3 and Ni +2 </a:t>
            </a:r>
            <a:r>
              <a:rPr lang="es-MX" dirty="0" err="1"/>
              <a:t>by</a:t>
            </a:r>
            <a:r>
              <a:rPr lang="es-MX" dirty="0"/>
              <a:t> Sol-Gel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coupled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ultrasound</a:t>
            </a:r>
            <a:r>
              <a:rPr lang="es-MX" dirty="0"/>
              <a:t> </a:t>
            </a:r>
            <a:r>
              <a:rPr lang="es-MX" dirty="0" err="1"/>
              <a:t>irradiation</a:t>
            </a:r>
            <a:r>
              <a:rPr lang="es-MX" dirty="0"/>
              <a:t>.” </a:t>
            </a:r>
            <a:r>
              <a:rPr lang="es-MX" i="1" dirty="0" err="1"/>
              <a:t>Crystals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8, </a:t>
            </a:r>
            <a:r>
              <a:rPr lang="es-MX" dirty="0" err="1"/>
              <a:t>num</a:t>
            </a:r>
            <a:r>
              <a:rPr lang="es-MX" dirty="0"/>
              <a:t> 406.</a:t>
            </a:r>
          </a:p>
          <a:p>
            <a:r>
              <a:rPr lang="es-MX" dirty="0"/>
              <a:t>[7] </a:t>
            </a:r>
            <a:r>
              <a:rPr lang="es-MX" dirty="0" err="1"/>
              <a:t>Jilani</a:t>
            </a:r>
            <a:r>
              <a:rPr lang="es-MX" dirty="0"/>
              <a:t>, A. </a:t>
            </a:r>
            <a:r>
              <a:rPr lang="es-MX" dirty="0" err="1"/>
              <a:t>Iqbal</a:t>
            </a:r>
            <a:r>
              <a:rPr lang="es-MX" dirty="0"/>
              <a:t> J., </a:t>
            </a:r>
            <a:r>
              <a:rPr lang="es-MX" dirty="0" err="1"/>
              <a:t>Wahab</a:t>
            </a:r>
            <a:r>
              <a:rPr lang="es-MX" dirty="0"/>
              <a:t>, M., Jamil, Y., Al-</a:t>
            </a:r>
            <a:r>
              <a:rPr lang="es-MX" dirty="0" err="1"/>
              <a:t>Ghamdi</a:t>
            </a:r>
            <a:r>
              <a:rPr lang="es-MX" dirty="0"/>
              <a:t>, A. (2016) “X-</a:t>
            </a:r>
            <a:r>
              <a:rPr lang="es-MX" dirty="0" err="1"/>
              <a:t>ray</a:t>
            </a:r>
            <a:r>
              <a:rPr lang="es-MX" dirty="0"/>
              <a:t> </a:t>
            </a:r>
            <a:r>
              <a:rPr lang="es-MX" dirty="0" err="1"/>
              <a:t>Photoelectron</a:t>
            </a:r>
            <a:r>
              <a:rPr lang="es-MX" dirty="0"/>
              <a:t> </a:t>
            </a:r>
            <a:r>
              <a:rPr lang="es-MX" dirty="0" err="1"/>
              <a:t>spectroscopic</a:t>
            </a:r>
            <a:r>
              <a:rPr lang="es-MX" dirty="0"/>
              <a:t> (XPS) </a:t>
            </a:r>
            <a:r>
              <a:rPr lang="es-MX" dirty="0" err="1"/>
              <a:t>Investigation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Interface difusión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ZnO</a:t>
            </a:r>
            <a:r>
              <a:rPr lang="es-MX" dirty="0"/>
              <a:t>/Cu/ZNO </a:t>
            </a:r>
            <a:r>
              <a:rPr lang="es-MX" dirty="0" err="1"/>
              <a:t>Multilayer</a:t>
            </a:r>
            <a:r>
              <a:rPr lang="es-MX" dirty="0"/>
              <a:t>” </a:t>
            </a:r>
            <a:r>
              <a:rPr lang="es-MX" i="1" dirty="0" err="1"/>
              <a:t>Journal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</a:t>
            </a:r>
            <a:r>
              <a:rPr lang="es-MX" i="1" dirty="0" err="1"/>
              <a:t>Optoelectronic</a:t>
            </a:r>
            <a:r>
              <a:rPr lang="es-MX" i="1" dirty="0"/>
              <a:t> and </a:t>
            </a:r>
            <a:r>
              <a:rPr lang="es-MX" i="1" dirty="0" err="1"/>
              <a:t>biomedical</a:t>
            </a:r>
            <a:r>
              <a:rPr lang="es-MX" i="1" dirty="0"/>
              <a:t> </a:t>
            </a:r>
            <a:r>
              <a:rPr lang="es-MX" i="1" dirty="0" err="1"/>
              <a:t>materials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8, </a:t>
            </a:r>
            <a:r>
              <a:rPr lang="es-MX" dirty="0" err="1"/>
              <a:t>num</a:t>
            </a:r>
            <a:r>
              <a:rPr lang="es-MX" dirty="0"/>
              <a:t> 1. </a:t>
            </a:r>
            <a:r>
              <a:rPr lang="es-MX" dirty="0" err="1"/>
              <a:t>pages</a:t>
            </a:r>
            <a:r>
              <a:rPr lang="es-MX" dirty="0"/>
              <a:t> 27-31</a:t>
            </a:r>
          </a:p>
          <a:p>
            <a:r>
              <a:rPr lang="es-MX" dirty="0"/>
              <a:t>[8] Zhao, H., Liu, W., Zhu, J., Shen, Xi, </a:t>
            </a:r>
            <a:r>
              <a:rPr lang="es-MX" dirty="0" err="1"/>
              <a:t>Xiong</a:t>
            </a:r>
            <a:r>
              <a:rPr lang="es-MX" dirty="0"/>
              <a:t>, L., Li, Y., Li, X., Liu, J., Wang, R., Jun, C., </a:t>
            </a:r>
            <a:r>
              <a:rPr lang="es-MX" dirty="0" err="1"/>
              <a:t>Yu</a:t>
            </a:r>
            <a:r>
              <a:rPr lang="es-MX" dirty="0"/>
              <a:t>, R. (2015) “</a:t>
            </a:r>
            <a:r>
              <a:rPr lang="es-MX" dirty="0" err="1"/>
              <a:t>Structural</a:t>
            </a:r>
            <a:r>
              <a:rPr lang="es-MX" dirty="0"/>
              <a:t> transistor </a:t>
            </a:r>
            <a:r>
              <a:rPr lang="es-MX" dirty="0" err="1"/>
              <a:t>behavior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ZnS</a:t>
            </a:r>
            <a:r>
              <a:rPr lang="es-MX" dirty="0"/>
              <a:t> </a:t>
            </a:r>
            <a:r>
              <a:rPr lang="es-MX" dirty="0" err="1"/>
              <a:t>nanotetrapods</a:t>
            </a:r>
            <a:r>
              <a:rPr lang="es-MX" dirty="0"/>
              <a:t> </a:t>
            </a:r>
            <a:r>
              <a:rPr lang="es-MX" dirty="0" err="1"/>
              <a:t>under</a:t>
            </a:r>
            <a:r>
              <a:rPr lang="es-MX" dirty="0"/>
              <a:t> </a:t>
            </a:r>
            <a:r>
              <a:rPr lang="es-MX" dirty="0" err="1"/>
              <a:t>high</a:t>
            </a:r>
            <a:r>
              <a:rPr lang="es-MX" dirty="0"/>
              <a:t> </a:t>
            </a:r>
            <a:r>
              <a:rPr lang="es-MX" dirty="0" err="1"/>
              <a:t>pressure</a:t>
            </a:r>
            <a:r>
              <a:rPr lang="es-MX" dirty="0"/>
              <a:t>.” </a:t>
            </a:r>
            <a:r>
              <a:rPr lang="es-MX" i="1" dirty="0"/>
              <a:t>High </a:t>
            </a:r>
            <a:r>
              <a:rPr lang="es-MX" i="1" dirty="0" err="1"/>
              <a:t>pressure</a:t>
            </a:r>
            <a:r>
              <a:rPr lang="es-MX" i="1" dirty="0"/>
              <a:t> </a:t>
            </a:r>
            <a:r>
              <a:rPr lang="es-MX" i="1" dirty="0" err="1"/>
              <a:t>research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35, No. 1 </a:t>
            </a:r>
            <a:r>
              <a:rPr lang="es-MX" dirty="0" err="1"/>
              <a:t>pages</a:t>
            </a:r>
            <a:r>
              <a:rPr lang="es-MX" dirty="0"/>
              <a:t> 9-15.</a:t>
            </a:r>
          </a:p>
        </p:txBody>
      </p:sp>
    </p:spTree>
    <p:extLst>
      <p:ext uri="{BB962C8B-B14F-4D97-AF65-F5344CB8AC3E}">
        <p14:creationId xmlns:p14="http://schemas.microsoft.com/office/powerpoint/2010/main" val="164061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0236-0A9E-497C-9142-7636DAD0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695C-DC33-4A9A-A780-151C7D01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DRX</a:t>
            </a:r>
          </a:p>
          <a:p>
            <a:pPr lvl="1"/>
            <a:r>
              <a:rPr lang="es-MX" dirty="0"/>
              <a:t>Zhao, H., Liu, W., Zhu, J., Shen, Xi, </a:t>
            </a:r>
            <a:r>
              <a:rPr lang="es-MX" dirty="0" err="1"/>
              <a:t>Xiong</a:t>
            </a:r>
            <a:r>
              <a:rPr lang="es-MX" dirty="0"/>
              <a:t>, L., Li, Y., Li, X., Liu, J., Wang, R., Jun, C., </a:t>
            </a:r>
            <a:r>
              <a:rPr lang="es-MX" dirty="0" err="1"/>
              <a:t>Yu</a:t>
            </a:r>
            <a:r>
              <a:rPr lang="es-MX" dirty="0"/>
              <a:t>, R. (2015) “</a:t>
            </a:r>
            <a:r>
              <a:rPr lang="es-MX" dirty="0" err="1"/>
              <a:t>Structural</a:t>
            </a:r>
            <a:r>
              <a:rPr lang="es-MX" dirty="0"/>
              <a:t> transistor </a:t>
            </a:r>
            <a:r>
              <a:rPr lang="es-MX" dirty="0" err="1"/>
              <a:t>behavior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ZnS</a:t>
            </a:r>
            <a:r>
              <a:rPr lang="es-MX" dirty="0"/>
              <a:t> </a:t>
            </a:r>
            <a:r>
              <a:rPr lang="es-MX" dirty="0" err="1"/>
              <a:t>nanotetrapods</a:t>
            </a:r>
            <a:r>
              <a:rPr lang="es-MX" dirty="0"/>
              <a:t> </a:t>
            </a:r>
            <a:r>
              <a:rPr lang="es-MX" dirty="0" err="1"/>
              <a:t>under</a:t>
            </a:r>
            <a:r>
              <a:rPr lang="es-MX" dirty="0"/>
              <a:t> </a:t>
            </a:r>
            <a:r>
              <a:rPr lang="es-MX" dirty="0" err="1"/>
              <a:t>high</a:t>
            </a:r>
            <a:r>
              <a:rPr lang="es-MX" dirty="0"/>
              <a:t> </a:t>
            </a:r>
            <a:r>
              <a:rPr lang="es-MX" dirty="0" err="1"/>
              <a:t>pressure</a:t>
            </a:r>
            <a:r>
              <a:rPr lang="es-MX" dirty="0"/>
              <a:t>.” </a:t>
            </a:r>
            <a:r>
              <a:rPr lang="es-MX" i="1" dirty="0"/>
              <a:t>High </a:t>
            </a:r>
            <a:r>
              <a:rPr lang="es-MX" i="1" dirty="0" err="1"/>
              <a:t>pressure</a:t>
            </a:r>
            <a:r>
              <a:rPr lang="es-MX" i="1" dirty="0"/>
              <a:t> </a:t>
            </a:r>
            <a:r>
              <a:rPr lang="es-MX" i="1" dirty="0" err="1"/>
              <a:t>research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35, No. 1 </a:t>
            </a:r>
            <a:r>
              <a:rPr lang="es-MX" dirty="0" err="1"/>
              <a:t>pages</a:t>
            </a:r>
            <a:r>
              <a:rPr lang="es-MX" dirty="0"/>
              <a:t> 9-15.</a:t>
            </a:r>
          </a:p>
          <a:p>
            <a:r>
              <a:rPr lang="es-MX" dirty="0"/>
              <a:t>PL</a:t>
            </a:r>
          </a:p>
          <a:p>
            <a:pPr lvl="1"/>
            <a:r>
              <a:rPr lang="es-MX" dirty="0"/>
              <a:t>Roble, A., Luna, J., </a:t>
            </a:r>
            <a:r>
              <a:rPr lang="es-MX" dirty="0" err="1"/>
              <a:t>Hernandez</a:t>
            </a:r>
            <a:r>
              <a:rPr lang="es-MX" dirty="0"/>
              <a:t>, A., </a:t>
            </a:r>
            <a:r>
              <a:rPr lang="es-MX" dirty="0" err="1"/>
              <a:t>Martinez</a:t>
            </a:r>
            <a:r>
              <a:rPr lang="es-MX" dirty="0"/>
              <a:t>, J., Rabanal, M. (2018) “</a:t>
            </a:r>
            <a:r>
              <a:rPr lang="es-MX" dirty="0" err="1"/>
              <a:t>Synthesis</a:t>
            </a:r>
            <a:r>
              <a:rPr lang="es-MX" dirty="0"/>
              <a:t> and </a:t>
            </a:r>
            <a:r>
              <a:rPr lang="es-MX" dirty="0" err="1"/>
              <a:t>characterization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nanocrystalline</a:t>
            </a:r>
            <a:r>
              <a:rPr lang="es-MX" dirty="0"/>
              <a:t> </a:t>
            </a:r>
            <a:r>
              <a:rPr lang="es-MX" dirty="0" err="1"/>
              <a:t>ZnO</a:t>
            </a:r>
            <a:r>
              <a:rPr lang="es-MX" dirty="0"/>
              <a:t> </a:t>
            </a:r>
            <a:r>
              <a:rPr lang="es-MX" dirty="0" err="1"/>
              <a:t>doped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Al+3 and Ni +2 </a:t>
            </a:r>
            <a:r>
              <a:rPr lang="es-MX" dirty="0" err="1"/>
              <a:t>by</a:t>
            </a:r>
            <a:r>
              <a:rPr lang="es-MX" dirty="0"/>
              <a:t> Sol-Gel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coupled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ultrasound</a:t>
            </a:r>
            <a:r>
              <a:rPr lang="es-MX" dirty="0"/>
              <a:t> </a:t>
            </a:r>
            <a:r>
              <a:rPr lang="es-MX" dirty="0" err="1"/>
              <a:t>irradiation</a:t>
            </a:r>
            <a:r>
              <a:rPr lang="es-MX" dirty="0"/>
              <a:t>.” </a:t>
            </a:r>
            <a:r>
              <a:rPr lang="es-MX" i="1" dirty="0" err="1"/>
              <a:t>Crystals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8, </a:t>
            </a:r>
            <a:r>
              <a:rPr lang="es-MX" dirty="0" err="1"/>
              <a:t>num</a:t>
            </a:r>
            <a:r>
              <a:rPr lang="es-MX" dirty="0"/>
              <a:t> 406.</a:t>
            </a:r>
          </a:p>
          <a:p>
            <a:r>
              <a:rPr lang="es-MX" dirty="0"/>
              <a:t>IR</a:t>
            </a:r>
          </a:p>
          <a:p>
            <a:pPr lvl="1"/>
            <a:r>
              <a:rPr lang="es-MX" dirty="0" err="1"/>
              <a:t>Nazil</a:t>
            </a:r>
            <a:r>
              <a:rPr lang="es-MX" dirty="0"/>
              <a:t>, Z., </a:t>
            </a:r>
            <a:r>
              <a:rPr lang="es-MX" dirty="0" err="1"/>
              <a:t>Iqbal</a:t>
            </a:r>
            <a:r>
              <a:rPr lang="es-MX" dirty="0"/>
              <a:t>, M., </a:t>
            </a:r>
            <a:r>
              <a:rPr lang="es-MX" dirty="0" err="1"/>
              <a:t>Riaz</a:t>
            </a:r>
            <a:r>
              <a:rPr lang="es-MX" dirty="0"/>
              <a:t>, S., </a:t>
            </a:r>
            <a:r>
              <a:rPr lang="es-MX" dirty="0" err="1"/>
              <a:t>Zia</a:t>
            </a:r>
            <a:r>
              <a:rPr lang="es-MX" dirty="0"/>
              <a:t>, R., </a:t>
            </a:r>
            <a:r>
              <a:rPr lang="es-MX" dirty="0" err="1"/>
              <a:t>Naseem</a:t>
            </a:r>
            <a:r>
              <a:rPr lang="es-MX" dirty="0"/>
              <a:t>, S. (2015) “</a:t>
            </a:r>
            <a:r>
              <a:rPr lang="es-MX" dirty="0" err="1"/>
              <a:t>Fabrication</a:t>
            </a:r>
            <a:r>
              <a:rPr lang="es-MX" dirty="0"/>
              <a:t> and </a:t>
            </a:r>
            <a:r>
              <a:rPr lang="es-MX" dirty="0" err="1"/>
              <a:t>properties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zinc oxide </a:t>
            </a:r>
            <a:r>
              <a:rPr lang="es-MX" dirty="0" err="1"/>
              <a:t>thin</a:t>
            </a:r>
            <a:r>
              <a:rPr lang="es-MX" dirty="0"/>
              <a:t> film </a:t>
            </a:r>
            <a:r>
              <a:rPr lang="es-MX" dirty="0" err="1"/>
              <a:t>prepared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sol-gel </a:t>
            </a:r>
            <a:r>
              <a:rPr lang="es-MX" dirty="0" err="1"/>
              <a:t>dip</a:t>
            </a:r>
            <a:r>
              <a:rPr lang="es-MX" dirty="0"/>
              <a:t> </a:t>
            </a:r>
            <a:r>
              <a:rPr lang="es-MX" dirty="0" err="1"/>
              <a:t>coating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” </a:t>
            </a:r>
            <a:r>
              <a:rPr lang="es-MX" i="1" dirty="0"/>
              <a:t>Material </a:t>
            </a:r>
            <a:r>
              <a:rPr lang="es-MX" i="1" dirty="0" err="1"/>
              <a:t>science</a:t>
            </a:r>
            <a:r>
              <a:rPr lang="es-MX" i="1" dirty="0"/>
              <a:t>, </a:t>
            </a:r>
            <a:r>
              <a:rPr lang="es-MX" i="1" dirty="0" err="1"/>
              <a:t>poland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33, </a:t>
            </a:r>
            <a:r>
              <a:rPr lang="es-MX" dirty="0" err="1"/>
              <a:t>num</a:t>
            </a:r>
            <a:r>
              <a:rPr lang="es-MX" dirty="0"/>
              <a:t> 3. </a:t>
            </a:r>
            <a:r>
              <a:rPr lang="es-MX" dirty="0" err="1"/>
              <a:t>pages</a:t>
            </a:r>
            <a:r>
              <a:rPr lang="es-MX" dirty="0"/>
              <a:t> 515-520</a:t>
            </a:r>
          </a:p>
          <a:p>
            <a:pPr lvl="1"/>
            <a:r>
              <a:rPr lang="es-MX" dirty="0" err="1"/>
              <a:t>Coblenz</a:t>
            </a:r>
            <a:r>
              <a:rPr lang="es-MX" dirty="0"/>
              <a:t> </a:t>
            </a:r>
            <a:r>
              <a:rPr lang="es-MX" dirty="0" err="1"/>
              <a:t>Society</a:t>
            </a:r>
            <a:r>
              <a:rPr lang="es-MX" dirty="0"/>
              <a:t> </a:t>
            </a:r>
            <a:r>
              <a:rPr lang="es-MX" dirty="0" err="1"/>
              <a:t>Collection</a:t>
            </a:r>
            <a:r>
              <a:rPr lang="es-MX" dirty="0"/>
              <a:t>(2018) “</a:t>
            </a:r>
            <a:r>
              <a:rPr lang="es-MX" dirty="0" err="1"/>
              <a:t>ZnO</a:t>
            </a:r>
            <a:r>
              <a:rPr lang="es-MX" dirty="0"/>
              <a:t>” U.S. </a:t>
            </a:r>
            <a:r>
              <a:rPr lang="es-MX" dirty="0" err="1"/>
              <a:t>Secreatary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Commerce</a:t>
            </a:r>
          </a:p>
          <a:p>
            <a:r>
              <a:rPr lang="es-MX" dirty="0"/>
              <a:t>XPS</a:t>
            </a:r>
          </a:p>
          <a:p>
            <a:pPr lvl="1"/>
            <a:r>
              <a:rPr lang="es-MX" dirty="0" err="1"/>
              <a:t>Jilani</a:t>
            </a:r>
            <a:r>
              <a:rPr lang="es-MX" dirty="0"/>
              <a:t>, A. </a:t>
            </a:r>
            <a:r>
              <a:rPr lang="es-MX" dirty="0" err="1"/>
              <a:t>Iqbal</a:t>
            </a:r>
            <a:r>
              <a:rPr lang="es-MX" dirty="0"/>
              <a:t> J., </a:t>
            </a:r>
            <a:r>
              <a:rPr lang="es-MX" dirty="0" err="1"/>
              <a:t>Wahab</a:t>
            </a:r>
            <a:r>
              <a:rPr lang="es-MX" dirty="0"/>
              <a:t>, M., Jamil, Y., Al-</a:t>
            </a:r>
            <a:r>
              <a:rPr lang="es-MX" dirty="0" err="1"/>
              <a:t>Ghamdi</a:t>
            </a:r>
            <a:r>
              <a:rPr lang="es-MX" dirty="0"/>
              <a:t>, A. (2016) “X-</a:t>
            </a:r>
            <a:r>
              <a:rPr lang="es-MX" dirty="0" err="1"/>
              <a:t>ray</a:t>
            </a:r>
            <a:r>
              <a:rPr lang="es-MX" dirty="0"/>
              <a:t> </a:t>
            </a:r>
            <a:r>
              <a:rPr lang="es-MX" dirty="0" err="1"/>
              <a:t>Photoelectron</a:t>
            </a:r>
            <a:r>
              <a:rPr lang="es-MX" dirty="0"/>
              <a:t> </a:t>
            </a:r>
            <a:r>
              <a:rPr lang="es-MX" dirty="0" err="1"/>
              <a:t>spectroscopic</a:t>
            </a:r>
            <a:r>
              <a:rPr lang="es-MX" dirty="0"/>
              <a:t> (XPS) </a:t>
            </a:r>
            <a:r>
              <a:rPr lang="es-MX" dirty="0" err="1"/>
              <a:t>Investigation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Interface difusión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ZnO</a:t>
            </a:r>
            <a:r>
              <a:rPr lang="es-MX" dirty="0"/>
              <a:t>/Cu/ZNO </a:t>
            </a:r>
            <a:r>
              <a:rPr lang="es-MX" dirty="0" err="1"/>
              <a:t>Multilayer</a:t>
            </a:r>
            <a:r>
              <a:rPr lang="es-MX" dirty="0"/>
              <a:t>” </a:t>
            </a:r>
            <a:r>
              <a:rPr lang="es-MX" i="1" dirty="0" err="1"/>
              <a:t>Journal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</a:t>
            </a:r>
            <a:r>
              <a:rPr lang="es-MX" i="1" dirty="0" err="1"/>
              <a:t>Optoelectronic</a:t>
            </a:r>
            <a:r>
              <a:rPr lang="es-MX" i="1" dirty="0"/>
              <a:t> and </a:t>
            </a:r>
            <a:r>
              <a:rPr lang="es-MX" i="1" dirty="0" err="1"/>
              <a:t>biomedical</a:t>
            </a:r>
            <a:r>
              <a:rPr lang="es-MX" i="1" dirty="0"/>
              <a:t> </a:t>
            </a:r>
            <a:r>
              <a:rPr lang="es-MX" i="1" dirty="0" err="1"/>
              <a:t>materials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8, </a:t>
            </a:r>
            <a:r>
              <a:rPr lang="es-MX" dirty="0" err="1"/>
              <a:t>num</a:t>
            </a:r>
            <a:r>
              <a:rPr lang="es-MX" dirty="0"/>
              <a:t> 1. </a:t>
            </a:r>
            <a:r>
              <a:rPr lang="es-MX" dirty="0" err="1"/>
              <a:t>pages</a:t>
            </a:r>
            <a:r>
              <a:rPr lang="es-MX" dirty="0"/>
              <a:t> 27-31</a:t>
            </a:r>
          </a:p>
          <a:p>
            <a:r>
              <a:rPr lang="es-MX" dirty="0"/>
              <a:t>AFM</a:t>
            </a:r>
          </a:p>
          <a:p>
            <a:pPr lvl="1"/>
            <a:r>
              <a:rPr lang="es-MX" dirty="0" err="1"/>
              <a:t>Siddheswaran</a:t>
            </a:r>
            <a:r>
              <a:rPr lang="es-MX" dirty="0"/>
              <a:t> R., </a:t>
            </a:r>
            <a:r>
              <a:rPr lang="es-MX" dirty="0" err="1"/>
              <a:t>Netrvalova</a:t>
            </a:r>
            <a:r>
              <a:rPr lang="es-MX" dirty="0"/>
              <a:t>, </a:t>
            </a:r>
            <a:r>
              <a:rPr lang="es-MX" dirty="0" err="1"/>
              <a:t>M.m</a:t>
            </a:r>
            <a:r>
              <a:rPr lang="es-MX" dirty="0"/>
              <a:t> </a:t>
            </a:r>
            <a:r>
              <a:rPr lang="es-MX" dirty="0" err="1"/>
              <a:t>Savkova</a:t>
            </a:r>
            <a:r>
              <a:rPr lang="es-MX" dirty="0"/>
              <a:t>, J. Novak, P., </a:t>
            </a:r>
            <a:r>
              <a:rPr lang="es-MX" dirty="0" err="1"/>
              <a:t>Ocenaek</a:t>
            </a:r>
            <a:r>
              <a:rPr lang="es-MX" dirty="0"/>
              <a:t>; J.  </a:t>
            </a:r>
            <a:r>
              <a:rPr lang="es-MX" dirty="0" err="1"/>
              <a:t>Sutta</a:t>
            </a:r>
            <a:r>
              <a:rPr lang="es-MX" dirty="0"/>
              <a:t>, P., </a:t>
            </a:r>
            <a:r>
              <a:rPr lang="es-MX" dirty="0" err="1"/>
              <a:t>Kova</a:t>
            </a:r>
            <a:r>
              <a:rPr lang="es-MX" dirty="0"/>
              <a:t>, J., </a:t>
            </a:r>
            <a:r>
              <a:rPr lang="es-MX" dirty="0" err="1"/>
              <a:t>Jayavel</a:t>
            </a:r>
            <a:r>
              <a:rPr lang="es-MX" dirty="0"/>
              <a:t>, R. (2015) “reactive magnetrón </a:t>
            </a:r>
            <a:r>
              <a:rPr lang="es-MX" dirty="0" err="1"/>
              <a:t>sputtering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Ni </a:t>
            </a:r>
            <a:r>
              <a:rPr lang="es-MX" dirty="0" err="1"/>
              <a:t>Doped</a:t>
            </a:r>
            <a:r>
              <a:rPr lang="es-MX" dirty="0"/>
              <a:t> </a:t>
            </a:r>
            <a:r>
              <a:rPr lang="es-MX" dirty="0" err="1"/>
              <a:t>ZnO</a:t>
            </a:r>
            <a:r>
              <a:rPr lang="es-MX" dirty="0"/>
              <a:t> </a:t>
            </a:r>
            <a:r>
              <a:rPr lang="es-MX" dirty="0" err="1"/>
              <a:t>thin</a:t>
            </a:r>
            <a:r>
              <a:rPr lang="es-MX" dirty="0"/>
              <a:t> film: </a:t>
            </a:r>
            <a:r>
              <a:rPr lang="es-MX" dirty="0" err="1"/>
              <a:t>investigation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optical</a:t>
            </a:r>
            <a:r>
              <a:rPr lang="es-MX" dirty="0"/>
              <a:t> </a:t>
            </a:r>
            <a:r>
              <a:rPr lang="es-MX" dirty="0" err="1"/>
              <a:t>structural</a:t>
            </a:r>
            <a:r>
              <a:rPr lang="es-MX" dirty="0"/>
              <a:t>, </a:t>
            </a:r>
            <a:r>
              <a:rPr lang="es-MX" dirty="0" err="1"/>
              <a:t>mechanical</a:t>
            </a:r>
            <a:r>
              <a:rPr lang="es-MX" dirty="0"/>
              <a:t> and </a:t>
            </a:r>
            <a:r>
              <a:rPr lang="es-MX" dirty="0" err="1"/>
              <a:t>magnetic</a:t>
            </a:r>
            <a:r>
              <a:rPr lang="es-MX" dirty="0"/>
              <a:t> </a:t>
            </a:r>
            <a:r>
              <a:rPr lang="es-MX" dirty="0" err="1"/>
              <a:t>properties</a:t>
            </a:r>
            <a:r>
              <a:rPr lang="es-MX" dirty="0"/>
              <a:t>” </a:t>
            </a:r>
            <a:r>
              <a:rPr lang="es-MX" i="1" dirty="0" err="1"/>
              <a:t>Journal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</a:t>
            </a:r>
            <a:r>
              <a:rPr lang="es-MX" i="1" dirty="0" err="1"/>
              <a:t>Alloys</a:t>
            </a:r>
            <a:r>
              <a:rPr lang="es-MX" i="1" dirty="0"/>
              <a:t> and </a:t>
            </a:r>
            <a:r>
              <a:rPr lang="es-MX" i="1" dirty="0" err="1"/>
              <a:t>compound</a:t>
            </a:r>
            <a:r>
              <a:rPr lang="es-MX" i="1" dirty="0"/>
              <a:t>, </a:t>
            </a:r>
            <a:r>
              <a:rPr lang="es-MX" i="1" dirty="0" err="1"/>
              <a:t>vol</a:t>
            </a:r>
            <a:r>
              <a:rPr lang="es-MX" i="1" dirty="0"/>
              <a:t> 636 </a:t>
            </a:r>
            <a:r>
              <a:rPr lang="es-MX" i="1" dirty="0" err="1"/>
              <a:t>pag</a:t>
            </a:r>
            <a:r>
              <a:rPr lang="es-MX" i="1" dirty="0"/>
              <a:t> 85-92.</a:t>
            </a:r>
          </a:p>
          <a:p>
            <a:pPr lvl="1"/>
            <a:r>
              <a:rPr lang="es-MX" dirty="0"/>
              <a:t>Kumar, B., Rao, T., (2012) “AFM </a:t>
            </a:r>
            <a:r>
              <a:rPr lang="es-MX" dirty="0" err="1"/>
              <a:t>studies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Surface </a:t>
            </a:r>
            <a:r>
              <a:rPr lang="es-MX" dirty="0" err="1"/>
              <a:t>morphology</a:t>
            </a:r>
            <a:r>
              <a:rPr lang="es-MX" dirty="0"/>
              <a:t>, </a:t>
            </a:r>
            <a:r>
              <a:rPr lang="es-MX" dirty="0" err="1"/>
              <a:t>topography</a:t>
            </a:r>
            <a:r>
              <a:rPr lang="es-MX" dirty="0"/>
              <a:t> and textura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nanostrucured</a:t>
            </a:r>
            <a:r>
              <a:rPr lang="es-MX" dirty="0"/>
              <a:t> zinc </a:t>
            </a:r>
            <a:r>
              <a:rPr lang="es-MX" dirty="0" err="1"/>
              <a:t>aluminum</a:t>
            </a:r>
            <a:r>
              <a:rPr lang="es-MX" dirty="0"/>
              <a:t> oxide </a:t>
            </a:r>
            <a:r>
              <a:rPr lang="es-MX" dirty="0" err="1"/>
              <a:t>thin</a:t>
            </a:r>
            <a:r>
              <a:rPr lang="es-MX" dirty="0"/>
              <a:t> films” </a:t>
            </a:r>
            <a:r>
              <a:rPr lang="es-MX" i="1" dirty="0" err="1"/>
              <a:t>Journal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</a:t>
            </a:r>
            <a:r>
              <a:rPr lang="es-MX" i="1" dirty="0" err="1"/>
              <a:t>nanomaterials</a:t>
            </a:r>
            <a:r>
              <a:rPr lang="es-MX" i="1" dirty="0"/>
              <a:t> and </a:t>
            </a:r>
            <a:r>
              <a:rPr lang="es-MX" i="1" dirty="0" err="1"/>
              <a:t>biostructures</a:t>
            </a:r>
            <a:r>
              <a:rPr lang="es-MX" dirty="0"/>
              <a:t>, </a:t>
            </a:r>
            <a:r>
              <a:rPr lang="es-MX" dirty="0" err="1"/>
              <a:t>vol</a:t>
            </a:r>
            <a:r>
              <a:rPr lang="es-MX" dirty="0"/>
              <a:t> 7 , </a:t>
            </a:r>
            <a:r>
              <a:rPr lang="es-MX" dirty="0" err="1"/>
              <a:t>num</a:t>
            </a:r>
            <a:r>
              <a:rPr lang="es-MX" dirty="0"/>
              <a:t>, 4, </a:t>
            </a:r>
            <a:r>
              <a:rPr lang="es-MX" dirty="0" err="1"/>
              <a:t>pages</a:t>
            </a:r>
            <a:r>
              <a:rPr lang="es-MX" dirty="0"/>
              <a:t> 1881-1889</a:t>
            </a:r>
          </a:p>
        </p:txBody>
      </p:sp>
    </p:spTree>
    <p:extLst>
      <p:ext uri="{BB962C8B-B14F-4D97-AF65-F5344CB8AC3E}">
        <p14:creationId xmlns:p14="http://schemas.microsoft.com/office/powerpoint/2010/main" val="201905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6669-DCD8-41B6-B2E0-6AB45F29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Index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9ABE-AEB2-4FFB-85FE-C1A7033B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Sample description</a:t>
            </a:r>
          </a:p>
          <a:p>
            <a:r>
              <a:rPr lang="en-US" dirty="0"/>
              <a:t>Microscopies</a:t>
            </a:r>
          </a:p>
          <a:p>
            <a:pPr lvl="1"/>
            <a:r>
              <a:rPr lang="en-US" dirty="0"/>
              <a:t>Atomic force microscopy (AFM)</a:t>
            </a:r>
          </a:p>
          <a:p>
            <a:pPr lvl="1"/>
            <a:r>
              <a:rPr lang="en-US" dirty="0"/>
              <a:t>Scanning electron microscopy (SEM)</a:t>
            </a:r>
          </a:p>
          <a:p>
            <a:r>
              <a:rPr lang="en-US" dirty="0"/>
              <a:t>Spectroscopies</a:t>
            </a:r>
          </a:p>
          <a:p>
            <a:pPr lvl="1"/>
            <a:r>
              <a:rPr lang="en-US" dirty="0"/>
              <a:t>Infrared (ATR-FTIR)</a:t>
            </a:r>
          </a:p>
          <a:p>
            <a:pPr lvl="1"/>
            <a:r>
              <a:rPr lang="en-US" dirty="0"/>
              <a:t>Photoluminescence analysis (PL)</a:t>
            </a:r>
          </a:p>
          <a:p>
            <a:pPr lvl="1"/>
            <a:r>
              <a:rPr lang="en-US" dirty="0"/>
              <a:t>X-ray photoelectron spectroscopy (XPS)</a:t>
            </a:r>
          </a:p>
          <a:p>
            <a:r>
              <a:rPr lang="en-US" dirty="0"/>
              <a:t>X-Ray diffraction (XRD)</a:t>
            </a:r>
          </a:p>
        </p:txBody>
      </p:sp>
    </p:spTree>
    <p:extLst>
      <p:ext uri="{BB962C8B-B14F-4D97-AF65-F5344CB8AC3E}">
        <p14:creationId xmlns:p14="http://schemas.microsoft.com/office/powerpoint/2010/main" val="18029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F5E6-6C28-4FB8-8FC6-989329D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943D-0BBC-4065-8D21-BCC28921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07"/>
            <a:ext cx="8616989" cy="4351338"/>
          </a:xfrm>
        </p:spPr>
        <p:txBody>
          <a:bodyPr/>
          <a:lstStyle/>
          <a:p>
            <a:pPr algn="just"/>
            <a:r>
              <a:rPr lang="en-US" dirty="0"/>
              <a:t>Zinc oxide is a piezoelectric ceramic material with a promising future in the design of biosensors, it is composed of tetrahedral linked zinc and oxygen atoms. Thin films of </a:t>
            </a:r>
            <a:r>
              <a:rPr lang="en-US" dirty="0" err="1"/>
              <a:t>ZnO</a:t>
            </a:r>
            <a:r>
              <a:rPr lang="en-US" dirty="0"/>
              <a:t> gained special attention for de design of biosensors due to their biocompatibility, high piezoelectric response and low production cost. To take full advantage of the multiple </a:t>
            </a:r>
            <a:r>
              <a:rPr lang="en-US" dirty="0" err="1"/>
              <a:t>ZnO</a:t>
            </a:r>
            <a:r>
              <a:rPr lang="en-US" dirty="0"/>
              <a:t> properties is important to characterize through various techniques such as Spectroscopies and Microscopies.</a:t>
            </a:r>
            <a:endParaRPr lang="es-MX" dirty="0"/>
          </a:p>
          <a:p>
            <a:pPr algn="just"/>
            <a:endParaRPr lang="es-MX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C42A95-A20D-4B5C-A11E-CB14A0E20187}"/>
              </a:ext>
            </a:extLst>
          </p:cNvPr>
          <p:cNvGrpSpPr/>
          <p:nvPr/>
        </p:nvGrpSpPr>
        <p:grpSpPr>
          <a:xfrm>
            <a:off x="4124186" y="4129694"/>
            <a:ext cx="7124544" cy="2109763"/>
            <a:chOff x="720136" y="1869747"/>
            <a:chExt cx="12141086" cy="44218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4CCBE2-AB9A-4C3D-A7E6-EDC473324EF7}"/>
                </a:ext>
              </a:extLst>
            </p:cNvPr>
            <p:cNvGrpSpPr/>
            <p:nvPr/>
          </p:nvGrpSpPr>
          <p:grpSpPr>
            <a:xfrm>
              <a:off x="2011740" y="1869747"/>
              <a:ext cx="7064024" cy="3938928"/>
              <a:chOff x="1119119" y="872751"/>
              <a:chExt cx="9066633" cy="4774399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3DF56BC-AC01-4C07-BD2D-CC90CE83C427}"/>
                  </a:ext>
                </a:extLst>
              </p:cNvPr>
              <p:cNvSpPr/>
              <p:nvPr/>
            </p:nvSpPr>
            <p:spPr>
              <a:xfrm>
                <a:off x="1191877" y="1044861"/>
                <a:ext cx="8993875" cy="46022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BAD7CFF-B6BE-46E0-8114-AE04BB7DE8F0}"/>
                  </a:ext>
                </a:extLst>
              </p:cNvPr>
              <p:cNvSpPr/>
              <p:nvPr/>
            </p:nvSpPr>
            <p:spPr>
              <a:xfrm>
                <a:off x="1119119" y="872751"/>
                <a:ext cx="8993875" cy="46022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DF529F-A666-4EBA-81E7-33198372AF48}"/>
                </a:ext>
              </a:extLst>
            </p:cNvPr>
            <p:cNvSpPr/>
            <p:nvPr/>
          </p:nvSpPr>
          <p:spPr>
            <a:xfrm>
              <a:off x="1852689" y="3429000"/>
              <a:ext cx="2621284" cy="1210302"/>
            </a:xfrm>
            <a:custGeom>
              <a:avLst/>
              <a:gdLst>
                <a:gd name="connsiteX0" fmla="*/ 831052 w 3919549"/>
                <a:gd name="connsiteY0" fmla="*/ 338124 h 1809738"/>
                <a:gd name="connsiteX1" fmla="*/ 945352 w 3919549"/>
                <a:gd name="connsiteY1" fmla="*/ 338124 h 1809738"/>
                <a:gd name="connsiteX2" fmla="*/ 945352 w 3919549"/>
                <a:gd name="connsiteY2" fmla="*/ 1695438 h 1809738"/>
                <a:gd name="connsiteX3" fmla="*/ 1290634 w 3919549"/>
                <a:gd name="connsiteY3" fmla="*/ 1695438 h 1809738"/>
                <a:gd name="connsiteX4" fmla="*/ 1290634 w 3919549"/>
                <a:gd name="connsiteY4" fmla="*/ 338125 h 1809738"/>
                <a:gd name="connsiteX5" fmla="*/ 1404934 w 3919549"/>
                <a:gd name="connsiteY5" fmla="*/ 338125 h 1809738"/>
                <a:gd name="connsiteX6" fmla="*/ 1404934 w 3919549"/>
                <a:gd name="connsiteY6" fmla="*/ 1695438 h 1809738"/>
                <a:gd name="connsiteX7" fmla="*/ 1750216 w 3919549"/>
                <a:gd name="connsiteY7" fmla="*/ 1695438 h 1809738"/>
                <a:gd name="connsiteX8" fmla="*/ 1750216 w 3919549"/>
                <a:gd name="connsiteY8" fmla="*/ 338126 h 1809738"/>
                <a:gd name="connsiteX9" fmla="*/ 1864516 w 3919549"/>
                <a:gd name="connsiteY9" fmla="*/ 338126 h 1809738"/>
                <a:gd name="connsiteX10" fmla="*/ 1864516 w 3919549"/>
                <a:gd name="connsiteY10" fmla="*/ 1695438 h 1809738"/>
                <a:gd name="connsiteX11" fmla="*/ 2209798 w 3919549"/>
                <a:gd name="connsiteY11" fmla="*/ 1695438 h 1809738"/>
                <a:gd name="connsiteX12" fmla="*/ 2209798 w 3919549"/>
                <a:gd name="connsiteY12" fmla="*/ 338126 h 1809738"/>
                <a:gd name="connsiteX13" fmla="*/ 2324098 w 3919549"/>
                <a:gd name="connsiteY13" fmla="*/ 338126 h 1809738"/>
                <a:gd name="connsiteX14" fmla="*/ 2324098 w 3919549"/>
                <a:gd name="connsiteY14" fmla="*/ 1695438 h 1809738"/>
                <a:gd name="connsiteX15" fmla="*/ 2669380 w 3919549"/>
                <a:gd name="connsiteY15" fmla="*/ 1695438 h 1809738"/>
                <a:gd name="connsiteX16" fmla="*/ 2669380 w 3919549"/>
                <a:gd name="connsiteY16" fmla="*/ 342888 h 1809738"/>
                <a:gd name="connsiteX17" fmla="*/ 2783680 w 3919549"/>
                <a:gd name="connsiteY17" fmla="*/ 342888 h 1809738"/>
                <a:gd name="connsiteX18" fmla="*/ 2783680 w 3919549"/>
                <a:gd name="connsiteY18" fmla="*/ 1695438 h 1809738"/>
                <a:gd name="connsiteX19" fmla="*/ 3126581 w 3919549"/>
                <a:gd name="connsiteY19" fmla="*/ 1695438 h 1809738"/>
                <a:gd name="connsiteX20" fmla="*/ 3126581 w 3919549"/>
                <a:gd name="connsiteY20" fmla="*/ 342887 h 1809738"/>
                <a:gd name="connsiteX21" fmla="*/ 3240881 w 3919549"/>
                <a:gd name="connsiteY21" fmla="*/ 342887 h 1809738"/>
                <a:gd name="connsiteX22" fmla="*/ 3240881 w 3919549"/>
                <a:gd name="connsiteY22" fmla="*/ 1695438 h 1809738"/>
                <a:gd name="connsiteX23" fmla="*/ 3586163 w 3919549"/>
                <a:gd name="connsiteY23" fmla="*/ 1695438 h 1809738"/>
                <a:gd name="connsiteX24" fmla="*/ 3586163 w 3919549"/>
                <a:gd name="connsiteY24" fmla="*/ 338126 h 1809738"/>
                <a:gd name="connsiteX25" fmla="*/ 3700463 w 3919549"/>
                <a:gd name="connsiteY25" fmla="*/ 338126 h 1809738"/>
                <a:gd name="connsiteX26" fmla="*/ 3700463 w 3919549"/>
                <a:gd name="connsiteY26" fmla="*/ 1695438 h 1809738"/>
                <a:gd name="connsiteX27" fmla="*/ 3700463 w 3919549"/>
                <a:gd name="connsiteY27" fmla="*/ 1795451 h 1809738"/>
                <a:gd name="connsiteX28" fmla="*/ 3700463 w 3919549"/>
                <a:gd name="connsiteY28" fmla="*/ 1809738 h 1809738"/>
                <a:gd name="connsiteX29" fmla="*/ 0 w 3919549"/>
                <a:gd name="connsiteY29" fmla="*/ 1809738 h 1809738"/>
                <a:gd name="connsiteX30" fmla="*/ 0 w 3919549"/>
                <a:gd name="connsiteY30" fmla="*/ 1695438 h 1809738"/>
                <a:gd name="connsiteX31" fmla="*/ 831052 w 3919549"/>
                <a:gd name="connsiteY31" fmla="*/ 1695438 h 1809738"/>
                <a:gd name="connsiteX32" fmla="*/ 1050138 w 3919549"/>
                <a:gd name="connsiteY32" fmla="*/ 0 h 1809738"/>
                <a:gd name="connsiteX33" fmla="*/ 1164438 w 3919549"/>
                <a:gd name="connsiteY33" fmla="*/ 0 h 1809738"/>
                <a:gd name="connsiteX34" fmla="*/ 1164438 w 3919549"/>
                <a:gd name="connsiteY34" fmla="*/ 2 h 1809738"/>
                <a:gd name="connsiteX35" fmla="*/ 1509720 w 3919549"/>
                <a:gd name="connsiteY35" fmla="*/ 2 h 1809738"/>
                <a:gd name="connsiteX36" fmla="*/ 1509720 w 3919549"/>
                <a:gd name="connsiteY36" fmla="*/ 1 h 1809738"/>
                <a:gd name="connsiteX37" fmla="*/ 1624020 w 3919549"/>
                <a:gd name="connsiteY37" fmla="*/ 1 h 1809738"/>
                <a:gd name="connsiteX38" fmla="*/ 1624020 w 3919549"/>
                <a:gd name="connsiteY38" fmla="*/ 2 h 1809738"/>
                <a:gd name="connsiteX39" fmla="*/ 1969302 w 3919549"/>
                <a:gd name="connsiteY39" fmla="*/ 2 h 1809738"/>
                <a:gd name="connsiteX40" fmla="*/ 2083602 w 3919549"/>
                <a:gd name="connsiteY40" fmla="*/ 2 h 1809738"/>
                <a:gd name="connsiteX41" fmla="*/ 2428884 w 3919549"/>
                <a:gd name="connsiteY41" fmla="*/ 2 h 1809738"/>
                <a:gd name="connsiteX42" fmla="*/ 2543184 w 3919549"/>
                <a:gd name="connsiteY42" fmla="*/ 2 h 1809738"/>
                <a:gd name="connsiteX43" fmla="*/ 3805249 w 3919549"/>
                <a:gd name="connsiteY43" fmla="*/ 2 h 1809738"/>
                <a:gd name="connsiteX44" fmla="*/ 3919549 w 3919549"/>
                <a:gd name="connsiteY44" fmla="*/ 2 h 1809738"/>
                <a:gd name="connsiteX45" fmla="*/ 3919549 w 3919549"/>
                <a:gd name="connsiteY45" fmla="*/ 109537 h 1809738"/>
                <a:gd name="connsiteX46" fmla="*/ 3919549 w 3919549"/>
                <a:gd name="connsiteY46" fmla="*/ 1457327 h 1809738"/>
                <a:gd name="connsiteX47" fmla="*/ 3805249 w 3919549"/>
                <a:gd name="connsiteY47" fmla="*/ 1457327 h 1809738"/>
                <a:gd name="connsiteX48" fmla="*/ 3805249 w 3919549"/>
                <a:gd name="connsiteY48" fmla="*/ 109537 h 1809738"/>
                <a:gd name="connsiteX49" fmla="*/ 3459967 w 3919549"/>
                <a:gd name="connsiteY49" fmla="*/ 109537 h 1809738"/>
                <a:gd name="connsiteX50" fmla="*/ 3459967 w 3919549"/>
                <a:gd name="connsiteY50" fmla="*/ 1462088 h 1809738"/>
                <a:gd name="connsiteX51" fmla="*/ 3345667 w 3919549"/>
                <a:gd name="connsiteY51" fmla="*/ 1462088 h 1809738"/>
                <a:gd name="connsiteX52" fmla="*/ 3345667 w 3919549"/>
                <a:gd name="connsiteY52" fmla="*/ 109537 h 1809738"/>
                <a:gd name="connsiteX53" fmla="*/ 3002766 w 3919549"/>
                <a:gd name="connsiteY53" fmla="*/ 109537 h 1809738"/>
                <a:gd name="connsiteX54" fmla="*/ 3002766 w 3919549"/>
                <a:gd name="connsiteY54" fmla="*/ 1462089 h 1809738"/>
                <a:gd name="connsiteX55" fmla="*/ 2888466 w 3919549"/>
                <a:gd name="connsiteY55" fmla="*/ 1462089 h 1809738"/>
                <a:gd name="connsiteX56" fmla="*/ 2888466 w 3919549"/>
                <a:gd name="connsiteY56" fmla="*/ 109537 h 1809738"/>
                <a:gd name="connsiteX57" fmla="*/ 2543184 w 3919549"/>
                <a:gd name="connsiteY57" fmla="*/ 109537 h 1809738"/>
                <a:gd name="connsiteX58" fmla="*/ 2543184 w 3919549"/>
                <a:gd name="connsiteY58" fmla="*/ 1457327 h 1809738"/>
                <a:gd name="connsiteX59" fmla="*/ 2428884 w 3919549"/>
                <a:gd name="connsiteY59" fmla="*/ 1457327 h 1809738"/>
                <a:gd name="connsiteX60" fmla="*/ 2428884 w 3919549"/>
                <a:gd name="connsiteY60" fmla="*/ 109537 h 1809738"/>
                <a:gd name="connsiteX61" fmla="*/ 2083602 w 3919549"/>
                <a:gd name="connsiteY61" fmla="*/ 109537 h 1809738"/>
                <a:gd name="connsiteX62" fmla="*/ 2083602 w 3919549"/>
                <a:gd name="connsiteY62" fmla="*/ 1457327 h 1809738"/>
                <a:gd name="connsiteX63" fmla="*/ 1969302 w 3919549"/>
                <a:gd name="connsiteY63" fmla="*/ 1457327 h 1809738"/>
                <a:gd name="connsiteX64" fmla="*/ 1969302 w 3919549"/>
                <a:gd name="connsiteY64" fmla="*/ 109537 h 1809738"/>
                <a:gd name="connsiteX65" fmla="*/ 1624020 w 3919549"/>
                <a:gd name="connsiteY65" fmla="*/ 109537 h 1809738"/>
                <a:gd name="connsiteX66" fmla="*/ 1624020 w 3919549"/>
                <a:gd name="connsiteY66" fmla="*/ 1457326 h 1809738"/>
                <a:gd name="connsiteX67" fmla="*/ 1509720 w 3919549"/>
                <a:gd name="connsiteY67" fmla="*/ 1457326 h 1809738"/>
                <a:gd name="connsiteX68" fmla="*/ 1509720 w 3919549"/>
                <a:gd name="connsiteY68" fmla="*/ 109537 h 1809738"/>
                <a:gd name="connsiteX69" fmla="*/ 1164438 w 3919549"/>
                <a:gd name="connsiteY69" fmla="*/ 109537 h 1809738"/>
                <a:gd name="connsiteX70" fmla="*/ 1164438 w 3919549"/>
                <a:gd name="connsiteY70" fmla="*/ 1457325 h 1809738"/>
                <a:gd name="connsiteX71" fmla="*/ 1050138 w 3919549"/>
                <a:gd name="connsiteY71" fmla="*/ 1457325 h 1809738"/>
                <a:gd name="connsiteX72" fmla="*/ 1050138 w 3919549"/>
                <a:gd name="connsiteY72" fmla="*/ 109537 h 1809738"/>
                <a:gd name="connsiteX73" fmla="*/ 0 w 3919549"/>
                <a:gd name="connsiteY73" fmla="*/ 109537 h 1809738"/>
                <a:gd name="connsiteX74" fmla="*/ 0 w 3919549"/>
                <a:gd name="connsiteY74" fmla="*/ 2 h 1809738"/>
                <a:gd name="connsiteX75" fmla="*/ 1050138 w 3919549"/>
                <a:gd name="connsiteY75" fmla="*/ 2 h 180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19549" h="1809738">
                  <a:moveTo>
                    <a:pt x="831052" y="338124"/>
                  </a:moveTo>
                  <a:lnTo>
                    <a:pt x="945352" y="338124"/>
                  </a:lnTo>
                  <a:lnTo>
                    <a:pt x="945352" y="1695438"/>
                  </a:lnTo>
                  <a:lnTo>
                    <a:pt x="1290634" y="1695438"/>
                  </a:lnTo>
                  <a:lnTo>
                    <a:pt x="1290634" y="338125"/>
                  </a:lnTo>
                  <a:lnTo>
                    <a:pt x="1404934" y="338125"/>
                  </a:lnTo>
                  <a:lnTo>
                    <a:pt x="1404934" y="1695438"/>
                  </a:lnTo>
                  <a:lnTo>
                    <a:pt x="1750216" y="1695438"/>
                  </a:lnTo>
                  <a:lnTo>
                    <a:pt x="1750216" y="338126"/>
                  </a:lnTo>
                  <a:lnTo>
                    <a:pt x="1864516" y="338126"/>
                  </a:lnTo>
                  <a:lnTo>
                    <a:pt x="1864516" y="1695438"/>
                  </a:lnTo>
                  <a:lnTo>
                    <a:pt x="2209798" y="1695438"/>
                  </a:lnTo>
                  <a:lnTo>
                    <a:pt x="2209798" y="338126"/>
                  </a:lnTo>
                  <a:lnTo>
                    <a:pt x="2324098" y="338126"/>
                  </a:lnTo>
                  <a:lnTo>
                    <a:pt x="2324098" y="1695438"/>
                  </a:lnTo>
                  <a:lnTo>
                    <a:pt x="2669380" y="1695438"/>
                  </a:lnTo>
                  <a:lnTo>
                    <a:pt x="2669380" y="342888"/>
                  </a:lnTo>
                  <a:lnTo>
                    <a:pt x="2783680" y="342888"/>
                  </a:lnTo>
                  <a:lnTo>
                    <a:pt x="2783680" y="1695438"/>
                  </a:lnTo>
                  <a:lnTo>
                    <a:pt x="3126581" y="1695438"/>
                  </a:lnTo>
                  <a:lnTo>
                    <a:pt x="3126581" y="342887"/>
                  </a:lnTo>
                  <a:lnTo>
                    <a:pt x="3240881" y="342887"/>
                  </a:lnTo>
                  <a:lnTo>
                    <a:pt x="3240881" y="1695438"/>
                  </a:lnTo>
                  <a:lnTo>
                    <a:pt x="3586163" y="1695438"/>
                  </a:lnTo>
                  <a:lnTo>
                    <a:pt x="3586163" y="338126"/>
                  </a:lnTo>
                  <a:lnTo>
                    <a:pt x="3700463" y="338126"/>
                  </a:lnTo>
                  <a:lnTo>
                    <a:pt x="3700463" y="1695438"/>
                  </a:lnTo>
                  <a:lnTo>
                    <a:pt x="3700463" y="1795451"/>
                  </a:lnTo>
                  <a:lnTo>
                    <a:pt x="3700463" y="1809738"/>
                  </a:lnTo>
                  <a:lnTo>
                    <a:pt x="0" y="1809738"/>
                  </a:lnTo>
                  <a:lnTo>
                    <a:pt x="0" y="1695438"/>
                  </a:lnTo>
                  <a:lnTo>
                    <a:pt x="831052" y="1695438"/>
                  </a:lnTo>
                  <a:close/>
                  <a:moveTo>
                    <a:pt x="1050138" y="0"/>
                  </a:moveTo>
                  <a:lnTo>
                    <a:pt x="1164438" y="0"/>
                  </a:lnTo>
                  <a:lnTo>
                    <a:pt x="1164438" y="2"/>
                  </a:lnTo>
                  <a:lnTo>
                    <a:pt x="1509720" y="2"/>
                  </a:lnTo>
                  <a:lnTo>
                    <a:pt x="1509720" y="1"/>
                  </a:lnTo>
                  <a:lnTo>
                    <a:pt x="1624020" y="1"/>
                  </a:lnTo>
                  <a:lnTo>
                    <a:pt x="1624020" y="2"/>
                  </a:lnTo>
                  <a:lnTo>
                    <a:pt x="1969302" y="2"/>
                  </a:lnTo>
                  <a:lnTo>
                    <a:pt x="2083602" y="2"/>
                  </a:lnTo>
                  <a:lnTo>
                    <a:pt x="2428884" y="2"/>
                  </a:lnTo>
                  <a:lnTo>
                    <a:pt x="2543184" y="2"/>
                  </a:lnTo>
                  <a:lnTo>
                    <a:pt x="3805249" y="2"/>
                  </a:lnTo>
                  <a:lnTo>
                    <a:pt x="3919549" y="2"/>
                  </a:lnTo>
                  <a:lnTo>
                    <a:pt x="3919549" y="109537"/>
                  </a:lnTo>
                  <a:lnTo>
                    <a:pt x="3919549" y="1457327"/>
                  </a:lnTo>
                  <a:lnTo>
                    <a:pt x="3805249" y="1457327"/>
                  </a:lnTo>
                  <a:lnTo>
                    <a:pt x="3805249" y="109537"/>
                  </a:lnTo>
                  <a:lnTo>
                    <a:pt x="3459967" y="109537"/>
                  </a:lnTo>
                  <a:lnTo>
                    <a:pt x="3459967" y="1462088"/>
                  </a:lnTo>
                  <a:lnTo>
                    <a:pt x="3345667" y="1462088"/>
                  </a:lnTo>
                  <a:lnTo>
                    <a:pt x="3345667" y="109537"/>
                  </a:lnTo>
                  <a:lnTo>
                    <a:pt x="3002766" y="109537"/>
                  </a:lnTo>
                  <a:lnTo>
                    <a:pt x="3002766" y="1462089"/>
                  </a:lnTo>
                  <a:lnTo>
                    <a:pt x="2888466" y="1462089"/>
                  </a:lnTo>
                  <a:lnTo>
                    <a:pt x="2888466" y="109537"/>
                  </a:lnTo>
                  <a:lnTo>
                    <a:pt x="2543184" y="109537"/>
                  </a:lnTo>
                  <a:lnTo>
                    <a:pt x="2543184" y="1457327"/>
                  </a:lnTo>
                  <a:lnTo>
                    <a:pt x="2428884" y="1457327"/>
                  </a:lnTo>
                  <a:lnTo>
                    <a:pt x="2428884" y="109537"/>
                  </a:lnTo>
                  <a:lnTo>
                    <a:pt x="2083602" y="109537"/>
                  </a:lnTo>
                  <a:lnTo>
                    <a:pt x="2083602" y="1457327"/>
                  </a:lnTo>
                  <a:lnTo>
                    <a:pt x="1969302" y="1457327"/>
                  </a:lnTo>
                  <a:lnTo>
                    <a:pt x="1969302" y="109537"/>
                  </a:lnTo>
                  <a:lnTo>
                    <a:pt x="1624020" y="109537"/>
                  </a:lnTo>
                  <a:lnTo>
                    <a:pt x="1624020" y="1457326"/>
                  </a:lnTo>
                  <a:lnTo>
                    <a:pt x="1509720" y="1457326"/>
                  </a:lnTo>
                  <a:lnTo>
                    <a:pt x="1509720" y="109537"/>
                  </a:lnTo>
                  <a:lnTo>
                    <a:pt x="1164438" y="109537"/>
                  </a:lnTo>
                  <a:lnTo>
                    <a:pt x="1164438" y="1457325"/>
                  </a:lnTo>
                  <a:lnTo>
                    <a:pt x="1050138" y="1457325"/>
                  </a:lnTo>
                  <a:lnTo>
                    <a:pt x="1050138" y="109537"/>
                  </a:lnTo>
                  <a:lnTo>
                    <a:pt x="0" y="109537"/>
                  </a:lnTo>
                  <a:lnTo>
                    <a:pt x="0" y="2"/>
                  </a:lnTo>
                  <a:lnTo>
                    <a:pt x="1050138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012A923-6975-414C-88C0-B0E74844638B}"/>
                </a:ext>
              </a:extLst>
            </p:cNvPr>
            <p:cNvSpPr/>
            <p:nvPr/>
          </p:nvSpPr>
          <p:spPr>
            <a:xfrm flipH="1">
              <a:off x="6569766" y="2920021"/>
              <a:ext cx="2621284" cy="1210302"/>
            </a:xfrm>
            <a:custGeom>
              <a:avLst/>
              <a:gdLst>
                <a:gd name="connsiteX0" fmla="*/ 831052 w 3919549"/>
                <a:gd name="connsiteY0" fmla="*/ 338124 h 1809738"/>
                <a:gd name="connsiteX1" fmla="*/ 945352 w 3919549"/>
                <a:gd name="connsiteY1" fmla="*/ 338124 h 1809738"/>
                <a:gd name="connsiteX2" fmla="*/ 945352 w 3919549"/>
                <a:gd name="connsiteY2" fmla="*/ 1695438 h 1809738"/>
                <a:gd name="connsiteX3" fmla="*/ 1290634 w 3919549"/>
                <a:gd name="connsiteY3" fmla="*/ 1695438 h 1809738"/>
                <a:gd name="connsiteX4" fmla="*/ 1290634 w 3919549"/>
                <a:gd name="connsiteY4" fmla="*/ 338125 h 1809738"/>
                <a:gd name="connsiteX5" fmla="*/ 1404934 w 3919549"/>
                <a:gd name="connsiteY5" fmla="*/ 338125 h 1809738"/>
                <a:gd name="connsiteX6" fmla="*/ 1404934 w 3919549"/>
                <a:gd name="connsiteY6" fmla="*/ 1695438 h 1809738"/>
                <a:gd name="connsiteX7" fmla="*/ 1750216 w 3919549"/>
                <a:gd name="connsiteY7" fmla="*/ 1695438 h 1809738"/>
                <a:gd name="connsiteX8" fmla="*/ 1750216 w 3919549"/>
                <a:gd name="connsiteY8" fmla="*/ 338126 h 1809738"/>
                <a:gd name="connsiteX9" fmla="*/ 1864516 w 3919549"/>
                <a:gd name="connsiteY9" fmla="*/ 338126 h 1809738"/>
                <a:gd name="connsiteX10" fmla="*/ 1864516 w 3919549"/>
                <a:gd name="connsiteY10" fmla="*/ 1695438 h 1809738"/>
                <a:gd name="connsiteX11" fmla="*/ 2209798 w 3919549"/>
                <a:gd name="connsiteY11" fmla="*/ 1695438 h 1809738"/>
                <a:gd name="connsiteX12" fmla="*/ 2209798 w 3919549"/>
                <a:gd name="connsiteY12" fmla="*/ 338126 h 1809738"/>
                <a:gd name="connsiteX13" fmla="*/ 2324098 w 3919549"/>
                <a:gd name="connsiteY13" fmla="*/ 338126 h 1809738"/>
                <a:gd name="connsiteX14" fmla="*/ 2324098 w 3919549"/>
                <a:gd name="connsiteY14" fmla="*/ 1695438 h 1809738"/>
                <a:gd name="connsiteX15" fmla="*/ 2669380 w 3919549"/>
                <a:gd name="connsiteY15" fmla="*/ 1695438 h 1809738"/>
                <a:gd name="connsiteX16" fmla="*/ 2669380 w 3919549"/>
                <a:gd name="connsiteY16" fmla="*/ 342888 h 1809738"/>
                <a:gd name="connsiteX17" fmla="*/ 2783680 w 3919549"/>
                <a:gd name="connsiteY17" fmla="*/ 342888 h 1809738"/>
                <a:gd name="connsiteX18" fmla="*/ 2783680 w 3919549"/>
                <a:gd name="connsiteY18" fmla="*/ 1695438 h 1809738"/>
                <a:gd name="connsiteX19" fmla="*/ 3126581 w 3919549"/>
                <a:gd name="connsiteY19" fmla="*/ 1695438 h 1809738"/>
                <a:gd name="connsiteX20" fmla="*/ 3126581 w 3919549"/>
                <a:gd name="connsiteY20" fmla="*/ 342887 h 1809738"/>
                <a:gd name="connsiteX21" fmla="*/ 3240881 w 3919549"/>
                <a:gd name="connsiteY21" fmla="*/ 342887 h 1809738"/>
                <a:gd name="connsiteX22" fmla="*/ 3240881 w 3919549"/>
                <a:gd name="connsiteY22" fmla="*/ 1695438 h 1809738"/>
                <a:gd name="connsiteX23" fmla="*/ 3586163 w 3919549"/>
                <a:gd name="connsiteY23" fmla="*/ 1695438 h 1809738"/>
                <a:gd name="connsiteX24" fmla="*/ 3586163 w 3919549"/>
                <a:gd name="connsiteY24" fmla="*/ 338126 h 1809738"/>
                <a:gd name="connsiteX25" fmla="*/ 3700463 w 3919549"/>
                <a:gd name="connsiteY25" fmla="*/ 338126 h 1809738"/>
                <a:gd name="connsiteX26" fmla="*/ 3700463 w 3919549"/>
                <a:gd name="connsiteY26" fmla="*/ 1695438 h 1809738"/>
                <a:gd name="connsiteX27" fmla="*/ 3700463 w 3919549"/>
                <a:gd name="connsiteY27" fmla="*/ 1795451 h 1809738"/>
                <a:gd name="connsiteX28" fmla="*/ 3700463 w 3919549"/>
                <a:gd name="connsiteY28" fmla="*/ 1809738 h 1809738"/>
                <a:gd name="connsiteX29" fmla="*/ 0 w 3919549"/>
                <a:gd name="connsiteY29" fmla="*/ 1809738 h 1809738"/>
                <a:gd name="connsiteX30" fmla="*/ 0 w 3919549"/>
                <a:gd name="connsiteY30" fmla="*/ 1695438 h 1809738"/>
                <a:gd name="connsiteX31" fmla="*/ 831052 w 3919549"/>
                <a:gd name="connsiteY31" fmla="*/ 1695438 h 1809738"/>
                <a:gd name="connsiteX32" fmla="*/ 1050138 w 3919549"/>
                <a:gd name="connsiteY32" fmla="*/ 0 h 1809738"/>
                <a:gd name="connsiteX33" fmla="*/ 1164438 w 3919549"/>
                <a:gd name="connsiteY33" fmla="*/ 0 h 1809738"/>
                <a:gd name="connsiteX34" fmla="*/ 1164438 w 3919549"/>
                <a:gd name="connsiteY34" fmla="*/ 2 h 1809738"/>
                <a:gd name="connsiteX35" fmla="*/ 1509720 w 3919549"/>
                <a:gd name="connsiteY35" fmla="*/ 2 h 1809738"/>
                <a:gd name="connsiteX36" fmla="*/ 1509720 w 3919549"/>
                <a:gd name="connsiteY36" fmla="*/ 1 h 1809738"/>
                <a:gd name="connsiteX37" fmla="*/ 1624020 w 3919549"/>
                <a:gd name="connsiteY37" fmla="*/ 1 h 1809738"/>
                <a:gd name="connsiteX38" fmla="*/ 1624020 w 3919549"/>
                <a:gd name="connsiteY38" fmla="*/ 2 h 1809738"/>
                <a:gd name="connsiteX39" fmla="*/ 1969302 w 3919549"/>
                <a:gd name="connsiteY39" fmla="*/ 2 h 1809738"/>
                <a:gd name="connsiteX40" fmla="*/ 2083602 w 3919549"/>
                <a:gd name="connsiteY40" fmla="*/ 2 h 1809738"/>
                <a:gd name="connsiteX41" fmla="*/ 2428884 w 3919549"/>
                <a:gd name="connsiteY41" fmla="*/ 2 h 1809738"/>
                <a:gd name="connsiteX42" fmla="*/ 2543184 w 3919549"/>
                <a:gd name="connsiteY42" fmla="*/ 2 h 1809738"/>
                <a:gd name="connsiteX43" fmla="*/ 3805249 w 3919549"/>
                <a:gd name="connsiteY43" fmla="*/ 2 h 1809738"/>
                <a:gd name="connsiteX44" fmla="*/ 3919549 w 3919549"/>
                <a:gd name="connsiteY44" fmla="*/ 2 h 1809738"/>
                <a:gd name="connsiteX45" fmla="*/ 3919549 w 3919549"/>
                <a:gd name="connsiteY45" fmla="*/ 109537 h 1809738"/>
                <a:gd name="connsiteX46" fmla="*/ 3919549 w 3919549"/>
                <a:gd name="connsiteY46" fmla="*/ 1457327 h 1809738"/>
                <a:gd name="connsiteX47" fmla="*/ 3805249 w 3919549"/>
                <a:gd name="connsiteY47" fmla="*/ 1457327 h 1809738"/>
                <a:gd name="connsiteX48" fmla="*/ 3805249 w 3919549"/>
                <a:gd name="connsiteY48" fmla="*/ 109537 h 1809738"/>
                <a:gd name="connsiteX49" fmla="*/ 3459967 w 3919549"/>
                <a:gd name="connsiteY49" fmla="*/ 109537 h 1809738"/>
                <a:gd name="connsiteX50" fmla="*/ 3459967 w 3919549"/>
                <a:gd name="connsiteY50" fmla="*/ 1462088 h 1809738"/>
                <a:gd name="connsiteX51" fmla="*/ 3345667 w 3919549"/>
                <a:gd name="connsiteY51" fmla="*/ 1462088 h 1809738"/>
                <a:gd name="connsiteX52" fmla="*/ 3345667 w 3919549"/>
                <a:gd name="connsiteY52" fmla="*/ 109537 h 1809738"/>
                <a:gd name="connsiteX53" fmla="*/ 3002766 w 3919549"/>
                <a:gd name="connsiteY53" fmla="*/ 109537 h 1809738"/>
                <a:gd name="connsiteX54" fmla="*/ 3002766 w 3919549"/>
                <a:gd name="connsiteY54" fmla="*/ 1462089 h 1809738"/>
                <a:gd name="connsiteX55" fmla="*/ 2888466 w 3919549"/>
                <a:gd name="connsiteY55" fmla="*/ 1462089 h 1809738"/>
                <a:gd name="connsiteX56" fmla="*/ 2888466 w 3919549"/>
                <a:gd name="connsiteY56" fmla="*/ 109537 h 1809738"/>
                <a:gd name="connsiteX57" fmla="*/ 2543184 w 3919549"/>
                <a:gd name="connsiteY57" fmla="*/ 109537 h 1809738"/>
                <a:gd name="connsiteX58" fmla="*/ 2543184 w 3919549"/>
                <a:gd name="connsiteY58" fmla="*/ 1457327 h 1809738"/>
                <a:gd name="connsiteX59" fmla="*/ 2428884 w 3919549"/>
                <a:gd name="connsiteY59" fmla="*/ 1457327 h 1809738"/>
                <a:gd name="connsiteX60" fmla="*/ 2428884 w 3919549"/>
                <a:gd name="connsiteY60" fmla="*/ 109537 h 1809738"/>
                <a:gd name="connsiteX61" fmla="*/ 2083602 w 3919549"/>
                <a:gd name="connsiteY61" fmla="*/ 109537 h 1809738"/>
                <a:gd name="connsiteX62" fmla="*/ 2083602 w 3919549"/>
                <a:gd name="connsiteY62" fmla="*/ 1457327 h 1809738"/>
                <a:gd name="connsiteX63" fmla="*/ 1969302 w 3919549"/>
                <a:gd name="connsiteY63" fmla="*/ 1457327 h 1809738"/>
                <a:gd name="connsiteX64" fmla="*/ 1969302 w 3919549"/>
                <a:gd name="connsiteY64" fmla="*/ 109537 h 1809738"/>
                <a:gd name="connsiteX65" fmla="*/ 1624020 w 3919549"/>
                <a:gd name="connsiteY65" fmla="*/ 109537 h 1809738"/>
                <a:gd name="connsiteX66" fmla="*/ 1624020 w 3919549"/>
                <a:gd name="connsiteY66" fmla="*/ 1457326 h 1809738"/>
                <a:gd name="connsiteX67" fmla="*/ 1509720 w 3919549"/>
                <a:gd name="connsiteY67" fmla="*/ 1457326 h 1809738"/>
                <a:gd name="connsiteX68" fmla="*/ 1509720 w 3919549"/>
                <a:gd name="connsiteY68" fmla="*/ 109537 h 1809738"/>
                <a:gd name="connsiteX69" fmla="*/ 1164438 w 3919549"/>
                <a:gd name="connsiteY69" fmla="*/ 109537 h 1809738"/>
                <a:gd name="connsiteX70" fmla="*/ 1164438 w 3919549"/>
                <a:gd name="connsiteY70" fmla="*/ 1457325 h 1809738"/>
                <a:gd name="connsiteX71" fmla="*/ 1050138 w 3919549"/>
                <a:gd name="connsiteY71" fmla="*/ 1457325 h 1809738"/>
                <a:gd name="connsiteX72" fmla="*/ 1050138 w 3919549"/>
                <a:gd name="connsiteY72" fmla="*/ 109537 h 1809738"/>
                <a:gd name="connsiteX73" fmla="*/ 0 w 3919549"/>
                <a:gd name="connsiteY73" fmla="*/ 109537 h 1809738"/>
                <a:gd name="connsiteX74" fmla="*/ 0 w 3919549"/>
                <a:gd name="connsiteY74" fmla="*/ 2 h 1809738"/>
                <a:gd name="connsiteX75" fmla="*/ 1050138 w 3919549"/>
                <a:gd name="connsiteY75" fmla="*/ 2 h 180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19549" h="1809738">
                  <a:moveTo>
                    <a:pt x="831052" y="338124"/>
                  </a:moveTo>
                  <a:lnTo>
                    <a:pt x="945352" y="338124"/>
                  </a:lnTo>
                  <a:lnTo>
                    <a:pt x="945352" y="1695438"/>
                  </a:lnTo>
                  <a:lnTo>
                    <a:pt x="1290634" y="1695438"/>
                  </a:lnTo>
                  <a:lnTo>
                    <a:pt x="1290634" y="338125"/>
                  </a:lnTo>
                  <a:lnTo>
                    <a:pt x="1404934" y="338125"/>
                  </a:lnTo>
                  <a:lnTo>
                    <a:pt x="1404934" y="1695438"/>
                  </a:lnTo>
                  <a:lnTo>
                    <a:pt x="1750216" y="1695438"/>
                  </a:lnTo>
                  <a:lnTo>
                    <a:pt x="1750216" y="338126"/>
                  </a:lnTo>
                  <a:lnTo>
                    <a:pt x="1864516" y="338126"/>
                  </a:lnTo>
                  <a:lnTo>
                    <a:pt x="1864516" y="1695438"/>
                  </a:lnTo>
                  <a:lnTo>
                    <a:pt x="2209798" y="1695438"/>
                  </a:lnTo>
                  <a:lnTo>
                    <a:pt x="2209798" y="338126"/>
                  </a:lnTo>
                  <a:lnTo>
                    <a:pt x="2324098" y="338126"/>
                  </a:lnTo>
                  <a:lnTo>
                    <a:pt x="2324098" y="1695438"/>
                  </a:lnTo>
                  <a:lnTo>
                    <a:pt x="2669380" y="1695438"/>
                  </a:lnTo>
                  <a:lnTo>
                    <a:pt x="2669380" y="342888"/>
                  </a:lnTo>
                  <a:lnTo>
                    <a:pt x="2783680" y="342888"/>
                  </a:lnTo>
                  <a:lnTo>
                    <a:pt x="2783680" y="1695438"/>
                  </a:lnTo>
                  <a:lnTo>
                    <a:pt x="3126581" y="1695438"/>
                  </a:lnTo>
                  <a:lnTo>
                    <a:pt x="3126581" y="342887"/>
                  </a:lnTo>
                  <a:lnTo>
                    <a:pt x="3240881" y="342887"/>
                  </a:lnTo>
                  <a:lnTo>
                    <a:pt x="3240881" y="1695438"/>
                  </a:lnTo>
                  <a:lnTo>
                    <a:pt x="3586163" y="1695438"/>
                  </a:lnTo>
                  <a:lnTo>
                    <a:pt x="3586163" y="338126"/>
                  </a:lnTo>
                  <a:lnTo>
                    <a:pt x="3700463" y="338126"/>
                  </a:lnTo>
                  <a:lnTo>
                    <a:pt x="3700463" y="1695438"/>
                  </a:lnTo>
                  <a:lnTo>
                    <a:pt x="3700463" y="1795451"/>
                  </a:lnTo>
                  <a:lnTo>
                    <a:pt x="3700463" y="1809738"/>
                  </a:lnTo>
                  <a:lnTo>
                    <a:pt x="0" y="1809738"/>
                  </a:lnTo>
                  <a:lnTo>
                    <a:pt x="0" y="1695438"/>
                  </a:lnTo>
                  <a:lnTo>
                    <a:pt x="831052" y="1695438"/>
                  </a:lnTo>
                  <a:close/>
                  <a:moveTo>
                    <a:pt x="1050138" y="0"/>
                  </a:moveTo>
                  <a:lnTo>
                    <a:pt x="1164438" y="0"/>
                  </a:lnTo>
                  <a:lnTo>
                    <a:pt x="1164438" y="2"/>
                  </a:lnTo>
                  <a:lnTo>
                    <a:pt x="1509720" y="2"/>
                  </a:lnTo>
                  <a:lnTo>
                    <a:pt x="1509720" y="1"/>
                  </a:lnTo>
                  <a:lnTo>
                    <a:pt x="1624020" y="1"/>
                  </a:lnTo>
                  <a:lnTo>
                    <a:pt x="1624020" y="2"/>
                  </a:lnTo>
                  <a:lnTo>
                    <a:pt x="1969302" y="2"/>
                  </a:lnTo>
                  <a:lnTo>
                    <a:pt x="2083602" y="2"/>
                  </a:lnTo>
                  <a:lnTo>
                    <a:pt x="2428884" y="2"/>
                  </a:lnTo>
                  <a:lnTo>
                    <a:pt x="2543184" y="2"/>
                  </a:lnTo>
                  <a:lnTo>
                    <a:pt x="3805249" y="2"/>
                  </a:lnTo>
                  <a:lnTo>
                    <a:pt x="3919549" y="2"/>
                  </a:lnTo>
                  <a:lnTo>
                    <a:pt x="3919549" y="109537"/>
                  </a:lnTo>
                  <a:lnTo>
                    <a:pt x="3919549" y="1457327"/>
                  </a:lnTo>
                  <a:lnTo>
                    <a:pt x="3805249" y="1457327"/>
                  </a:lnTo>
                  <a:lnTo>
                    <a:pt x="3805249" y="109537"/>
                  </a:lnTo>
                  <a:lnTo>
                    <a:pt x="3459967" y="109537"/>
                  </a:lnTo>
                  <a:lnTo>
                    <a:pt x="3459967" y="1462088"/>
                  </a:lnTo>
                  <a:lnTo>
                    <a:pt x="3345667" y="1462088"/>
                  </a:lnTo>
                  <a:lnTo>
                    <a:pt x="3345667" y="109537"/>
                  </a:lnTo>
                  <a:lnTo>
                    <a:pt x="3002766" y="109537"/>
                  </a:lnTo>
                  <a:lnTo>
                    <a:pt x="3002766" y="1462089"/>
                  </a:lnTo>
                  <a:lnTo>
                    <a:pt x="2888466" y="1462089"/>
                  </a:lnTo>
                  <a:lnTo>
                    <a:pt x="2888466" y="109537"/>
                  </a:lnTo>
                  <a:lnTo>
                    <a:pt x="2543184" y="109537"/>
                  </a:lnTo>
                  <a:lnTo>
                    <a:pt x="2543184" y="1457327"/>
                  </a:lnTo>
                  <a:lnTo>
                    <a:pt x="2428884" y="1457327"/>
                  </a:lnTo>
                  <a:lnTo>
                    <a:pt x="2428884" y="109537"/>
                  </a:lnTo>
                  <a:lnTo>
                    <a:pt x="2083602" y="109537"/>
                  </a:lnTo>
                  <a:lnTo>
                    <a:pt x="2083602" y="1457327"/>
                  </a:lnTo>
                  <a:lnTo>
                    <a:pt x="1969302" y="1457327"/>
                  </a:lnTo>
                  <a:lnTo>
                    <a:pt x="1969302" y="109537"/>
                  </a:lnTo>
                  <a:lnTo>
                    <a:pt x="1624020" y="109537"/>
                  </a:lnTo>
                  <a:lnTo>
                    <a:pt x="1624020" y="1457326"/>
                  </a:lnTo>
                  <a:lnTo>
                    <a:pt x="1509720" y="1457326"/>
                  </a:lnTo>
                  <a:lnTo>
                    <a:pt x="1509720" y="109537"/>
                  </a:lnTo>
                  <a:lnTo>
                    <a:pt x="1164438" y="109537"/>
                  </a:lnTo>
                  <a:lnTo>
                    <a:pt x="1164438" y="1457325"/>
                  </a:lnTo>
                  <a:lnTo>
                    <a:pt x="1050138" y="1457325"/>
                  </a:lnTo>
                  <a:lnTo>
                    <a:pt x="1050138" y="109537"/>
                  </a:lnTo>
                  <a:lnTo>
                    <a:pt x="0" y="109537"/>
                  </a:lnTo>
                  <a:lnTo>
                    <a:pt x="0" y="2"/>
                  </a:lnTo>
                  <a:lnTo>
                    <a:pt x="1050138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C57106-7171-4C94-B9C6-5D391E73B428}"/>
                </a:ext>
              </a:extLst>
            </p:cNvPr>
            <p:cNvGrpSpPr/>
            <p:nvPr/>
          </p:nvGrpSpPr>
          <p:grpSpPr>
            <a:xfrm>
              <a:off x="4782069" y="3222554"/>
              <a:ext cx="1315824" cy="912166"/>
              <a:chOff x="6282133" y="1298459"/>
              <a:chExt cx="1315824" cy="91216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1987F35-7207-4DDE-9A6D-BABE82DA47BA}"/>
                  </a:ext>
                </a:extLst>
              </p:cNvPr>
              <p:cNvGrpSpPr/>
              <p:nvPr/>
            </p:nvGrpSpPr>
            <p:grpSpPr>
              <a:xfrm>
                <a:off x="6282133" y="1552772"/>
                <a:ext cx="136482" cy="200653"/>
                <a:chOff x="9663346" y="605847"/>
                <a:chExt cx="1759690" cy="2587058"/>
              </a:xfrm>
            </p:grpSpPr>
            <p:sp>
              <p:nvSpPr>
                <p:cNvPr id="140" name="Rounded Rectangle 10">
                  <a:extLst>
                    <a:ext uri="{FF2B5EF4-FFF2-40B4-BE49-F238E27FC236}">
                      <a16:creationId xmlns:a16="http://schemas.microsoft.com/office/drawing/2014/main" id="{7773EFF0-C1E6-45E7-850C-718848EAE28F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1" name="Rounded Rectangle 11">
                  <a:extLst>
                    <a:ext uri="{FF2B5EF4-FFF2-40B4-BE49-F238E27FC236}">
                      <a16:creationId xmlns:a16="http://schemas.microsoft.com/office/drawing/2014/main" id="{A9DB6B88-5DD0-4576-8051-2823D44405F9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2" name="Rounded Rectangle 13">
                  <a:extLst>
                    <a:ext uri="{FF2B5EF4-FFF2-40B4-BE49-F238E27FC236}">
                      <a16:creationId xmlns:a16="http://schemas.microsoft.com/office/drawing/2014/main" id="{94AF5F1E-B6A1-4D15-BB4A-DF357D37D588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3" name="Rounded Rectangle 15">
                  <a:extLst>
                    <a:ext uri="{FF2B5EF4-FFF2-40B4-BE49-F238E27FC236}">
                      <a16:creationId xmlns:a16="http://schemas.microsoft.com/office/drawing/2014/main" id="{B2DEE395-5AC4-41F0-BECB-07BCF84D6DB9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4" name="Rounded Rectangle 16">
                  <a:extLst>
                    <a:ext uri="{FF2B5EF4-FFF2-40B4-BE49-F238E27FC236}">
                      <a16:creationId xmlns:a16="http://schemas.microsoft.com/office/drawing/2014/main" id="{326A5350-A5FB-4C36-BADC-A5BD50B246D8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5" name="Rounded Rectangle 18">
                  <a:extLst>
                    <a:ext uri="{FF2B5EF4-FFF2-40B4-BE49-F238E27FC236}">
                      <a16:creationId xmlns:a16="http://schemas.microsoft.com/office/drawing/2014/main" id="{0FF2C683-8388-4058-A7D6-D5721B7C5D21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46" name="Elbow Connector 20">
                  <a:extLst>
                    <a:ext uri="{FF2B5EF4-FFF2-40B4-BE49-F238E27FC236}">
                      <a16:creationId xmlns:a16="http://schemas.microsoft.com/office/drawing/2014/main" id="{EFBD3030-B4E2-4E10-9B77-850D34F4956E}"/>
                    </a:ext>
                  </a:extLst>
                </p:cNvPr>
                <p:cNvCxnSpPr>
                  <a:stCxn id="143" idx="2"/>
                  <a:endCxn id="141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AA135A5-D3AB-4529-A76D-EC6B73AEB9B3}"/>
                    </a:ext>
                  </a:extLst>
                </p:cNvPr>
                <p:cNvCxnSpPr>
                  <a:stCxn id="145" idx="2"/>
                  <a:endCxn id="140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BF0AE1D8-8C66-4866-8731-2DBB160FE7A5}"/>
                  </a:ext>
                </a:extLst>
              </p:cNvPr>
              <p:cNvSpPr/>
              <p:nvPr/>
            </p:nvSpPr>
            <p:spPr>
              <a:xfrm rot="7579427" flipV="1">
                <a:off x="6303787" y="1500265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A31948D-EBF3-4C2D-8445-60753B7C806D}"/>
                  </a:ext>
                </a:extLst>
              </p:cNvPr>
              <p:cNvGrpSpPr/>
              <p:nvPr/>
            </p:nvGrpSpPr>
            <p:grpSpPr>
              <a:xfrm>
                <a:off x="6434533" y="1705172"/>
                <a:ext cx="136482" cy="200653"/>
                <a:chOff x="9663346" y="605847"/>
                <a:chExt cx="1759690" cy="2587058"/>
              </a:xfrm>
            </p:grpSpPr>
            <p:sp>
              <p:nvSpPr>
                <p:cNvPr id="132" name="Rounded Rectangle 10">
                  <a:extLst>
                    <a:ext uri="{FF2B5EF4-FFF2-40B4-BE49-F238E27FC236}">
                      <a16:creationId xmlns:a16="http://schemas.microsoft.com/office/drawing/2014/main" id="{C07CCA1D-0D46-4063-B9D3-08923C869DC4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3" name="Rounded Rectangle 11">
                  <a:extLst>
                    <a:ext uri="{FF2B5EF4-FFF2-40B4-BE49-F238E27FC236}">
                      <a16:creationId xmlns:a16="http://schemas.microsoft.com/office/drawing/2014/main" id="{45F25E01-1C30-4AD3-B767-99206880FAAC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4" name="Rounded Rectangle 13">
                  <a:extLst>
                    <a:ext uri="{FF2B5EF4-FFF2-40B4-BE49-F238E27FC236}">
                      <a16:creationId xmlns:a16="http://schemas.microsoft.com/office/drawing/2014/main" id="{8AF25E93-8898-40EE-8EA9-7F010D1974D5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5" name="Rounded Rectangle 15">
                  <a:extLst>
                    <a:ext uri="{FF2B5EF4-FFF2-40B4-BE49-F238E27FC236}">
                      <a16:creationId xmlns:a16="http://schemas.microsoft.com/office/drawing/2014/main" id="{CACB02C6-936F-4D32-A8BE-0EADCC63F8E5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6" name="Rounded Rectangle 16">
                  <a:extLst>
                    <a:ext uri="{FF2B5EF4-FFF2-40B4-BE49-F238E27FC236}">
                      <a16:creationId xmlns:a16="http://schemas.microsoft.com/office/drawing/2014/main" id="{A18C79FF-C933-4A7B-9920-CD2B05A5D29B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7" name="Rounded Rectangle 18">
                  <a:extLst>
                    <a:ext uri="{FF2B5EF4-FFF2-40B4-BE49-F238E27FC236}">
                      <a16:creationId xmlns:a16="http://schemas.microsoft.com/office/drawing/2014/main" id="{DFF5571D-A61C-4439-98D8-C318C1854141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38" name="Elbow Connector 20">
                  <a:extLst>
                    <a:ext uri="{FF2B5EF4-FFF2-40B4-BE49-F238E27FC236}">
                      <a16:creationId xmlns:a16="http://schemas.microsoft.com/office/drawing/2014/main" id="{51868D36-2DC6-49DA-ADC6-7E3F250F86E9}"/>
                    </a:ext>
                  </a:extLst>
                </p:cNvPr>
                <p:cNvCxnSpPr>
                  <a:stCxn id="135" idx="2"/>
                  <a:endCxn id="133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B0BED386-1A08-4422-9059-ACE9342B22C6}"/>
                    </a:ext>
                  </a:extLst>
                </p:cNvPr>
                <p:cNvCxnSpPr>
                  <a:stCxn id="137" idx="2"/>
                  <a:endCxn id="132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DC39519-A611-4DFD-AAE3-43B85838D0B2}"/>
                  </a:ext>
                </a:extLst>
              </p:cNvPr>
              <p:cNvGrpSpPr/>
              <p:nvPr/>
            </p:nvGrpSpPr>
            <p:grpSpPr>
              <a:xfrm>
                <a:off x="6586933" y="1857572"/>
                <a:ext cx="136482" cy="200653"/>
                <a:chOff x="9663346" y="605847"/>
                <a:chExt cx="1759690" cy="2587058"/>
              </a:xfrm>
            </p:grpSpPr>
            <p:sp>
              <p:nvSpPr>
                <p:cNvPr id="124" name="Rounded Rectangle 10">
                  <a:extLst>
                    <a:ext uri="{FF2B5EF4-FFF2-40B4-BE49-F238E27FC236}">
                      <a16:creationId xmlns:a16="http://schemas.microsoft.com/office/drawing/2014/main" id="{620B5B44-EB81-4F11-8187-5A4AA9766E92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5" name="Rounded Rectangle 11">
                  <a:extLst>
                    <a:ext uri="{FF2B5EF4-FFF2-40B4-BE49-F238E27FC236}">
                      <a16:creationId xmlns:a16="http://schemas.microsoft.com/office/drawing/2014/main" id="{0429BDDE-6892-4917-9E4B-E5B247AF7C79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6" name="Rounded Rectangle 13">
                  <a:extLst>
                    <a:ext uri="{FF2B5EF4-FFF2-40B4-BE49-F238E27FC236}">
                      <a16:creationId xmlns:a16="http://schemas.microsoft.com/office/drawing/2014/main" id="{5B04BF6C-44DA-4270-BC32-6A43791AB25D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7" name="Rounded Rectangle 15">
                  <a:extLst>
                    <a:ext uri="{FF2B5EF4-FFF2-40B4-BE49-F238E27FC236}">
                      <a16:creationId xmlns:a16="http://schemas.microsoft.com/office/drawing/2014/main" id="{F1DC79B5-AB70-41A7-AA18-BB1378F62433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8" name="Rounded Rectangle 16">
                  <a:extLst>
                    <a:ext uri="{FF2B5EF4-FFF2-40B4-BE49-F238E27FC236}">
                      <a16:creationId xmlns:a16="http://schemas.microsoft.com/office/drawing/2014/main" id="{FC495FC7-4A91-4C05-9797-7083CB8344B6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9" name="Rounded Rectangle 18">
                  <a:extLst>
                    <a:ext uri="{FF2B5EF4-FFF2-40B4-BE49-F238E27FC236}">
                      <a16:creationId xmlns:a16="http://schemas.microsoft.com/office/drawing/2014/main" id="{F26BE38C-C76B-4FD1-8873-D9DBF979F6D8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30" name="Elbow Connector 20">
                  <a:extLst>
                    <a:ext uri="{FF2B5EF4-FFF2-40B4-BE49-F238E27FC236}">
                      <a16:creationId xmlns:a16="http://schemas.microsoft.com/office/drawing/2014/main" id="{60952CDB-E093-4CF6-B277-F0D5FB5656BF}"/>
                    </a:ext>
                  </a:extLst>
                </p:cNvPr>
                <p:cNvCxnSpPr>
                  <a:stCxn id="127" idx="2"/>
                  <a:endCxn id="125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D7A9F7F-4846-413C-B4E1-1D7686D682A8}"/>
                    </a:ext>
                  </a:extLst>
                </p:cNvPr>
                <p:cNvCxnSpPr>
                  <a:stCxn id="129" idx="2"/>
                  <a:endCxn id="124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55DD4F5-8E7A-44FB-B8D0-4571F3D80DCE}"/>
                  </a:ext>
                </a:extLst>
              </p:cNvPr>
              <p:cNvGrpSpPr/>
              <p:nvPr/>
            </p:nvGrpSpPr>
            <p:grpSpPr>
              <a:xfrm>
                <a:off x="6739333" y="2009972"/>
                <a:ext cx="136482" cy="200653"/>
                <a:chOff x="9663346" y="605847"/>
                <a:chExt cx="1759690" cy="2587058"/>
              </a:xfrm>
            </p:grpSpPr>
            <p:sp>
              <p:nvSpPr>
                <p:cNvPr id="116" name="Rounded Rectangle 10">
                  <a:extLst>
                    <a:ext uri="{FF2B5EF4-FFF2-40B4-BE49-F238E27FC236}">
                      <a16:creationId xmlns:a16="http://schemas.microsoft.com/office/drawing/2014/main" id="{4977EF67-3B8A-4F3A-B0F6-A3146B94EF9E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7" name="Rounded Rectangle 11">
                  <a:extLst>
                    <a:ext uri="{FF2B5EF4-FFF2-40B4-BE49-F238E27FC236}">
                      <a16:creationId xmlns:a16="http://schemas.microsoft.com/office/drawing/2014/main" id="{3860A364-8907-4ADE-82E1-F5D9A160C50F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8" name="Rounded Rectangle 13">
                  <a:extLst>
                    <a:ext uri="{FF2B5EF4-FFF2-40B4-BE49-F238E27FC236}">
                      <a16:creationId xmlns:a16="http://schemas.microsoft.com/office/drawing/2014/main" id="{2DB5CAC4-C11E-438E-8675-B0C0310E274B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Rounded Rectangle 15">
                  <a:extLst>
                    <a:ext uri="{FF2B5EF4-FFF2-40B4-BE49-F238E27FC236}">
                      <a16:creationId xmlns:a16="http://schemas.microsoft.com/office/drawing/2014/main" id="{06987C5D-FEB1-4DC0-99C0-26FBDC92A298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0" name="Rounded Rectangle 16">
                  <a:extLst>
                    <a:ext uri="{FF2B5EF4-FFF2-40B4-BE49-F238E27FC236}">
                      <a16:creationId xmlns:a16="http://schemas.microsoft.com/office/drawing/2014/main" id="{95B90562-4895-44CB-8658-015989AE4CF1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1" name="Rounded Rectangle 18">
                  <a:extLst>
                    <a:ext uri="{FF2B5EF4-FFF2-40B4-BE49-F238E27FC236}">
                      <a16:creationId xmlns:a16="http://schemas.microsoft.com/office/drawing/2014/main" id="{9C22D48D-22EA-428D-9B29-B83AB0476A49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22" name="Elbow Connector 20">
                  <a:extLst>
                    <a:ext uri="{FF2B5EF4-FFF2-40B4-BE49-F238E27FC236}">
                      <a16:creationId xmlns:a16="http://schemas.microsoft.com/office/drawing/2014/main" id="{C3221D69-3330-4EA6-AF58-225A460C50DE}"/>
                    </a:ext>
                  </a:extLst>
                </p:cNvPr>
                <p:cNvCxnSpPr>
                  <a:stCxn id="119" idx="2"/>
                  <a:endCxn id="117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B8D6021-567E-483F-8549-5DE043B2E6CA}"/>
                    </a:ext>
                  </a:extLst>
                </p:cNvPr>
                <p:cNvCxnSpPr>
                  <a:stCxn id="121" idx="2"/>
                  <a:endCxn id="116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B562114-90BA-428D-901F-D198AEFF14A2}"/>
                  </a:ext>
                </a:extLst>
              </p:cNvPr>
              <p:cNvGrpSpPr/>
              <p:nvPr/>
            </p:nvGrpSpPr>
            <p:grpSpPr>
              <a:xfrm>
                <a:off x="6669801" y="1405860"/>
                <a:ext cx="136482" cy="200653"/>
                <a:chOff x="9663346" y="605847"/>
                <a:chExt cx="1759690" cy="2587058"/>
              </a:xfrm>
            </p:grpSpPr>
            <p:sp>
              <p:nvSpPr>
                <p:cNvPr id="108" name="Rounded Rectangle 10">
                  <a:extLst>
                    <a:ext uri="{FF2B5EF4-FFF2-40B4-BE49-F238E27FC236}">
                      <a16:creationId xmlns:a16="http://schemas.microsoft.com/office/drawing/2014/main" id="{6B7CC436-31A4-4452-9507-33F72AB81E75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9" name="Rounded Rectangle 11">
                  <a:extLst>
                    <a:ext uri="{FF2B5EF4-FFF2-40B4-BE49-F238E27FC236}">
                      <a16:creationId xmlns:a16="http://schemas.microsoft.com/office/drawing/2014/main" id="{732E2CB1-F23D-47B4-AA10-BC697FD48AFA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0" name="Rounded Rectangle 13">
                  <a:extLst>
                    <a:ext uri="{FF2B5EF4-FFF2-40B4-BE49-F238E27FC236}">
                      <a16:creationId xmlns:a16="http://schemas.microsoft.com/office/drawing/2014/main" id="{4BBD13AE-53C1-453B-B4F0-58DFC66985D8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1" name="Rounded Rectangle 15">
                  <a:extLst>
                    <a:ext uri="{FF2B5EF4-FFF2-40B4-BE49-F238E27FC236}">
                      <a16:creationId xmlns:a16="http://schemas.microsoft.com/office/drawing/2014/main" id="{E1028318-181D-4A5F-9957-FEB5272BB5AA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2" name="Rounded Rectangle 16">
                  <a:extLst>
                    <a:ext uri="{FF2B5EF4-FFF2-40B4-BE49-F238E27FC236}">
                      <a16:creationId xmlns:a16="http://schemas.microsoft.com/office/drawing/2014/main" id="{4232EC74-554C-49E8-A94F-B04C6F0A387C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3" name="Rounded Rectangle 18">
                  <a:extLst>
                    <a:ext uri="{FF2B5EF4-FFF2-40B4-BE49-F238E27FC236}">
                      <a16:creationId xmlns:a16="http://schemas.microsoft.com/office/drawing/2014/main" id="{094BEA65-C737-4331-88DB-0D877E705D9C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14" name="Elbow Connector 20">
                  <a:extLst>
                    <a:ext uri="{FF2B5EF4-FFF2-40B4-BE49-F238E27FC236}">
                      <a16:creationId xmlns:a16="http://schemas.microsoft.com/office/drawing/2014/main" id="{17F397DE-4725-47AB-A7AD-AE45EF0C1B98}"/>
                    </a:ext>
                  </a:extLst>
                </p:cNvPr>
                <p:cNvCxnSpPr>
                  <a:stCxn id="111" idx="2"/>
                  <a:endCxn id="109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5CE1A6CA-5C37-40B6-ABEF-95B0407D6277}"/>
                    </a:ext>
                  </a:extLst>
                </p:cNvPr>
                <p:cNvCxnSpPr>
                  <a:stCxn id="113" idx="2"/>
                  <a:endCxn id="108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2F7E0BD-289F-4123-9C53-8AA5D693D7C9}"/>
                  </a:ext>
                </a:extLst>
              </p:cNvPr>
              <p:cNvGrpSpPr/>
              <p:nvPr/>
            </p:nvGrpSpPr>
            <p:grpSpPr>
              <a:xfrm>
                <a:off x="6822201" y="1558260"/>
                <a:ext cx="136482" cy="200653"/>
                <a:chOff x="9663346" y="605847"/>
                <a:chExt cx="1759690" cy="2587058"/>
              </a:xfrm>
            </p:grpSpPr>
            <p:sp>
              <p:nvSpPr>
                <p:cNvPr id="100" name="Rounded Rectangle 10">
                  <a:extLst>
                    <a:ext uri="{FF2B5EF4-FFF2-40B4-BE49-F238E27FC236}">
                      <a16:creationId xmlns:a16="http://schemas.microsoft.com/office/drawing/2014/main" id="{BFF83E9C-C4E5-4AC4-ABFB-04E9A1943447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1" name="Rounded Rectangle 11">
                  <a:extLst>
                    <a:ext uri="{FF2B5EF4-FFF2-40B4-BE49-F238E27FC236}">
                      <a16:creationId xmlns:a16="http://schemas.microsoft.com/office/drawing/2014/main" id="{AEF5CEED-64AE-488D-9397-9D2E3BCBC579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2" name="Rounded Rectangle 13">
                  <a:extLst>
                    <a:ext uri="{FF2B5EF4-FFF2-40B4-BE49-F238E27FC236}">
                      <a16:creationId xmlns:a16="http://schemas.microsoft.com/office/drawing/2014/main" id="{16ACAA42-3F8C-4EAC-B7B1-3B5DE0B992D4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" name="Rounded Rectangle 15">
                  <a:extLst>
                    <a:ext uri="{FF2B5EF4-FFF2-40B4-BE49-F238E27FC236}">
                      <a16:creationId xmlns:a16="http://schemas.microsoft.com/office/drawing/2014/main" id="{F0ACC57C-B119-4BFE-8D5E-20008CA43C0F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4" name="Rounded Rectangle 16">
                  <a:extLst>
                    <a:ext uri="{FF2B5EF4-FFF2-40B4-BE49-F238E27FC236}">
                      <a16:creationId xmlns:a16="http://schemas.microsoft.com/office/drawing/2014/main" id="{EF87AE41-DAEA-4691-AEDD-C46D10D750C6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5" name="Rounded Rectangle 18">
                  <a:extLst>
                    <a:ext uri="{FF2B5EF4-FFF2-40B4-BE49-F238E27FC236}">
                      <a16:creationId xmlns:a16="http://schemas.microsoft.com/office/drawing/2014/main" id="{4C2FDA6F-517E-4161-874F-71F3393AC9EA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06" name="Elbow Connector 20">
                  <a:extLst>
                    <a:ext uri="{FF2B5EF4-FFF2-40B4-BE49-F238E27FC236}">
                      <a16:creationId xmlns:a16="http://schemas.microsoft.com/office/drawing/2014/main" id="{72C085DE-CCF5-4E5E-BCD7-5A3CE2E1FCB7}"/>
                    </a:ext>
                  </a:extLst>
                </p:cNvPr>
                <p:cNvCxnSpPr>
                  <a:stCxn id="103" idx="2"/>
                  <a:endCxn id="101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0380428-95F1-4185-B539-9E02A2D8102D}"/>
                    </a:ext>
                  </a:extLst>
                </p:cNvPr>
                <p:cNvCxnSpPr>
                  <a:stCxn id="105" idx="2"/>
                  <a:endCxn id="100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469E7CA-547E-41C5-9903-63C33F386FC4}"/>
                  </a:ext>
                </a:extLst>
              </p:cNvPr>
              <p:cNvGrpSpPr/>
              <p:nvPr/>
            </p:nvGrpSpPr>
            <p:grpSpPr>
              <a:xfrm>
                <a:off x="6974601" y="1710660"/>
                <a:ext cx="136482" cy="200653"/>
                <a:chOff x="9663346" y="605847"/>
                <a:chExt cx="1759690" cy="2587058"/>
              </a:xfrm>
            </p:grpSpPr>
            <p:sp>
              <p:nvSpPr>
                <p:cNvPr id="92" name="Rounded Rectangle 10">
                  <a:extLst>
                    <a:ext uri="{FF2B5EF4-FFF2-40B4-BE49-F238E27FC236}">
                      <a16:creationId xmlns:a16="http://schemas.microsoft.com/office/drawing/2014/main" id="{60444D4A-7737-42DD-AFA4-913403C1A903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3" name="Rounded Rectangle 11">
                  <a:extLst>
                    <a:ext uri="{FF2B5EF4-FFF2-40B4-BE49-F238E27FC236}">
                      <a16:creationId xmlns:a16="http://schemas.microsoft.com/office/drawing/2014/main" id="{C8248EAB-46C9-4E8C-8B04-BFC50C5849C4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4" name="Rounded Rectangle 13">
                  <a:extLst>
                    <a:ext uri="{FF2B5EF4-FFF2-40B4-BE49-F238E27FC236}">
                      <a16:creationId xmlns:a16="http://schemas.microsoft.com/office/drawing/2014/main" id="{42E9A120-AC1B-43CD-8DFD-363134DAF23D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ounded Rectangle 15">
                  <a:extLst>
                    <a:ext uri="{FF2B5EF4-FFF2-40B4-BE49-F238E27FC236}">
                      <a16:creationId xmlns:a16="http://schemas.microsoft.com/office/drawing/2014/main" id="{C37E1E0A-1F9C-4FE5-98E8-409C4D3DEF33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6" name="Rounded Rectangle 16">
                  <a:extLst>
                    <a:ext uri="{FF2B5EF4-FFF2-40B4-BE49-F238E27FC236}">
                      <a16:creationId xmlns:a16="http://schemas.microsoft.com/office/drawing/2014/main" id="{C576A376-2573-4F2C-9438-4D10E4E8D4DB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ounded Rectangle 18">
                  <a:extLst>
                    <a:ext uri="{FF2B5EF4-FFF2-40B4-BE49-F238E27FC236}">
                      <a16:creationId xmlns:a16="http://schemas.microsoft.com/office/drawing/2014/main" id="{FE02FEB3-6BC6-40C1-A232-87B66C0BBBBD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98" name="Elbow Connector 20">
                  <a:extLst>
                    <a:ext uri="{FF2B5EF4-FFF2-40B4-BE49-F238E27FC236}">
                      <a16:creationId xmlns:a16="http://schemas.microsoft.com/office/drawing/2014/main" id="{0BFBFD66-2A86-409D-A926-221617A6AFA7}"/>
                    </a:ext>
                  </a:extLst>
                </p:cNvPr>
                <p:cNvCxnSpPr>
                  <a:stCxn id="95" idx="2"/>
                  <a:endCxn id="93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497D679-A845-4AB3-ABDF-E09FA1E98E77}"/>
                    </a:ext>
                  </a:extLst>
                </p:cNvPr>
                <p:cNvCxnSpPr>
                  <a:stCxn id="97" idx="2"/>
                  <a:endCxn id="92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AE93B-4F22-4684-8B01-4C16E3AE0C71}"/>
                  </a:ext>
                </a:extLst>
              </p:cNvPr>
              <p:cNvGrpSpPr/>
              <p:nvPr/>
            </p:nvGrpSpPr>
            <p:grpSpPr>
              <a:xfrm>
                <a:off x="7127001" y="1863060"/>
                <a:ext cx="136482" cy="200653"/>
                <a:chOff x="9663346" y="605847"/>
                <a:chExt cx="1759690" cy="2587058"/>
              </a:xfrm>
            </p:grpSpPr>
            <p:sp>
              <p:nvSpPr>
                <p:cNvPr id="84" name="Rounded Rectangle 10">
                  <a:extLst>
                    <a:ext uri="{FF2B5EF4-FFF2-40B4-BE49-F238E27FC236}">
                      <a16:creationId xmlns:a16="http://schemas.microsoft.com/office/drawing/2014/main" id="{711A1651-336A-46B5-9445-E21A7F9A6F14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" name="Rounded Rectangle 11">
                  <a:extLst>
                    <a:ext uri="{FF2B5EF4-FFF2-40B4-BE49-F238E27FC236}">
                      <a16:creationId xmlns:a16="http://schemas.microsoft.com/office/drawing/2014/main" id="{FD8B8B63-4E4B-4F4B-B56F-3390DE402B52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" name="Rounded Rectangle 13">
                  <a:extLst>
                    <a:ext uri="{FF2B5EF4-FFF2-40B4-BE49-F238E27FC236}">
                      <a16:creationId xmlns:a16="http://schemas.microsoft.com/office/drawing/2014/main" id="{6CAA80D9-C38A-44AE-BD1F-BB0F9F591896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" name="Rounded Rectangle 15">
                  <a:extLst>
                    <a:ext uri="{FF2B5EF4-FFF2-40B4-BE49-F238E27FC236}">
                      <a16:creationId xmlns:a16="http://schemas.microsoft.com/office/drawing/2014/main" id="{66AF3A93-1F67-4F6F-AA2A-2112B0F4E491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ounded Rectangle 16">
                  <a:extLst>
                    <a:ext uri="{FF2B5EF4-FFF2-40B4-BE49-F238E27FC236}">
                      <a16:creationId xmlns:a16="http://schemas.microsoft.com/office/drawing/2014/main" id="{2266523A-C528-4C2B-A5B2-EC6335D39064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" name="Rounded Rectangle 18">
                  <a:extLst>
                    <a:ext uri="{FF2B5EF4-FFF2-40B4-BE49-F238E27FC236}">
                      <a16:creationId xmlns:a16="http://schemas.microsoft.com/office/drawing/2014/main" id="{91C2C51C-5F2C-4F00-B15A-64E0C1BB6A67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90" name="Elbow Connector 20">
                  <a:extLst>
                    <a:ext uri="{FF2B5EF4-FFF2-40B4-BE49-F238E27FC236}">
                      <a16:creationId xmlns:a16="http://schemas.microsoft.com/office/drawing/2014/main" id="{A7992718-313E-477C-9167-27D86B45A97A}"/>
                    </a:ext>
                  </a:extLst>
                </p:cNvPr>
                <p:cNvCxnSpPr>
                  <a:stCxn id="87" idx="2"/>
                  <a:endCxn id="85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DB5C9A1-CD6C-4062-BC0B-7FA2C0B27C0C}"/>
                    </a:ext>
                  </a:extLst>
                </p:cNvPr>
                <p:cNvCxnSpPr>
                  <a:stCxn id="89" idx="2"/>
                  <a:endCxn id="84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CC0573-32B5-4CEF-A5E4-684140680CF7}"/>
                  </a:ext>
                </a:extLst>
              </p:cNvPr>
              <p:cNvGrpSpPr/>
              <p:nvPr/>
            </p:nvGrpSpPr>
            <p:grpSpPr>
              <a:xfrm>
                <a:off x="7004275" y="1298459"/>
                <a:ext cx="136482" cy="200653"/>
                <a:chOff x="9663346" y="605847"/>
                <a:chExt cx="1759690" cy="2587058"/>
              </a:xfrm>
            </p:grpSpPr>
            <p:sp>
              <p:nvSpPr>
                <p:cNvPr id="76" name="Rounded Rectangle 10">
                  <a:extLst>
                    <a:ext uri="{FF2B5EF4-FFF2-40B4-BE49-F238E27FC236}">
                      <a16:creationId xmlns:a16="http://schemas.microsoft.com/office/drawing/2014/main" id="{628639C6-E293-4177-A6F8-1C1079B4782F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" name="Rounded Rectangle 11">
                  <a:extLst>
                    <a:ext uri="{FF2B5EF4-FFF2-40B4-BE49-F238E27FC236}">
                      <a16:creationId xmlns:a16="http://schemas.microsoft.com/office/drawing/2014/main" id="{7AA0A6C6-6023-43B2-8396-B83042C114C7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" name="Rounded Rectangle 13">
                  <a:extLst>
                    <a:ext uri="{FF2B5EF4-FFF2-40B4-BE49-F238E27FC236}">
                      <a16:creationId xmlns:a16="http://schemas.microsoft.com/office/drawing/2014/main" id="{A6E64BDF-E397-4B00-9030-B40F4AEAF36A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" name="Rounded Rectangle 15">
                  <a:extLst>
                    <a:ext uri="{FF2B5EF4-FFF2-40B4-BE49-F238E27FC236}">
                      <a16:creationId xmlns:a16="http://schemas.microsoft.com/office/drawing/2014/main" id="{8C8AF88A-7161-4E9A-A1F2-68199461A1E6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0" name="Rounded Rectangle 16">
                  <a:extLst>
                    <a:ext uri="{FF2B5EF4-FFF2-40B4-BE49-F238E27FC236}">
                      <a16:creationId xmlns:a16="http://schemas.microsoft.com/office/drawing/2014/main" id="{2485FB28-BD0B-4580-8DA0-DCAD095DFB46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ounded Rectangle 18">
                  <a:extLst>
                    <a:ext uri="{FF2B5EF4-FFF2-40B4-BE49-F238E27FC236}">
                      <a16:creationId xmlns:a16="http://schemas.microsoft.com/office/drawing/2014/main" id="{3E28151B-2A2D-4047-A3CC-9CCFD7133B73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82" name="Elbow Connector 20">
                  <a:extLst>
                    <a:ext uri="{FF2B5EF4-FFF2-40B4-BE49-F238E27FC236}">
                      <a16:creationId xmlns:a16="http://schemas.microsoft.com/office/drawing/2014/main" id="{B9D3BDAD-8F78-46F9-9C35-27F475B8C72D}"/>
                    </a:ext>
                  </a:extLst>
                </p:cNvPr>
                <p:cNvCxnSpPr>
                  <a:stCxn id="79" idx="2"/>
                  <a:endCxn id="77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EBBBF23-6600-4123-B971-87F8425B5E2E}"/>
                    </a:ext>
                  </a:extLst>
                </p:cNvPr>
                <p:cNvCxnSpPr>
                  <a:stCxn id="81" idx="2"/>
                  <a:endCxn id="76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9DF5A5D-9B7D-450E-8CFA-789B2B2045C7}"/>
                  </a:ext>
                </a:extLst>
              </p:cNvPr>
              <p:cNvGrpSpPr/>
              <p:nvPr/>
            </p:nvGrpSpPr>
            <p:grpSpPr>
              <a:xfrm>
                <a:off x="7156675" y="1450859"/>
                <a:ext cx="136482" cy="200653"/>
                <a:chOff x="9663346" y="605847"/>
                <a:chExt cx="1759690" cy="2587058"/>
              </a:xfrm>
            </p:grpSpPr>
            <p:sp>
              <p:nvSpPr>
                <p:cNvPr id="68" name="Rounded Rectangle 10">
                  <a:extLst>
                    <a:ext uri="{FF2B5EF4-FFF2-40B4-BE49-F238E27FC236}">
                      <a16:creationId xmlns:a16="http://schemas.microsoft.com/office/drawing/2014/main" id="{F4DE037F-748F-4764-A61A-AE43C7A5F292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Rounded Rectangle 11">
                  <a:extLst>
                    <a:ext uri="{FF2B5EF4-FFF2-40B4-BE49-F238E27FC236}">
                      <a16:creationId xmlns:a16="http://schemas.microsoft.com/office/drawing/2014/main" id="{EF6D441D-86BA-4F6E-8032-14DAB6BB3C2D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" name="Rounded Rectangle 13">
                  <a:extLst>
                    <a:ext uri="{FF2B5EF4-FFF2-40B4-BE49-F238E27FC236}">
                      <a16:creationId xmlns:a16="http://schemas.microsoft.com/office/drawing/2014/main" id="{6C6D2726-1730-4B79-B66C-A8FEE7026B9D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" name="Rounded Rectangle 15">
                  <a:extLst>
                    <a:ext uri="{FF2B5EF4-FFF2-40B4-BE49-F238E27FC236}">
                      <a16:creationId xmlns:a16="http://schemas.microsoft.com/office/drawing/2014/main" id="{BB7D328B-C275-47AD-9EF2-18AD85179B52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" name="Rounded Rectangle 16">
                  <a:extLst>
                    <a:ext uri="{FF2B5EF4-FFF2-40B4-BE49-F238E27FC236}">
                      <a16:creationId xmlns:a16="http://schemas.microsoft.com/office/drawing/2014/main" id="{708B89A1-A657-459A-A348-D665FAD5BAA3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" name="Rounded Rectangle 18">
                  <a:extLst>
                    <a:ext uri="{FF2B5EF4-FFF2-40B4-BE49-F238E27FC236}">
                      <a16:creationId xmlns:a16="http://schemas.microsoft.com/office/drawing/2014/main" id="{7FD3EC1D-F7E0-4BB4-911B-6C19F6DBD46C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Elbow Connector 20">
                  <a:extLst>
                    <a:ext uri="{FF2B5EF4-FFF2-40B4-BE49-F238E27FC236}">
                      <a16:creationId xmlns:a16="http://schemas.microsoft.com/office/drawing/2014/main" id="{771B47EB-290C-4985-91A8-66B5707F7422}"/>
                    </a:ext>
                  </a:extLst>
                </p:cNvPr>
                <p:cNvCxnSpPr>
                  <a:stCxn id="71" idx="2"/>
                  <a:endCxn id="69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6E773AF-6942-4578-AD9C-4A0BBF056AAE}"/>
                    </a:ext>
                  </a:extLst>
                </p:cNvPr>
                <p:cNvCxnSpPr>
                  <a:stCxn id="73" idx="2"/>
                  <a:endCxn id="68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0E37B71-44EA-4589-B262-BD911F093413}"/>
                  </a:ext>
                </a:extLst>
              </p:cNvPr>
              <p:cNvGrpSpPr/>
              <p:nvPr/>
            </p:nvGrpSpPr>
            <p:grpSpPr>
              <a:xfrm>
                <a:off x="7256221" y="1576425"/>
                <a:ext cx="136482" cy="200653"/>
                <a:chOff x="9663346" y="605847"/>
                <a:chExt cx="1759690" cy="2587058"/>
              </a:xfrm>
            </p:grpSpPr>
            <p:sp>
              <p:nvSpPr>
                <p:cNvPr id="60" name="Rounded Rectangle 10">
                  <a:extLst>
                    <a:ext uri="{FF2B5EF4-FFF2-40B4-BE49-F238E27FC236}">
                      <a16:creationId xmlns:a16="http://schemas.microsoft.com/office/drawing/2014/main" id="{FDB82C8D-19F6-4CF5-9ABB-ADA1652DB437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1" name="Rounded Rectangle 11">
                  <a:extLst>
                    <a:ext uri="{FF2B5EF4-FFF2-40B4-BE49-F238E27FC236}">
                      <a16:creationId xmlns:a16="http://schemas.microsoft.com/office/drawing/2014/main" id="{346BBEA1-F046-4646-B5E5-317E2C2B707F}"/>
                    </a:ext>
                  </a:extLst>
                </p:cNvPr>
                <p:cNvSpPr/>
                <p:nvPr/>
              </p:nvSpPr>
              <p:spPr>
                <a:xfrm>
                  <a:off x="10461152" y="1576472"/>
                  <a:ext cx="269829" cy="16164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2" name="Rounded Rectangle 13">
                  <a:extLst>
                    <a:ext uri="{FF2B5EF4-FFF2-40B4-BE49-F238E27FC236}">
                      <a16:creationId xmlns:a16="http://schemas.microsoft.com/office/drawing/2014/main" id="{97E7BCE8-6D8E-44D8-9A89-7DBC9DE49AC3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3" name="Rounded Rectangle 15">
                  <a:extLst>
                    <a:ext uri="{FF2B5EF4-FFF2-40B4-BE49-F238E27FC236}">
                      <a16:creationId xmlns:a16="http://schemas.microsoft.com/office/drawing/2014/main" id="{CEDC4825-2709-4038-A8DD-80079A71FDFE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4" name="Rounded Rectangle 16">
                  <a:extLst>
                    <a:ext uri="{FF2B5EF4-FFF2-40B4-BE49-F238E27FC236}">
                      <a16:creationId xmlns:a16="http://schemas.microsoft.com/office/drawing/2014/main" id="{B32D67BF-CFEB-46C6-989B-4F5B90967AE5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5" name="Rounded Rectangle 18">
                  <a:extLst>
                    <a:ext uri="{FF2B5EF4-FFF2-40B4-BE49-F238E27FC236}">
                      <a16:creationId xmlns:a16="http://schemas.microsoft.com/office/drawing/2014/main" id="{D27164AA-429D-4D10-8415-08067E4A7FED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66" name="Elbow Connector 20">
                  <a:extLst>
                    <a:ext uri="{FF2B5EF4-FFF2-40B4-BE49-F238E27FC236}">
                      <a16:creationId xmlns:a16="http://schemas.microsoft.com/office/drawing/2014/main" id="{3046CD1A-809D-41F0-8573-7786A7F12500}"/>
                    </a:ext>
                  </a:extLst>
                </p:cNvPr>
                <p:cNvCxnSpPr>
                  <a:stCxn id="63" idx="2"/>
                  <a:endCxn id="61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2F34907-DE8D-44E8-8F1F-B590D1781806}"/>
                    </a:ext>
                  </a:extLst>
                </p:cNvPr>
                <p:cNvCxnSpPr>
                  <a:stCxn id="65" idx="2"/>
                  <a:endCxn id="60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FA4AFC0-9B0B-4FB2-B898-1D1014A9D1A1}"/>
                  </a:ext>
                </a:extLst>
              </p:cNvPr>
              <p:cNvGrpSpPr/>
              <p:nvPr/>
            </p:nvGrpSpPr>
            <p:grpSpPr>
              <a:xfrm>
                <a:off x="7461475" y="1755659"/>
                <a:ext cx="136482" cy="200653"/>
                <a:chOff x="9663346" y="605847"/>
                <a:chExt cx="1759690" cy="2587058"/>
              </a:xfrm>
            </p:grpSpPr>
            <p:sp>
              <p:nvSpPr>
                <p:cNvPr id="52" name="Rounded Rectangle 10">
                  <a:extLst>
                    <a:ext uri="{FF2B5EF4-FFF2-40B4-BE49-F238E27FC236}">
                      <a16:creationId xmlns:a16="http://schemas.microsoft.com/office/drawing/2014/main" id="{8DD0B311-60A0-48E8-8037-5C260C3BFD8F}"/>
                    </a:ext>
                  </a:extLst>
                </p:cNvPr>
                <p:cNvSpPr/>
                <p:nvPr/>
              </p:nvSpPr>
              <p:spPr>
                <a:xfrm>
                  <a:off x="10103370" y="1576467"/>
                  <a:ext cx="270000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" name="Rounded Rectangle 11">
                  <a:extLst>
                    <a:ext uri="{FF2B5EF4-FFF2-40B4-BE49-F238E27FC236}">
                      <a16:creationId xmlns:a16="http://schemas.microsoft.com/office/drawing/2014/main" id="{6A3C7B4F-ABCE-449A-9789-E2E76BF9D8F0}"/>
                    </a:ext>
                  </a:extLst>
                </p:cNvPr>
                <p:cNvSpPr/>
                <p:nvPr/>
              </p:nvSpPr>
              <p:spPr>
                <a:xfrm>
                  <a:off x="10461147" y="1576467"/>
                  <a:ext cx="269824" cy="16164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4" name="Rounded Rectangle 13">
                  <a:extLst>
                    <a:ext uri="{FF2B5EF4-FFF2-40B4-BE49-F238E27FC236}">
                      <a16:creationId xmlns:a16="http://schemas.microsoft.com/office/drawing/2014/main" id="{62C66B2F-1AF1-4437-B19C-0786BDA6C76F}"/>
                    </a:ext>
                  </a:extLst>
                </p:cNvPr>
                <p:cNvSpPr/>
                <p:nvPr/>
              </p:nvSpPr>
              <p:spPr>
                <a:xfrm rot="2800900">
                  <a:off x="10951088" y="850440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5" name="Rounded Rectangle 15">
                  <a:extLst>
                    <a:ext uri="{FF2B5EF4-FFF2-40B4-BE49-F238E27FC236}">
                      <a16:creationId xmlns:a16="http://schemas.microsoft.com/office/drawing/2014/main" id="{EB223228-B959-446F-A888-46C5202AE5D9}"/>
                    </a:ext>
                  </a:extLst>
                </p:cNvPr>
                <p:cNvSpPr/>
                <p:nvPr/>
              </p:nvSpPr>
              <p:spPr>
                <a:xfrm rot="2800900">
                  <a:off x="10756779" y="613096"/>
                  <a:ext cx="223896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6" name="Rounded Rectangle 16">
                  <a:extLst>
                    <a:ext uri="{FF2B5EF4-FFF2-40B4-BE49-F238E27FC236}">
                      <a16:creationId xmlns:a16="http://schemas.microsoft.com/office/drawing/2014/main" id="{5B258EFA-EFBF-4581-A23B-ECE82CD9F74D}"/>
                    </a:ext>
                  </a:extLst>
                </p:cNvPr>
                <p:cNvSpPr/>
                <p:nvPr/>
              </p:nvSpPr>
              <p:spPr>
                <a:xfrm rot="18943638">
                  <a:off x="9663346" y="788480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7" name="Rounded Rectangle 18">
                  <a:extLst>
                    <a:ext uri="{FF2B5EF4-FFF2-40B4-BE49-F238E27FC236}">
                      <a16:creationId xmlns:a16="http://schemas.microsoft.com/office/drawing/2014/main" id="{B69C2527-E995-49ED-8509-9191AB897D48}"/>
                    </a:ext>
                  </a:extLst>
                </p:cNvPr>
                <p:cNvSpPr/>
                <p:nvPr/>
              </p:nvSpPr>
              <p:spPr>
                <a:xfrm rot="18943638">
                  <a:off x="9875268" y="605847"/>
                  <a:ext cx="223200" cy="7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8" name="Elbow Connector 20">
                  <a:extLst>
                    <a:ext uri="{FF2B5EF4-FFF2-40B4-BE49-F238E27FC236}">
                      <a16:creationId xmlns:a16="http://schemas.microsoft.com/office/drawing/2014/main" id="{936E2C23-3453-44FE-BEC4-977984B8991C}"/>
                    </a:ext>
                  </a:extLst>
                </p:cNvPr>
                <p:cNvCxnSpPr>
                  <a:stCxn id="55" idx="2"/>
                  <a:endCxn id="53" idx="0"/>
                </p:cNvCxnSpPr>
                <p:nvPr/>
              </p:nvCxnSpPr>
              <p:spPr>
                <a:xfrm rot="10800000" flipV="1">
                  <a:off x="10596060" y="1220073"/>
                  <a:ext cx="10749" cy="356393"/>
                </a:xfrm>
                <a:prstGeom prst="bentConnector2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394ED3-2423-4E40-8166-5FEB2F6B7ABF}"/>
                    </a:ext>
                  </a:extLst>
                </p:cNvPr>
                <p:cNvCxnSpPr>
                  <a:stCxn id="57" idx="2"/>
                  <a:endCxn id="52" idx="0"/>
                </p:cNvCxnSpPr>
                <p:nvPr/>
              </p:nvCxnSpPr>
              <p:spPr>
                <a:xfrm>
                  <a:off x="10238175" y="1223616"/>
                  <a:ext cx="195" cy="352851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378C9461-A975-4E7D-9CD8-E8218F5F3955}"/>
                  </a:ext>
                </a:extLst>
              </p:cNvPr>
              <p:cNvSpPr/>
              <p:nvPr/>
            </p:nvSpPr>
            <p:spPr>
              <a:xfrm rot="7579427" flipV="1">
                <a:off x="6456187" y="1652665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7A4EA66-BD1B-4F9F-91B0-94DAA7B2E6B4}"/>
                  </a:ext>
                </a:extLst>
              </p:cNvPr>
              <p:cNvSpPr/>
              <p:nvPr/>
            </p:nvSpPr>
            <p:spPr>
              <a:xfrm rot="7579427" flipV="1">
                <a:off x="7181495" y="1392794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90757748-DEAE-474E-A9D7-3133E6E55BF8}"/>
                  </a:ext>
                </a:extLst>
              </p:cNvPr>
              <p:cNvSpPr/>
              <p:nvPr/>
            </p:nvSpPr>
            <p:spPr>
              <a:xfrm rot="7579427" flipV="1">
                <a:off x="6760987" y="1957465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A1C302AE-0140-4C03-8827-2F379A1CA3C1}"/>
                  </a:ext>
                </a:extLst>
              </p:cNvPr>
              <p:cNvSpPr/>
              <p:nvPr/>
            </p:nvSpPr>
            <p:spPr>
              <a:xfrm rot="7579427" flipV="1">
                <a:off x="6698698" y="1350880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45FEE237-B21E-4E83-A49D-F71B32492BA6}"/>
                  </a:ext>
                </a:extLst>
              </p:cNvPr>
              <p:cNvSpPr/>
              <p:nvPr/>
            </p:nvSpPr>
            <p:spPr>
              <a:xfrm rot="7579427" flipV="1">
                <a:off x="6851098" y="1503280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A67E8AA2-D9DE-4DB3-86A0-40EDEC478660}"/>
                  </a:ext>
                </a:extLst>
              </p:cNvPr>
              <p:cNvSpPr/>
              <p:nvPr/>
            </p:nvSpPr>
            <p:spPr>
              <a:xfrm rot="7579427" flipV="1">
                <a:off x="7493932" y="1697172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D94E671A-E54E-406F-94F1-2D7531CAC92B}"/>
                  </a:ext>
                </a:extLst>
              </p:cNvPr>
              <p:cNvSpPr/>
              <p:nvPr/>
            </p:nvSpPr>
            <p:spPr>
              <a:xfrm rot="7579427" flipV="1">
                <a:off x="7155898" y="1808080"/>
                <a:ext cx="58842" cy="45719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6ADDC9-AB6E-465A-AEF6-5DD0A4D9B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43811" flipH="1">
              <a:off x="6590973" y="3544953"/>
              <a:ext cx="1061091" cy="9970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065736-D778-4CAD-8CA7-E11362CD3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6263" flipH="1">
              <a:off x="6137770" y="2823766"/>
              <a:ext cx="1061091" cy="9970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7A9CE0-BBBA-4CF0-A7CE-21E72C31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9339" flipH="1">
              <a:off x="3351465" y="4055462"/>
              <a:ext cx="1274313" cy="4147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A13EB8-61D8-40B9-8157-460441F6E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87495" flipH="1">
              <a:off x="2888862" y="3390589"/>
              <a:ext cx="1274313" cy="4147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29F07E-21E3-4001-98C0-697DDB3F0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89"/>
            <a:stretch/>
          </p:blipFill>
          <p:spPr>
            <a:xfrm rot="20746263" flipH="1">
              <a:off x="6078869" y="3176081"/>
              <a:ext cx="538095" cy="99700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526213-FC9C-40A5-95CD-B30EC510C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89"/>
            <a:stretch/>
          </p:blipFill>
          <p:spPr>
            <a:xfrm rot="20746263" flipH="1">
              <a:off x="6177476" y="3364269"/>
              <a:ext cx="538095" cy="99700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D19518-8BF4-4E0D-95A3-B3E6CFDDD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21" t="-11629"/>
            <a:stretch/>
          </p:blipFill>
          <p:spPr>
            <a:xfrm rot="20959339" flipH="1">
              <a:off x="4369624" y="3495112"/>
              <a:ext cx="439368" cy="46291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A14D44-6957-41A7-8A13-F7F62D5DC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21" t="-11629"/>
            <a:stretch/>
          </p:blipFill>
          <p:spPr>
            <a:xfrm rot="20959339" flipH="1">
              <a:off x="4522024" y="3647512"/>
              <a:ext cx="439368" cy="46291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28E6B9-815F-4319-B01E-8C233A425445}"/>
                </a:ext>
              </a:extLst>
            </p:cNvPr>
            <p:cNvSpPr txBox="1"/>
            <p:nvPr/>
          </p:nvSpPr>
          <p:spPr>
            <a:xfrm>
              <a:off x="9662846" y="3989555"/>
              <a:ext cx="1318761" cy="580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Substrate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FD151D-5C30-4BC0-8F98-3F380B5126D5}"/>
                </a:ext>
              </a:extLst>
            </p:cNvPr>
            <p:cNvSpPr txBox="1"/>
            <p:nvPr/>
          </p:nvSpPr>
          <p:spPr>
            <a:xfrm>
              <a:off x="9651883" y="3621443"/>
              <a:ext cx="2866112" cy="580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Piezoelectric transducer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6ACB5D-6901-4DF6-80FC-ED1B2D4522E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9310571" y="3792285"/>
              <a:ext cx="341312" cy="11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B6D3F3-A0EC-4AAF-8F97-EA08E34D6F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0569" y="4046349"/>
              <a:ext cx="358554" cy="100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EF3D2D-6936-40A5-9C4B-5440CB57174D}"/>
                </a:ext>
              </a:extLst>
            </p:cNvPr>
            <p:cNvSpPr txBox="1"/>
            <p:nvPr/>
          </p:nvSpPr>
          <p:spPr>
            <a:xfrm>
              <a:off x="9619336" y="3288702"/>
              <a:ext cx="3241886" cy="580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Interdigital transducer (IDT)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E32B47-7D38-418C-AC11-B67F20CB1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9084" y="3427792"/>
              <a:ext cx="399385" cy="8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2C92FA-15D5-4F03-942F-E7954B9530AF}"/>
                </a:ext>
              </a:extLst>
            </p:cNvPr>
            <p:cNvSpPr txBox="1"/>
            <p:nvPr/>
          </p:nvSpPr>
          <p:spPr>
            <a:xfrm>
              <a:off x="4205038" y="2279441"/>
              <a:ext cx="2431224" cy="580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Biorecognition zone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6008BC-020E-4DAF-B7C8-4FBA16E8285E}"/>
                </a:ext>
              </a:extLst>
            </p:cNvPr>
            <p:cNvCxnSpPr>
              <a:cxnSpLocks/>
            </p:cNvCxnSpPr>
            <p:nvPr/>
          </p:nvCxnSpPr>
          <p:spPr>
            <a:xfrm>
              <a:off x="5159210" y="2716806"/>
              <a:ext cx="33000" cy="503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31137-5219-4821-81A2-CB84B9870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0961" y="4083892"/>
              <a:ext cx="365853" cy="1646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EB3C85-4030-4871-9190-D156EC64FE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283" y="4225860"/>
              <a:ext cx="1176678" cy="150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DA9216-EFA8-48C0-ACE0-3428FC0A9F18}"/>
                </a:ext>
              </a:extLst>
            </p:cNvPr>
            <p:cNvSpPr txBox="1"/>
            <p:nvPr/>
          </p:nvSpPr>
          <p:spPr>
            <a:xfrm>
              <a:off x="4250427" y="5710995"/>
              <a:ext cx="4252290" cy="580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Change of frequency of Surface wave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E21204-F40A-4D08-BF95-BC60617C0301}"/>
                </a:ext>
              </a:extLst>
            </p:cNvPr>
            <p:cNvSpPr txBox="1"/>
            <p:nvPr/>
          </p:nvSpPr>
          <p:spPr>
            <a:xfrm>
              <a:off x="8449750" y="2669731"/>
              <a:ext cx="2832019" cy="580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Acoustic wave emission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E67E19-6CC5-4877-BE81-31462D10F912}"/>
                </a:ext>
              </a:extLst>
            </p:cNvPr>
            <p:cNvSpPr txBox="1"/>
            <p:nvPr/>
          </p:nvSpPr>
          <p:spPr>
            <a:xfrm>
              <a:off x="720136" y="4147127"/>
              <a:ext cx="1356676" cy="580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Detection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96B140-6010-4470-A143-65C8E41B5223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8088548" y="3250287"/>
              <a:ext cx="1777213" cy="238144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46BEF-03FB-4C99-AA43-1B13E3F50D77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076812" y="4083892"/>
              <a:ext cx="646610" cy="3535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Picture 150">
            <a:extLst>
              <a:ext uri="{FF2B5EF4-FFF2-40B4-BE49-F238E27FC236}">
                <a16:creationId xmlns:a16="http://schemas.microsoft.com/office/drawing/2014/main" id="{1BABD238-94E7-47F4-BEA1-2EF3B4A6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8" y="3976174"/>
            <a:ext cx="2618325" cy="2261942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D611E9A5-F1BB-40B6-A1FB-127D093D9D7B}"/>
              </a:ext>
            </a:extLst>
          </p:cNvPr>
          <p:cNvSpPr txBox="1"/>
          <p:nvPr/>
        </p:nvSpPr>
        <p:spPr>
          <a:xfrm>
            <a:off x="1162999" y="61447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340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69A5-126E-4D28-81C6-13544C71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7058-6740-45D9-A0C9-7A82EFB7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are zinc oxide thin films that were prepared via reactive magnetron sputtering using a 99.99% pure zinc target and an atmosphere of Argon and Oxygen. Samples are typically deposited over a 1 inch diameter disk of 304L stainless steel with a zinc adhesion layer.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DA2A4-4328-4EEF-9FBF-19E8FA8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2" t="26666" r="29480" b="44478"/>
          <a:stretch/>
        </p:blipFill>
        <p:spPr>
          <a:xfrm>
            <a:off x="1241947" y="4062437"/>
            <a:ext cx="2115403" cy="19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20E2-76C3-4F2C-9F38-67521E16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Electron Microscopy</a:t>
            </a:r>
            <a:br>
              <a:rPr lang="en-US" dirty="0"/>
            </a:br>
            <a:r>
              <a:rPr lang="en-US" sz="2800" dirty="0"/>
              <a:t>Energy dispersive X-ray spectroscopy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0E78-9266-478F-B67D-7E6C208E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5625"/>
            <a:ext cx="306506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Through SEM surface morphology and cross section can be easily analyzed. Additional information can be obtained with an EDS analysis, Elemental composition can be quantified and mapped.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7C57DB-3028-472D-AAAF-29E4424B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60" y="1825625"/>
            <a:ext cx="7852012" cy="39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ED0D-B128-4D75-8F97-22CA9ADB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Force microscopy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122D-F732-45C1-B46E-B5C6C024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20" y="1825625"/>
            <a:ext cx="5488971" cy="4351338"/>
          </a:xfrm>
        </p:spPr>
        <p:txBody>
          <a:bodyPr/>
          <a:lstStyle/>
          <a:p>
            <a:pPr algn="just"/>
            <a:r>
              <a:rPr lang="en-US" dirty="0"/>
              <a:t>Sputtered zinc oxide thin films usually possess a granular Surface as observed on SEM micrographs, the upper figure presents an undoped  sputtered zinc oxide film with a granular Surface. The lower figure is an Aluminum doped </a:t>
            </a:r>
            <a:r>
              <a:rPr lang="en-US" dirty="0" err="1"/>
              <a:t>ZnO</a:t>
            </a:r>
            <a:r>
              <a:rPr lang="en-US" dirty="0"/>
              <a:t> film, the morphology is mostly conserved.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E8E8F-B614-433C-A431-B7707502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240000" cy="2369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1B235-ABE8-4F5E-8B64-E49F7F4E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01294"/>
            <a:ext cx="3400866" cy="2369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1F453-01B2-4A71-AAFF-7FDABC212232}"/>
              </a:ext>
            </a:extLst>
          </p:cNvPr>
          <p:cNvSpPr txBox="1"/>
          <p:nvPr/>
        </p:nvSpPr>
        <p:spPr>
          <a:xfrm>
            <a:off x="1162999" y="61447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FB33C-97CD-4143-9FD5-D71C60D7FBB6}"/>
              </a:ext>
            </a:extLst>
          </p:cNvPr>
          <p:cNvSpPr txBox="1"/>
          <p:nvPr/>
        </p:nvSpPr>
        <p:spPr>
          <a:xfrm>
            <a:off x="466574" y="34564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8103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2733-97AF-4E44-AC8F-F1BCF1A0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Spectroscopy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9D31-CAA2-4CAA-BF0E-49C85B9B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0268" cy="4351338"/>
          </a:xfrm>
        </p:spPr>
        <p:txBody>
          <a:bodyPr/>
          <a:lstStyle/>
          <a:p>
            <a:pPr algn="just"/>
            <a:r>
              <a:rPr lang="en-US" dirty="0"/>
              <a:t>For this kind of Sample ATR-FTIR is recommended. Depending on the obtention method the infrared spectrum can change. The upper image shows a pristine </a:t>
            </a:r>
            <a:r>
              <a:rPr lang="en-US" dirty="0" err="1"/>
              <a:t>ZnO</a:t>
            </a:r>
            <a:r>
              <a:rPr lang="en-US" dirty="0"/>
              <a:t> sample while the lower image shows a Zinc oxide film obtained through Sol-Gel/Dip coating method.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FF5A85-B3AD-44D1-9796-521A5A713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0626" y="1359386"/>
            <a:ext cx="6596270" cy="2585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827B6-277C-43B6-A33B-D53D10F4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27" y="3941072"/>
            <a:ext cx="6596270" cy="25856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F11F426-5C2C-4327-8B6B-C09DF241F487}"/>
              </a:ext>
            </a:extLst>
          </p:cNvPr>
          <p:cNvSpPr/>
          <p:nvPr/>
        </p:nvSpPr>
        <p:spPr>
          <a:xfrm>
            <a:off x="11171582" y="4226716"/>
            <a:ext cx="573157" cy="13384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25E78-F9DC-4086-8408-72670148FA1E}"/>
              </a:ext>
            </a:extLst>
          </p:cNvPr>
          <p:cNvSpPr txBox="1"/>
          <p:nvPr/>
        </p:nvSpPr>
        <p:spPr>
          <a:xfrm>
            <a:off x="11506533" y="35318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EB614-8C1F-4E6E-A5F5-8239D375D192}"/>
              </a:ext>
            </a:extLst>
          </p:cNvPr>
          <p:cNvSpPr txBox="1"/>
          <p:nvPr/>
        </p:nvSpPr>
        <p:spPr>
          <a:xfrm>
            <a:off x="11506533" y="61763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11889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4F14-CA33-4375-A47D-108E651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Photoluminescence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4D52-EF29-4C81-9D29-3336622F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72" y="2224847"/>
            <a:ext cx="4479237" cy="1828834"/>
          </a:xfrm>
        </p:spPr>
        <p:txBody>
          <a:bodyPr/>
          <a:lstStyle/>
          <a:p>
            <a:pPr algn="just"/>
            <a:r>
              <a:rPr lang="en-US" dirty="0"/>
              <a:t>When </a:t>
            </a:r>
            <a:r>
              <a:rPr lang="en-US" dirty="0" err="1"/>
              <a:t>ZnO</a:t>
            </a:r>
            <a:r>
              <a:rPr lang="en-US" dirty="0"/>
              <a:t> films are irradiated with an </a:t>
            </a:r>
            <a:r>
              <a:rPr lang="en-US" dirty="0" err="1"/>
              <a:t>Uv</a:t>
            </a:r>
            <a:r>
              <a:rPr lang="en-US" dirty="0"/>
              <a:t> light some of the energy is </a:t>
            </a:r>
            <a:r>
              <a:rPr lang="en-US" dirty="0" err="1"/>
              <a:t>reemited</a:t>
            </a:r>
            <a:r>
              <a:rPr lang="en-US" dirty="0"/>
              <a:t> in the same way as fluorescence works, this property can be used on the design of optical biosensors.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A8100-063F-49B2-9D8D-F301F25BD9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847" y="2001044"/>
            <a:ext cx="4962525" cy="410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8FBB9-D479-489C-A58E-2A4537BEADAA}"/>
              </a:ext>
            </a:extLst>
          </p:cNvPr>
          <p:cNvSpPr txBox="1"/>
          <p:nvPr/>
        </p:nvSpPr>
        <p:spPr>
          <a:xfrm>
            <a:off x="439128" y="57369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6340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7625-EC46-4082-9D0E-69ADA733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 Photoelectron spectroscopy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F1F5-46E1-48D9-ABED-3C4DCCB6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90113" cy="2288597"/>
          </a:xfrm>
        </p:spPr>
        <p:txBody>
          <a:bodyPr/>
          <a:lstStyle/>
          <a:p>
            <a:pPr algn="just"/>
            <a:r>
              <a:rPr lang="en-US" dirty="0"/>
              <a:t>XPS is commonly used to determine binding energies between atoms in a crystal structure. Obtained data is usually compared to bulk data to compare effects of doping and structure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52B73-EE21-4426-911F-08DEB22B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71" y="2891628"/>
            <a:ext cx="4481631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CB9DB-2DC7-4C57-83C0-EDBCBE5F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1" y="2891628"/>
            <a:ext cx="4481632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816EF-FE9A-4D84-A4FF-FB2A155D8386}"/>
              </a:ext>
            </a:extLst>
          </p:cNvPr>
          <p:cNvSpPr txBox="1"/>
          <p:nvPr/>
        </p:nvSpPr>
        <p:spPr>
          <a:xfrm>
            <a:off x="599994" y="5879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3937163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1382</TotalTime>
  <Words>1222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Zinc oxide thin film Characterization.</vt:lpstr>
      <vt:lpstr>Index</vt:lpstr>
      <vt:lpstr>Introduction</vt:lpstr>
      <vt:lpstr>Sample Description</vt:lpstr>
      <vt:lpstr>Scanning Electron Microscopy Energy dispersive X-ray spectroscopy</vt:lpstr>
      <vt:lpstr>Atomic Force microscopy</vt:lpstr>
      <vt:lpstr>Infrared Spectroscopy</vt:lpstr>
      <vt:lpstr>Photoluminescence Analysis</vt:lpstr>
      <vt:lpstr>X-ray Photoelectron spectroscopy</vt:lpstr>
      <vt:lpstr>X Ray diffraction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Zinc oxide thin film Caracterization.</dc:title>
  <dc:creator>528</dc:creator>
  <cp:lastModifiedBy>528</cp:lastModifiedBy>
  <cp:revision>25</cp:revision>
  <dcterms:created xsi:type="dcterms:W3CDTF">2019-04-24T17:42:02Z</dcterms:created>
  <dcterms:modified xsi:type="dcterms:W3CDTF">2019-04-25T19:45:06Z</dcterms:modified>
</cp:coreProperties>
</file>