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9862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50674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306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79357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94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05422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3809637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6394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257629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200B05-BD4E-42C2-8330-953D9DC0B88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315867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200B05-BD4E-42C2-8330-953D9DC0B88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08600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200B05-BD4E-42C2-8330-953D9DC0B881}"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334832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200B05-BD4E-42C2-8330-953D9DC0B881}"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29838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00B05-BD4E-42C2-8330-953D9DC0B881}"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380220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200B05-BD4E-42C2-8330-953D9DC0B88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95852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200B05-BD4E-42C2-8330-953D9DC0B88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1FE1A-6EFB-43CD-AC97-F869F49772B9}" type="slidenum">
              <a:rPr lang="en-US" smtClean="0"/>
              <a:t>‹Nº›</a:t>
            </a:fld>
            <a:endParaRPr lang="en-US"/>
          </a:p>
        </p:txBody>
      </p:sp>
    </p:spTree>
    <p:extLst>
      <p:ext uri="{BB962C8B-B14F-4D97-AF65-F5344CB8AC3E}">
        <p14:creationId xmlns:p14="http://schemas.microsoft.com/office/powerpoint/2010/main" val="138970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200B05-BD4E-42C2-8330-953D9DC0B881}" type="datetimeFigureOut">
              <a:rPr lang="en-US" smtClean="0"/>
              <a:t>4/9/2019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41FE1A-6EFB-43CD-AC97-F869F49772B9}" type="slidenum">
              <a:rPr lang="en-US" smtClean="0"/>
              <a:t>‹Nº›</a:t>
            </a:fld>
            <a:endParaRPr lang="en-US"/>
          </a:p>
        </p:txBody>
      </p:sp>
    </p:spTree>
    <p:extLst>
      <p:ext uri="{BB962C8B-B14F-4D97-AF65-F5344CB8AC3E}">
        <p14:creationId xmlns:p14="http://schemas.microsoft.com/office/powerpoint/2010/main" val="863853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8E619-1141-448E-B43E-9AE6EA9AB7E9}"/>
              </a:ext>
            </a:extLst>
          </p:cNvPr>
          <p:cNvSpPr>
            <a:spLocks noGrp="1"/>
          </p:cNvSpPr>
          <p:nvPr>
            <p:ph type="ctrTitle"/>
          </p:nvPr>
        </p:nvSpPr>
        <p:spPr>
          <a:xfrm>
            <a:off x="874019" y="63966"/>
            <a:ext cx="8751243" cy="786266"/>
          </a:xfrm>
        </p:spPr>
        <p:txBody>
          <a:bodyPr/>
          <a:lstStyle/>
          <a:p>
            <a:pPr algn="l"/>
            <a:r>
              <a:rPr lang="en-US" sz="2000" dirty="0"/>
              <a:t>In-situ transmission electron microscopy study of melting and diffusion processes at the nanoscale in </a:t>
            </a:r>
            <a:r>
              <a:rPr lang="en-US" sz="2000" dirty="0" err="1"/>
              <a:t>ZnO</a:t>
            </a:r>
            <a:r>
              <a:rPr lang="en-US" sz="2000" dirty="0"/>
              <a:t> nanotubes with Sn cores</a:t>
            </a:r>
          </a:p>
        </p:txBody>
      </p:sp>
      <p:sp>
        <p:nvSpPr>
          <p:cNvPr id="3" name="Subtítulo 2">
            <a:extLst>
              <a:ext uri="{FF2B5EF4-FFF2-40B4-BE49-F238E27FC236}">
                <a16:creationId xmlns:a16="http://schemas.microsoft.com/office/drawing/2014/main" id="{F24DE6C9-9BDE-4577-B9A1-37AFB0A3D6CA}"/>
              </a:ext>
            </a:extLst>
          </p:cNvPr>
          <p:cNvSpPr>
            <a:spLocks noGrp="1"/>
          </p:cNvSpPr>
          <p:nvPr>
            <p:ph type="subTitle" idx="1"/>
          </p:nvPr>
        </p:nvSpPr>
        <p:spPr>
          <a:xfrm>
            <a:off x="994608" y="1078040"/>
            <a:ext cx="5630781" cy="1096899"/>
          </a:xfrm>
        </p:spPr>
        <p:txBody>
          <a:bodyPr>
            <a:noAutofit/>
          </a:bodyPr>
          <a:lstStyle/>
          <a:p>
            <a:pPr algn="just"/>
            <a:r>
              <a:rPr lang="en-US" sz="1500" dirty="0"/>
              <a:t>Objective</a:t>
            </a:r>
          </a:p>
          <a:p>
            <a:pPr algn="just"/>
            <a:r>
              <a:rPr lang="en-US" sz="1500" dirty="0"/>
              <a:t>Understand the thermal </a:t>
            </a:r>
            <a:r>
              <a:rPr lang="en-US" sz="1500" dirty="0" err="1"/>
              <a:t>behaviour</a:t>
            </a:r>
            <a:r>
              <a:rPr lang="en-US" sz="1500" dirty="0"/>
              <a:t> of </a:t>
            </a:r>
            <a:r>
              <a:rPr lang="en-US" sz="1500" dirty="0" err="1"/>
              <a:t>ZnO</a:t>
            </a:r>
            <a:r>
              <a:rPr lang="en-US" sz="1500" dirty="0"/>
              <a:t> nanotubes partially filled with Sn cores, containing also Sn nanoclusters and nanovoids by in-situ heating treatments in a transmission electron microscope (TEM)</a:t>
            </a:r>
          </a:p>
        </p:txBody>
      </p:sp>
      <p:sp>
        <p:nvSpPr>
          <p:cNvPr id="5" name="Subtítulo 2">
            <a:extLst>
              <a:ext uri="{FF2B5EF4-FFF2-40B4-BE49-F238E27FC236}">
                <a16:creationId xmlns:a16="http://schemas.microsoft.com/office/drawing/2014/main" id="{C1C86440-0D7E-4CE3-83E9-E51AAEA828C8}"/>
              </a:ext>
            </a:extLst>
          </p:cNvPr>
          <p:cNvSpPr txBox="1">
            <a:spLocks/>
          </p:cNvSpPr>
          <p:nvPr/>
        </p:nvSpPr>
        <p:spPr>
          <a:xfrm>
            <a:off x="994607" y="2174939"/>
            <a:ext cx="8118969" cy="220455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endParaRPr lang="en-US" sz="1500" dirty="0"/>
          </a:p>
        </p:txBody>
      </p:sp>
      <p:sp>
        <p:nvSpPr>
          <p:cNvPr id="6" name="Subtítulo 2">
            <a:extLst>
              <a:ext uri="{FF2B5EF4-FFF2-40B4-BE49-F238E27FC236}">
                <a16:creationId xmlns:a16="http://schemas.microsoft.com/office/drawing/2014/main" id="{70C541A4-6B98-4234-BB84-6D60864A4C9F}"/>
              </a:ext>
            </a:extLst>
          </p:cNvPr>
          <p:cNvSpPr txBox="1">
            <a:spLocks/>
          </p:cNvSpPr>
          <p:nvPr/>
        </p:nvSpPr>
        <p:spPr>
          <a:xfrm>
            <a:off x="1011431" y="4732370"/>
            <a:ext cx="5613959" cy="109689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500" dirty="0"/>
              <a:t>Conclusion</a:t>
            </a:r>
          </a:p>
          <a:p>
            <a:pPr algn="just"/>
            <a:r>
              <a:rPr lang="en-US" sz="1500" dirty="0"/>
              <a:t> The melting temperature of Sn nanoclusters and cylindrical nanocores has been found to be lower than the bulk melting temperature of Sn in agreement with previous theoretical estimation of several authors for nanoclusters</a:t>
            </a:r>
          </a:p>
        </p:txBody>
      </p:sp>
      <p:sp>
        <p:nvSpPr>
          <p:cNvPr id="7" name="Subtítulo 2">
            <a:extLst>
              <a:ext uri="{FF2B5EF4-FFF2-40B4-BE49-F238E27FC236}">
                <a16:creationId xmlns:a16="http://schemas.microsoft.com/office/drawing/2014/main" id="{C4AD22A1-2FB6-40FA-892E-97CCBAD12E24}"/>
              </a:ext>
            </a:extLst>
          </p:cNvPr>
          <p:cNvSpPr txBox="1">
            <a:spLocks/>
          </p:cNvSpPr>
          <p:nvPr/>
        </p:nvSpPr>
        <p:spPr>
          <a:xfrm>
            <a:off x="994607" y="2452689"/>
            <a:ext cx="5630782" cy="332727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500" dirty="0"/>
              <a:t>Procedure</a:t>
            </a:r>
          </a:p>
          <a:p>
            <a:pPr algn="just"/>
            <a:r>
              <a:rPr lang="en-US" sz="1500" dirty="0"/>
              <a:t>TEM studies were carried out with a Philips CM200 equipped with a 652 </a:t>
            </a:r>
            <a:r>
              <a:rPr lang="en-US" sz="1500" dirty="0" err="1"/>
              <a:t>Gatan</a:t>
            </a:r>
            <a:r>
              <a:rPr lang="en-US" sz="1500" dirty="0"/>
              <a:t> double tilt heating holder. To study Sn melting temperature of nanoparticles or the expansion of a Sn nanocolumn inside a nanotube, the sample was heated at 20 or 10 C/min up to about 250 C. Moreover to investigate diffusion processes, heating at a rate of 5 C/min was performed during observation in TEM to 640 </a:t>
            </a:r>
            <a:r>
              <a:rPr lang="en-US" sz="1500" dirty="0" err="1"/>
              <a:t>C.e</a:t>
            </a:r>
            <a:endParaRPr lang="en-US" sz="1500" dirty="0"/>
          </a:p>
        </p:txBody>
      </p:sp>
      <p:pic>
        <p:nvPicPr>
          <p:cNvPr id="4" name="Imagen 3">
            <a:extLst>
              <a:ext uri="{FF2B5EF4-FFF2-40B4-BE49-F238E27FC236}">
                <a16:creationId xmlns:a16="http://schemas.microsoft.com/office/drawing/2014/main" id="{BF966586-BFA0-40AA-BEDE-5D497EED6AA4}"/>
              </a:ext>
            </a:extLst>
          </p:cNvPr>
          <p:cNvPicPr>
            <a:picLocks noChangeAspect="1"/>
          </p:cNvPicPr>
          <p:nvPr/>
        </p:nvPicPr>
        <p:blipFill>
          <a:blip r:embed="rId2"/>
          <a:stretch>
            <a:fillRect/>
          </a:stretch>
        </p:blipFill>
        <p:spPr>
          <a:xfrm>
            <a:off x="6842228" y="1046035"/>
            <a:ext cx="5208729" cy="2948449"/>
          </a:xfrm>
          <a:prstGeom prst="rect">
            <a:avLst/>
          </a:prstGeom>
        </p:spPr>
      </p:pic>
      <p:pic>
        <p:nvPicPr>
          <p:cNvPr id="8" name="Imagen 7">
            <a:extLst>
              <a:ext uri="{FF2B5EF4-FFF2-40B4-BE49-F238E27FC236}">
                <a16:creationId xmlns:a16="http://schemas.microsoft.com/office/drawing/2014/main" id="{5AA3FC11-30E4-4ABF-9E35-8DFAF75066A3}"/>
              </a:ext>
            </a:extLst>
          </p:cNvPr>
          <p:cNvPicPr>
            <a:picLocks noChangeAspect="1"/>
          </p:cNvPicPr>
          <p:nvPr/>
        </p:nvPicPr>
        <p:blipFill>
          <a:blip r:embed="rId3"/>
          <a:stretch>
            <a:fillRect/>
          </a:stretch>
        </p:blipFill>
        <p:spPr>
          <a:xfrm>
            <a:off x="9786789" y="4007629"/>
            <a:ext cx="1870069" cy="2805104"/>
          </a:xfrm>
          <a:prstGeom prst="rect">
            <a:avLst/>
          </a:prstGeom>
        </p:spPr>
      </p:pic>
      <p:pic>
        <p:nvPicPr>
          <p:cNvPr id="9" name="Imagen 8">
            <a:extLst>
              <a:ext uri="{FF2B5EF4-FFF2-40B4-BE49-F238E27FC236}">
                <a16:creationId xmlns:a16="http://schemas.microsoft.com/office/drawing/2014/main" id="{5037B232-0A51-4E06-8E20-2F6D8B88B41B}"/>
              </a:ext>
            </a:extLst>
          </p:cNvPr>
          <p:cNvPicPr>
            <a:picLocks noChangeAspect="1"/>
          </p:cNvPicPr>
          <p:nvPr/>
        </p:nvPicPr>
        <p:blipFill>
          <a:blip r:embed="rId4"/>
          <a:stretch>
            <a:fillRect/>
          </a:stretch>
        </p:blipFill>
        <p:spPr>
          <a:xfrm>
            <a:off x="1" y="5829269"/>
            <a:ext cx="1011430" cy="983464"/>
          </a:xfrm>
          <a:prstGeom prst="rect">
            <a:avLst/>
          </a:prstGeom>
        </p:spPr>
      </p:pic>
      <p:pic>
        <p:nvPicPr>
          <p:cNvPr id="12" name="Imagen 11">
            <a:extLst>
              <a:ext uri="{FF2B5EF4-FFF2-40B4-BE49-F238E27FC236}">
                <a16:creationId xmlns:a16="http://schemas.microsoft.com/office/drawing/2014/main" id="{4ADE110C-675B-4264-BCE5-D5A36869BEBE}"/>
              </a:ext>
            </a:extLst>
          </p:cNvPr>
          <p:cNvPicPr>
            <a:picLocks noChangeAspect="1"/>
          </p:cNvPicPr>
          <p:nvPr/>
        </p:nvPicPr>
        <p:blipFill>
          <a:blip r:embed="rId5"/>
          <a:stretch>
            <a:fillRect/>
          </a:stretch>
        </p:blipFill>
        <p:spPr>
          <a:xfrm>
            <a:off x="7610552" y="4043465"/>
            <a:ext cx="1611443" cy="2805104"/>
          </a:xfrm>
          <a:prstGeom prst="rect">
            <a:avLst/>
          </a:prstGeom>
        </p:spPr>
      </p:pic>
    </p:spTree>
    <p:extLst>
      <p:ext uri="{BB962C8B-B14F-4D97-AF65-F5344CB8AC3E}">
        <p14:creationId xmlns:p14="http://schemas.microsoft.com/office/powerpoint/2010/main" val="15189696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171</Words>
  <Application>Microsoft Office PowerPoint</Application>
  <PresentationFormat>Panorámica</PresentationFormat>
  <Paragraphs>7</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Trebuchet MS</vt:lpstr>
      <vt:lpstr>Wingdings 3</vt:lpstr>
      <vt:lpstr>Faceta</vt:lpstr>
      <vt:lpstr>In-situ transmission electron microscopy study of melting and diffusion processes at the nanoscale in ZnO nanotubes with Sn 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unattended SEM-EDS analysis for asbestos fiber quantification</dc:title>
  <dc:creator>César Matías Martínez Guerrero</dc:creator>
  <cp:lastModifiedBy>César Matías Martínez Guerrero</cp:lastModifiedBy>
  <cp:revision>9</cp:revision>
  <dcterms:created xsi:type="dcterms:W3CDTF">2019-03-25T02:06:19Z</dcterms:created>
  <dcterms:modified xsi:type="dcterms:W3CDTF">2019-04-10T03:38:16Z</dcterms:modified>
</cp:coreProperties>
</file>