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3" autoAdjust="0"/>
    <p:restoredTop sz="92266" autoAdjust="0"/>
  </p:normalViewPr>
  <p:slideViewPr>
    <p:cSldViewPr snapToGrid="0" showGuides="1">
      <p:cViewPr varScale="1">
        <p:scale>
          <a:sx n="66" d="100"/>
          <a:sy n="66" d="100"/>
        </p:scale>
        <p:origin x="90" y="105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Raman Spectroscopy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13 Mar 2020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F6676D-3865-4929-8472-A2D3FAB19E3C}"/>
              </a:ext>
            </a:extLst>
          </p:cNvPr>
          <p:cNvGrpSpPr/>
          <p:nvPr/>
        </p:nvGrpSpPr>
        <p:grpSpPr>
          <a:xfrm>
            <a:off x="1269484" y="711200"/>
            <a:ext cx="7392432" cy="2057746"/>
            <a:chOff x="0" y="0"/>
            <a:chExt cx="7392432" cy="20577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DD1732-256C-4FA8-A26F-EE5EA0627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6077"/>
            <a:stretch/>
          </p:blipFill>
          <p:spPr>
            <a:xfrm>
              <a:off x="0" y="0"/>
              <a:ext cx="7392432" cy="13240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1003F9-9CFD-42F9-A296-356CE0C9B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745"/>
            <a:stretch/>
          </p:blipFill>
          <p:spPr>
            <a:xfrm>
              <a:off x="0" y="1324097"/>
              <a:ext cx="7392432" cy="73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C467F5-DA4F-458D-BF30-4222B3F24515}"/>
              </a:ext>
            </a:extLst>
          </p:cNvPr>
          <p:cNvSpPr/>
          <p:nvPr/>
        </p:nvSpPr>
        <p:spPr>
          <a:xfrm>
            <a:off x="938506" y="0"/>
            <a:ext cx="50304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6C3F9C2-41F8-4DE1-B59D-BAD314D4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0" y="28575"/>
            <a:ext cx="503049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F8FD40-136D-4C93-9291-BF7253E7B461}"/>
              </a:ext>
            </a:extLst>
          </p:cNvPr>
          <p:cNvSpPr/>
          <p:nvPr/>
        </p:nvSpPr>
        <p:spPr>
          <a:xfrm>
            <a:off x="5980827" y="102052"/>
            <a:ext cx="622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spectral profile of normal tissues is indicative of higher levels of lipids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(1078, 1267, 1301, 1440, 1654, 1746 cm–1)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In comparison, the spectral profile of pathological tissues, both benign and malignant, indicates the presence of more proteins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(amide I, red shifted DCH2, and amide III, 1002, 1083, 1656 cm–1) 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and fewer lipids.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Further, among the pathological tissues, malignant tissue contains relatively more lipids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(1301 cm–1) 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comparison to benign tissue.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64CF4-4BFC-4BE3-B5EA-6975BF631453}"/>
              </a:ext>
            </a:extLst>
          </p:cNvPr>
          <p:cNvSpPr/>
          <p:nvPr/>
        </p:nvSpPr>
        <p:spPr>
          <a:xfrm>
            <a:off x="2602902" y="1107319"/>
            <a:ext cx="227384" cy="3738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D804A6-8A8A-4E4B-8687-C2F89204F326}"/>
              </a:ext>
            </a:extLst>
          </p:cNvPr>
          <p:cNvSpPr/>
          <p:nvPr/>
        </p:nvSpPr>
        <p:spPr>
          <a:xfrm>
            <a:off x="2300288" y="3529013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3BB048-1FA4-4461-8FCB-E86731900F2D}"/>
              </a:ext>
            </a:extLst>
          </p:cNvPr>
          <p:cNvSpPr/>
          <p:nvPr/>
        </p:nvSpPr>
        <p:spPr>
          <a:xfrm>
            <a:off x="3575037" y="2795588"/>
            <a:ext cx="227384" cy="3738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7C5640-5983-40FB-938E-B2E34E416C03}"/>
              </a:ext>
            </a:extLst>
          </p:cNvPr>
          <p:cNvSpPr/>
          <p:nvPr/>
        </p:nvSpPr>
        <p:spPr>
          <a:xfrm>
            <a:off x="4105261" y="4989342"/>
            <a:ext cx="180975" cy="42562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45C27E-0928-4E01-BAFC-78ED8DB5F1B7}"/>
              </a:ext>
            </a:extLst>
          </p:cNvPr>
          <p:cNvSpPr/>
          <p:nvPr/>
        </p:nvSpPr>
        <p:spPr>
          <a:xfrm>
            <a:off x="3392925" y="874296"/>
            <a:ext cx="227384" cy="3738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E3FAAE-8446-48C2-8871-E351EC5333C2}"/>
              </a:ext>
            </a:extLst>
          </p:cNvPr>
          <p:cNvSpPr/>
          <p:nvPr/>
        </p:nvSpPr>
        <p:spPr>
          <a:xfrm>
            <a:off x="3598922" y="595349"/>
            <a:ext cx="227384" cy="3738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C03F63-6C89-4785-9B49-3DBDE124054F}"/>
              </a:ext>
            </a:extLst>
          </p:cNvPr>
          <p:cNvSpPr/>
          <p:nvPr/>
        </p:nvSpPr>
        <p:spPr>
          <a:xfrm>
            <a:off x="4148351" y="159581"/>
            <a:ext cx="227384" cy="3738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2FF1DC-E48F-4382-9373-73CCF20601CB}"/>
              </a:ext>
            </a:extLst>
          </p:cNvPr>
          <p:cNvSpPr/>
          <p:nvPr/>
        </p:nvSpPr>
        <p:spPr>
          <a:xfrm>
            <a:off x="5106262" y="920409"/>
            <a:ext cx="227384" cy="37381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396E4E-55CF-4E77-8BF2-F0403B6063E7}"/>
              </a:ext>
            </a:extLst>
          </p:cNvPr>
          <p:cNvSpPr/>
          <p:nvPr/>
        </p:nvSpPr>
        <p:spPr>
          <a:xfrm>
            <a:off x="2626106" y="3457575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C3CFD-707E-4663-B7F0-4FC404493404}"/>
              </a:ext>
            </a:extLst>
          </p:cNvPr>
          <p:cNvSpPr/>
          <p:nvPr/>
        </p:nvSpPr>
        <p:spPr>
          <a:xfrm>
            <a:off x="5117601" y="2840795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181DEE-B05C-456A-9410-4DAD6CD4CF1A}"/>
              </a:ext>
            </a:extLst>
          </p:cNvPr>
          <p:cNvSpPr/>
          <p:nvPr/>
        </p:nvSpPr>
        <p:spPr>
          <a:xfrm>
            <a:off x="2300287" y="5762323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DF376D-E852-439C-8385-6A2DA46AE974}"/>
              </a:ext>
            </a:extLst>
          </p:cNvPr>
          <p:cNvSpPr/>
          <p:nvPr/>
        </p:nvSpPr>
        <p:spPr>
          <a:xfrm>
            <a:off x="2649311" y="5767085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473EA1-6F36-41AB-8AB9-945E5BCB1F05}"/>
              </a:ext>
            </a:extLst>
          </p:cNvPr>
          <p:cNvSpPr/>
          <p:nvPr/>
        </p:nvSpPr>
        <p:spPr>
          <a:xfrm>
            <a:off x="5117600" y="5030703"/>
            <a:ext cx="180975" cy="3429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9559B5-BCAE-4B78-95D8-7A4AF91E92C9}"/>
              </a:ext>
            </a:extLst>
          </p:cNvPr>
          <p:cNvSpPr/>
          <p:nvPr/>
        </p:nvSpPr>
        <p:spPr>
          <a:xfrm>
            <a:off x="5980827" y="5842337"/>
            <a:ext cx="6199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 total of 258 spectra (105 normal, 101 malignant, 52 benign) from 29 normal, 24 malignant, and 7 benign subjects were studied in the study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151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Raman Spectroscopy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40</cp:revision>
  <dcterms:created xsi:type="dcterms:W3CDTF">2019-03-28T22:09:57Z</dcterms:created>
  <dcterms:modified xsi:type="dcterms:W3CDTF">2020-03-12T16:32:20Z</dcterms:modified>
</cp:coreProperties>
</file>