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67" r:id="rId16"/>
    <p:sldId id="258" r:id="rId17"/>
    <p:sldId id="259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B68C-927C-B54D-801C-8B20E9DB1735}" type="datetimeFigureOut">
              <a:rPr lang="en-US" smtClean="0"/>
              <a:t>20/03/20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8BC0-9725-264D-BF5B-B1824682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B68C-927C-B54D-801C-8B20E9DB1735}" type="datetimeFigureOut">
              <a:rPr lang="en-US" smtClean="0"/>
              <a:t>20/03/20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8BC0-9725-264D-BF5B-B1824682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7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B68C-927C-B54D-801C-8B20E9DB1735}" type="datetimeFigureOut">
              <a:rPr lang="en-US" smtClean="0"/>
              <a:t>20/03/20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8BC0-9725-264D-BF5B-B1824682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2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B68C-927C-B54D-801C-8B20E9DB1735}" type="datetimeFigureOut">
              <a:rPr lang="en-US" smtClean="0"/>
              <a:t>20/03/20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8BC0-9725-264D-BF5B-B1824682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3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B68C-927C-B54D-801C-8B20E9DB1735}" type="datetimeFigureOut">
              <a:rPr lang="en-US" smtClean="0"/>
              <a:t>20/03/20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8BC0-9725-264D-BF5B-B1824682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2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B68C-927C-B54D-801C-8B20E9DB1735}" type="datetimeFigureOut">
              <a:rPr lang="en-US" smtClean="0"/>
              <a:t>20/03/20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8BC0-9725-264D-BF5B-B1824682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6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B68C-927C-B54D-801C-8B20E9DB1735}" type="datetimeFigureOut">
              <a:rPr lang="en-US" smtClean="0"/>
              <a:t>20/03/20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8BC0-9725-264D-BF5B-B1824682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0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B68C-927C-B54D-801C-8B20E9DB1735}" type="datetimeFigureOut">
              <a:rPr lang="en-US" smtClean="0"/>
              <a:t>20/03/20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8BC0-9725-264D-BF5B-B1824682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4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B68C-927C-B54D-801C-8B20E9DB1735}" type="datetimeFigureOut">
              <a:rPr lang="en-US" smtClean="0"/>
              <a:t>20/03/20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8BC0-9725-264D-BF5B-B1824682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9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B68C-927C-B54D-801C-8B20E9DB1735}" type="datetimeFigureOut">
              <a:rPr lang="en-US" smtClean="0"/>
              <a:t>20/03/20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8BC0-9725-264D-BF5B-B1824682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5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B68C-927C-B54D-801C-8B20E9DB1735}" type="datetimeFigureOut">
              <a:rPr lang="en-US" smtClean="0"/>
              <a:t>20/03/20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8BC0-9725-264D-BF5B-B1824682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0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1B68C-927C-B54D-801C-8B20E9DB1735}" type="datetimeFigureOut">
              <a:rPr lang="en-US" smtClean="0"/>
              <a:t>20/03/20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18BC0-9725-264D-BF5B-B1824682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5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588" y="2409275"/>
            <a:ext cx="8099612" cy="1470025"/>
          </a:xfrm>
        </p:spPr>
        <p:txBody>
          <a:bodyPr>
            <a:noAutofit/>
          </a:bodyPr>
          <a:lstStyle/>
          <a:p>
            <a:r>
              <a:rPr lang="es-ES_tradnl" sz="5400" dirty="0" err="1" smtClean="0"/>
              <a:t>Statistical</a:t>
            </a:r>
            <a:r>
              <a:rPr lang="es-ES_tradnl" sz="5400" dirty="0" smtClean="0"/>
              <a:t> </a:t>
            </a:r>
            <a:r>
              <a:rPr lang="es-ES_tradnl" sz="5400" dirty="0" err="1" smtClean="0"/>
              <a:t>Tests</a:t>
            </a:r>
            <a:r>
              <a:rPr lang="es-ES_tradnl" sz="5400" dirty="0"/>
              <a:t/>
            </a:r>
            <a:br>
              <a:rPr lang="es-ES_tradnl" sz="5400" dirty="0"/>
            </a:br>
            <a:r>
              <a:rPr lang="es-ES_tradnl" sz="4000" dirty="0" err="1" smtClean="0"/>
              <a:t>Bioinformatica</a:t>
            </a:r>
            <a:r>
              <a:rPr lang="es-ES_tradnl" sz="4000" dirty="0" smtClean="0"/>
              <a:t/>
            </a:r>
            <a:br>
              <a:rPr lang="es-ES_tradnl" sz="4000" dirty="0" smtClean="0"/>
            </a:br>
            <a:r>
              <a:rPr lang="es-ES_tradnl" sz="4000" dirty="0" smtClean="0"/>
              <a:t>Febrero-Junio 2020</a:t>
            </a:r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64076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5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1073"/>
          </a:xfrm>
        </p:spPr>
        <p:txBody>
          <a:bodyPr/>
          <a:lstStyle/>
          <a:p>
            <a:pPr algn="just"/>
            <a:r>
              <a:rPr lang="en-US" b="1" dirty="0" smtClean="0"/>
              <a:t>Kolmogorov-Smirnov Test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02611"/>
            <a:ext cx="2049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K-S statistic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377075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7199" y="5233729"/>
            <a:ext cx="8100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ks.test</a:t>
            </a:r>
            <a:r>
              <a:rPr lang="en-US" dirty="0" smtClean="0"/>
              <a:t>(</a:t>
            </a:r>
            <a:r>
              <a:rPr lang="en-US" dirty="0" err="1" smtClean="0"/>
              <a:t>rnorm</a:t>
            </a:r>
            <a:r>
              <a:rPr lang="en-US" dirty="0" smtClean="0"/>
              <a:t>(n=100,mean=4, </a:t>
            </a:r>
            <a:r>
              <a:rPr lang="en-US" dirty="0" err="1" smtClean="0"/>
              <a:t>sd</a:t>
            </a:r>
            <a:r>
              <a:rPr lang="en-US" dirty="0" smtClean="0"/>
              <a:t>=1), </a:t>
            </a:r>
            <a:r>
              <a:rPr lang="en-US" dirty="0" err="1" smtClean="0"/>
              <a:t>rnorm</a:t>
            </a:r>
            <a:r>
              <a:rPr lang="en-US" dirty="0" smtClean="0"/>
              <a:t>(n=100, mean=2, </a:t>
            </a:r>
            <a:r>
              <a:rPr lang="en-US" dirty="0" err="1" smtClean="0"/>
              <a:t>sd</a:t>
            </a:r>
            <a:r>
              <a:rPr lang="en-US" dirty="0" smtClean="0"/>
              <a:t>=1))$</a:t>
            </a:r>
            <a:r>
              <a:rPr lang="en-US" dirty="0" err="1" smtClean="0"/>
              <a:t>p.value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7199" y="4364571"/>
            <a:ext cx="5299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</a:t>
            </a:r>
            <a:endParaRPr lang="en-US" sz="3200" b="1" dirty="0"/>
          </a:p>
        </p:txBody>
      </p:sp>
      <p:sp>
        <p:nvSpPr>
          <p:cNvPr id="19" name="Rectangle 18"/>
          <p:cNvSpPr/>
          <p:nvPr/>
        </p:nvSpPr>
        <p:spPr>
          <a:xfrm>
            <a:off x="208426" y="35228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 smtClean="0"/>
              <a:t>Does not assumes normal distribution.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6" y="5753405"/>
            <a:ext cx="8104676" cy="4387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887" y="856352"/>
            <a:ext cx="4331215" cy="318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3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1073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SAM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22" y="144460"/>
            <a:ext cx="6816678" cy="10328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" y="1530729"/>
            <a:ext cx="4729511" cy="41767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2006600"/>
            <a:ext cx="4229100" cy="284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668" y="1773456"/>
            <a:ext cx="1816100" cy="317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4051" y="4851400"/>
            <a:ext cx="2159000" cy="431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9885" y="5707440"/>
            <a:ext cx="1384300" cy="3683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6795634" y="5921878"/>
            <a:ext cx="49482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9942" y="5783640"/>
            <a:ext cx="1804057" cy="26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24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64" y="929860"/>
            <a:ext cx="7855904" cy="59303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1073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SAM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322" y="144460"/>
            <a:ext cx="6816678" cy="103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37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1073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SAM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22" y="144460"/>
            <a:ext cx="6816678" cy="10328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28" y="1639164"/>
            <a:ext cx="8249572" cy="319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2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588" y="2409275"/>
            <a:ext cx="8099612" cy="1470025"/>
          </a:xfrm>
        </p:spPr>
        <p:txBody>
          <a:bodyPr>
            <a:noAutofit/>
          </a:bodyPr>
          <a:lstStyle/>
          <a:p>
            <a:r>
              <a:rPr lang="es-ES_tradnl" sz="5400" dirty="0" err="1" smtClean="0"/>
              <a:t>Normalization</a:t>
            </a:r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424267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197"/>
            <a:ext cx="8229600" cy="748082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err="1" smtClean="0"/>
              <a:t>Quantile</a:t>
            </a:r>
            <a:r>
              <a:rPr lang="en-US" b="1" dirty="0" smtClean="0"/>
              <a:t> Normalization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37" y="1844292"/>
            <a:ext cx="5994400" cy="27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037" y="4635500"/>
            <a:ext cx="7162800" cy="222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241" y="808279"/>
            <a:ext cx="4077559" cy="101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78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197"/>
            <a:ext cx="8229600" cy="748082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err="1" smtClean="0"/>
              <a:t>Quantile</a:t>
            </a:r>
            <a:r>
              <a:rPr lang="en-US" b="1" dirty="0" smtClean="0"/>
              <a:t> Normalization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9855"/>
            <a:ext cx="91440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45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588" y="2409275"/>
            <a:ext cx="8099612" cy="1470025"/>
          </a:xfrm>
        </p:spPr>
        <p:txBody>
          <a:bodyPr>
            <a:noAutofit/>
          </a:bodyPr>
          <a:lstStyle/>
          <a:p>
            <a:r>
              <a:rPr lang="es-ES_tradnl" sz="5400" dirty="0" smtClean="0"/>
              <a:t>Ejercicios</a:t>
            </a:r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75943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436"/>
            <a:ext cx="8229600" cy="5864728"/>
          </a:xfrm>
        </p:spPr>
        <p:txBody>
          <a:bodyPr/>
          <a:lstStyle/>
          <a:p>
            <a:r>
              <a:rPr lang="en-US" dirty="0" smtClean="0"/>
              <a:t>1) </a:t>
            </a:r>
            <a:r>
              <a:rPr lang="en-US" dirty="0" err="1" smtClean="0"/>
              <a:t>Obtener</a:t>
            </a:r>
            <a:r>
              <a:rPr lang="en-US" dirty="0" smtClean="0"/>
              <a:t> p-values con un t-test, Wilcoxon y Kolmogorov </a:t>
            </a:r>
            <a:r>
              <a:rPr lang="en-US" dirty="0" err="1" smtClean="0"/>
              <a:t>para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A) 2 </a:t>
            </a:r>
            <a:r>
              <a:rPr lang="en-US" dirty="0" err="1" smtClean="0"/>
              <a:t>vectores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con </a:t>
            </a:r>
            <a:r>
              <a:rPr lang="en-US" dirty="0" err="1" smtClean="0"/>
              <a:t>distribución</a:t>
            </a:r>
            <a:r>
              <a:rPr lang="en-US" dirty="0" smtClean="0"/>
              <a:t> normal (</a:t>
            </a:r>
            <a:r>
              <a:rPr lang="en-US" dirty="0" err="1" smtClean="0"/>
              <a:t>rnorm</a:t>
            </a:r>
            <a:r>
              <a:rPr lang="en-US" dirty="0" smtClean="0"/>
              <a:t>) y </a:t>
            </a:r>
            <a:r>
              <a:rPr lang="en-US" dirty="0" err="1" smtClean="0"/>
              <a:t>diferente</a:t>
            </a:r>
            <a:r>
              <a:rPr lang="en-US" dirty="0" smtClean="0"/>
              <a:t> media,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muestras</a:t>
            </a:r>
            <a:r>
              <a:rPr lang="en-US" dirty="0" smtClean="0"/>
              <a:t> n= 2……20. </a:t>
            </a:r>
            <a:r>
              <a:rPr lang="en-US" dirty="0" err="1" smtClean="0"/>
              <a:t>Graficar</a:t>
            </a:r>
            <a:r>
              <a:rPr lang="en-US" dirty="0" smtClean="0"/>
              <a:t> los </a:t>
            </a:r>
            <a:r>
              <a:rPr lang="en-US" dirty="0" err="1" smtClean="0"/>
              <a:t>resultados</a:t>
            </a:r>
            <a:r>
              <a:rPr lang="en-US" dirty="0" smtClean="0"/>
              <a:t> y </a:t>
            </a:r>
            <a:r>
              <a:rPr lang="en-US" dirty="0" err="1" smtClean="0"/>
              <a:t>comparar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B) </a:t>
            </a:r>
            <a:r>
              <a:rPr lang="en-US" dirty="0" err="1" smtClean="0"/>
              <a:t>Repetir</a:t>
            </a:r>
            <a:r>
              <a:rPr lang="en-US" dirty="0" smtClean="0"/>
              <a:t> (A) con 2 </a:t>
            </a:r>
            <a:r>
              <a:rPr lang="en-US" dirty="0" err="1" smtClean="0"/>
              <a:t>vectores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generados</a:t>
            </a:r>
            <a:r>
              <a:rPr lang="en-US" dirty="0" smtClean="0"/>
              <a:t> con la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runif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2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1073"/>
          </a:xfrm>
        </p:spPr>
        <p:txBody>
          <a:bodyPr/>
          <a:lstStyle/>
          <a:p>
            <a:pPr algn="just"/>
            <a:r>
              <a:rPr lang="en-US" b="1" dirty="0" smtClean="0"/>
              <a:t>Statistical Tests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35" y="1066946"/>
            <a:ext cx="7439829" cy="500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37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436"/>
            <a:ext cx="8229600" cy="5864728"/>
          </a:xfrm>
        </p:spPr>
        <p:txBody>
          <a:bodyPr/>
          <a:lstStyle/>
          <a:p>
            <a:r>
              <a:rPr lang="en-US" dirty="0" smtClean="0"/>
              <a:t>2) </a:t>
            </a:r>
            <a:r>
              <a:rPr lang="en-US" dirty="0" err="1" smtClean="0"/>
              <a:t>Obtener</a:t>
            </a:r>
            <a:r>
              <a:rPr lang="en-US" dirty="0" smtClean="0"/>
              <a:t> p-values </a:t>
            </a:r>
            <a:r>
              <a:rPr lang="en-US" dirty="0"/>
              <a:t>con un t-test, </a:t>
            </a:r>
            <a:r>
              <a:rPr lang="en-US" dirty="0" smtClean="0"/>
              <a:t>Wilcoxon, Kolmogorov y SAM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base de </a:t>
            </a:r>
            <a:r>
              <a:rPr lang="en-US" dirty="0" err="1" smtClean="0"/>
              <a:t>datos</a:t>
            </a:r>
            <a:r>
              <a:rPr lang="en-US" dirty="0" smtClean="0"/>
              <a:t> GEO de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elección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A) </a:t>
            </a:r>
            <a:r>
              <a:rPr lang="en-US" dirty="0" err="1" smtClean="0"/>
              <a:t>Verifique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necesita</a:t>
            </a:r>
            <a:r>
              <a:rPr lang="en-US" dirty="0" smtClean="0"/>
              <a:t> </a:t>
            </a:r>
            <a:r>
              <a:rPr lang="en-US" dirty="0" err="1" smtClean="0"/>
              <a:t>normalizar</a:t>
            </a:r>
            <a:r>
              <a:rPr lang="en-US" dirty="0" smtClean="0"/>
              <a:t> los </a:t>
            </a:r>
            <a:r>
              <a:rPr lang="en-US" dirty="0" err="1" smtClean="0"/>
              <a:t>datos</a:t>
            </a:r>
            <a:r>
              <a:rPr lang="en-US" dirty="0" smtClean="0"/>
              <a:t> con </a:t>
            </a:r>
            <a:r>
              <a:rPr lang="en-US" dirty="0" err="1" smtClean="0"/>
              <a:t>quantile</a:t>
            </a:r>
            <a:r>
              <a:rPr lang="en-US" dirty="0" smtClean="0"/>
              <a:t> normalization. </a:t>
            </a:r>
            <a:r>
              <a:rPr lang="en-US" dirty="0" err="1" smtClean="0"/>
              <a:t>Obtenga</a:t>
            </a:r>
            <a:r>
              <a:rPr lang="en-US" dirty="0" smtClean="0"/>
              <a:t> p-values antes y </a:t>
            </a:r>
            <a:r>
              <a:rPr lang="en-US" dirty="0" err="1" smtClean="0"/>
              <a:t>después</a:t>
            </a:r>
            <a:r>
              <a:rPr lang="en-US" dirty="0" smtClean="0"/>
              <a:t> de </a:t>
            </a:r>
            <a:r>
              <a:rPr lang="en-US" dirty="0" err="1" smtClean="0"/>
              <a:t>normalizar</a:t>
            </a:r>
            <a:r>
              <a:rPr lang="en-US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B) Compare los p-values y </a:t>
            </a:r>
            <a:r>
              <a:rPr lang="en-US" dirty="0" err="1" smtClean="0"/>
              <a:t>grafique</a:t>
            </a:r>
            <a:r>
              <a:rPr lang="en-US" dirty="0" smtClean="0"/>
              <a:t>. </a:t>
            </a:r>
            <a:r>
              <a:rPr lang="en-US" dirty="0" err="1" smtClean="0"/>
              <a:t>Comente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la </a:t>
            </a:r>
            <a:r>
              <a:rPr lang="en-US" dirty="0" err="1" smtClean="0"/>
              <a:t>correlación</a:t>
            </a:r>
            <a:r>
              <a:rPr lang="en-US" dirty="0" smtClean="0"/>
              <a:t> entre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distintas</a:t>
            </a:r>
            <a:r>
              <a:rPr lang="en-US" dirty="0" smtClean="0"/>
              <a:t> </a:t>
            </a:r>
            <a:r>
              <a:rPr lang="en-US" dirty="0" err="1" smtClean="0"/>
              <a:t>pruebas</a:t>
            </a:r>
            <a:r>
              <a:rPr lang="en-US" dirty="0" smtClean="0"/>
              <a:t> </a:t>
            </a:r>
            <a:r>
              <a:rPr lang="en-US" dirty="0" err="1" smtClean="0"/>
              <a:t>estadísticas</a:t>
            </a:r>
            <a:r>
              <a:rPr lang="en-US" dirty="0" smtClean="0"/>
              <a:t> y la </a:t>
            </a:r>
            <a:r>
              <a:rPr lang="en-US" dirty="0" err="1" smtClean="0"/>
              <a:t>cantidad</a:t>
            </a:r>
            <a:r>
              <a:rPr lang="en-US" dirty="0" smtClean="0"/>
              <a:t> de genes </a:t>
            </a:r>
            <a:r>
              <a:rPr lang="en-US" dirty="0" err="1" smtClean="0"/>
              <a:t>significativos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) </a:t>
            </a:r>
            <a:r>
              <a:rPr lang="en-US" dirty="0" err="1" smtClean="0"/>
              <a:t>Usando</a:t>
            </a:r>
            <a:r>
              <a:rPr lang="en-US" dirty="0" smtClean="0"/>
              <a:t> el GPL de los </a:t>
            </a:r>
            <a:r>
              <a:rPr lang="en-US" dirty="0" err="1" smtClean="0"/>
              <a:t>datos</a:t>
            </a:r>
            <a:r>
              <a:rPr lang="en-US" dirty="0" smtClean="0"/>
              <a:t> de GEO,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significancia</a:t>
            </a:r>
            <a:r>
              <a:rPr lang="en-US" dirty="0" smtClean="0"/>
              <a:t> </a:t>
            </a:r>
            <a:r>
              <a:rPr lang="en-US" dirty="0" err="1" smtClean="0"/>
              <a:t>biológica</a:t>
            </a:r>
            <a:r>
              <a:rPr lang="en-US" dirty="0" smtClean="0"/>
              <a:t> de los genes </a:t>
            </a:r>
            <a:r>
              <a:rPr lang="en-US" dirty="0" err="1" smtClean="0"/>
              <a:t>significativos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76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436"/>
            <a:ext cx="8229600" cy="5864728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) </a:t>
            </a:r>
            <a:r>
              <a:rPr lang="en-US" dirty="0" err="1" smtClean="0"/>
              <a:t>Repetir</a:t>
            </a:r>
            <a:r>
              <a:rPr lang="en-US" dirty="0" smtClean="0"/>
              <a:t> el </a:t>
            </a:r>
            <a:r>
              <a:rPr lang="en-US" dirty="0" err="1" smtClean="0"/>
              <a:t>ejercicio</a:t>
            </a:r>
            <a:r>
              <a:rPr lang="en-US" dirty="0" smtClean="0"/>
              <a:t> (2) </a:t>
            </a:r>
            <a:r>
              <a:rPr lang="en-US" dirty="0" err="1" smtClean="0"/>
              <a:t>pero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base de </a:t>
            </a:r>
            <a:r>
              <a:rPr lang="en-US" dirty="0" err="1" smtClean="0"/>
              <a:t>datos</a:t>
            </a:r>
            <a:r>
              <a:rPr lang="en-US" dirty="0" smtClean="0"/>
              <a:t> de GEO con </a:t>
            </a:r>
            <a:r>
              <a:rPr lang="en-US" dirty="0" err="1" smtClean="0"/>
              <a:t>menos</a:t>
            </a:r>
            <a:r>
              <a:rPr lang="en-US" dirty="0" smtClean="0"/>
              <a:t> o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muestras</a:t>
            </a:r>
            <a:r>
              <a:rPr lang="en-US" dirty="0" smtClean="0"/>
              <a:t>, </a:t>
            </a:r>
            <a:r>
              <a:rPr lang="en-US" dirty="0" err="1" smtClean="0"/>
              <a:t>según</a:t>
            </a:r>
            <a:r>
              <a:rPr lang="en-US" dirty="0" smtClean="0"/>
              <a:t> sea el </a:t>
            </a:r>
            <a:r>
              <a:rPr lang="en-US" dirty="0" err="1" smtClean="0"/>
              <a:t>caso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7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1073"/>
          </a:xfrm>
        </p:spPr>
        <p:txBody>
          <a:bodyPr/>
          <a:lstStyle/>
          <a:p>
            <a:pPr algn="just"/>
            <a:r>
              <a:rPr lang="en-US" b="1" dirty="0" smtClean="0"/>
              <a:t>Statistical Tests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81073"/>
            <a:ext cx="7989545" cy="480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1073"/>
          </a:xfrm>
        </p:spPr>
        <p:txBody>
          <a:bodyPr/>
          <a:lstStyle/>
          <a:p>
            <a:pPr algn="just"/>
            <a:r>
              <a:rPr lang="en-US" b="1" dirty="0" smtClean="0"/>
              <a:t>Statistical Tests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54" y="1284303"/>
            <a:ext cx="7867791" cy="432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0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1073"/>
          </a:xfrm>
        </p:spPr>
        <p:txBody>
          <a:bodyPr/>
          <a:lstStyle/>
          <a:p>
            <a:pPr algn="just"/>
            <a:r>
              <a:rPr lang="en-US" b="1" dirty="0" smtClean="0"/>
              <a:t>Statistical Tests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6" y="1174967"/>
            <a:ext cx="8049160" cy="501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17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1073"/>
          </a:xfrm>
        </p:spPr>
        <p:txBody>
          <a:bodyPr/>
          <a:lstStyle/>
          <a:p>
            <a:pPr algn="just"/>
            <a:r>
              <a:rPr lang="en-US" b="1" dirty="0" smtClean="0"/>
              <a:t>T-distribution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75" y="1108841"/>
            <a:ext cx="7390163" cy="51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7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588" y="2409275"/>
            <a:ext cx="8099612" cy="1470025"/>
          </a:xfrm>
        </p:spPr>
        <p:txBody>
          <a:bodyPr>
            <a:noAutofit/>
          </a:bodyPr>
          <a:lstStyle/>
          <a:p>
            <a:r>
              <a:rPr lang="es-ES_tradnl" sz="5400" dirty="0" err="1" smtClean="0"/>
              <a:t>Statistical</a:t>
            </a:r>
            <a:r>
              <a:rPr lang="es-ES_tradnl" sz="5400" dirty="0" smtClean="0"/>
              <a:t> </a:t>
            </a:r>
            <a:r>
              <a:rPr lang="es-ES_tradnl" sz="5400" dirty="0" err="1" smtClean="0"/>
              <a:t>Tests</a:t>
            </a:r>
            <a:r>
              <a:rPr lang="es-ES_tradnl" sz="5400" dirty="0"/>
              <a:t/>
            </a:r>
            <a:br>
              <a:rPr lang="es-ES_tradnl" sz="5400" dirty="0"/>
            </a:br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76597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1073"/>
          </a:xfrm>
        </p:spPr>
        <p:txBody>
          <a:bodyPr/>
          <a:lstStyle/>
          <a:p>
            <a:pPr algn="just"/>
            <a:r>
              <a:rPr lang="en-US" b="1" dirty="0" smtClean="0"/>
              <a:t>T-test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02611"/>
            <a:ext cx="2049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 statistic</a:t>
            </a:r>
            <a:endParaRPr lang="en-US" sz="2800" b="1" dirty="0"/>
          </a:p>
        </p:txBody>
      </p:sp>
      <p:pic>
        <p:nvPicPr>
          <p:cNvPr id="6" name="Picture 5" descr="Captura de pantalla 2019-03-07 a la(s) 15.50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62" y="967657"/>
            <a:ext cx="2049711" cy="16277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77075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96516" y="1146820"/>
            <a:ext cx="2096247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Y̅ = mean </a:t>
            </a:r>
            <a:r>
              <a:rPr lang="es-ES_tradnl" dirty="0" err="1" smtClean="0"/>
              <a:t>sample</a:t>
            </a:r>
            <a:r>
              <a:rPr lang="es-ES_tradnl" dirty="0" smtClean="0"/>
              <a:t> Y</a:t>
            </a:r>
          </a:p>
          <a:p>
            <a:r>
              <a:rPr lang="es-ES_tradnl" dirty="0" smtClean="0"/>
              <a:t>X̅ = mean </a:t>
            </a:r>
            <a:r>
              <a:rPr lang="es-ES_tradnl" dirty="0" err="1" smtClean="0"/>
              <a:t>sample</a:t>
            </a:r>
            <a:r>
              <a:rPr lang="es-ES_tradnl" dirty="0" smtClean="0"/>
              <a:t> X</a:t>
            </a:r>
          </a:p>
          <a:p>
            <a:r>
              <a:rPr lang="es-ES_tradnl" dirty="0" err="1" smtClean="0"/>
              <a:t>Sx</a:t>
            </a:r>
            <a:r>
              <a:rPr lang="es-ES_tradnl" dirty="0" smtClean="0"/>
              <a:t> = </a:t>
            </a:r>
            <a:r>
              <a:rPr lang="es-ES_tradnl" dirty="0" err="1" smtClean="0"/>
              <a:t>sd</a:t>
            </a:r>
            <a:r>
              <a:rPr lang="es-ES_tradnl" dirty="0" smtClean="0"/>
              <a:t> </a:t>
            </a:r>
            <a:r>
              <a:rPr lang="es-ES_tradnl" dirty="0" err="1" smtClean="0"/>
              <a:t>sample</a:t>
            </a:r>
            <a:r>
              <a:rPr lang="es-ES_tradnl" dirty="0" smtClean="0"/>
              <a:t> X</a:t>
            </a:r>
          </a:p>
          <a:p>
            <a:r>
              <a:rPr lang="es-ES_tradnl" dirty="0" err="1" smtClean="0"/>
              <a:t>Sy</a:t>
            </a:r>
            <a:r>
              <a:rPr lang="es-ES_tradnl" dirty="0" smtClean="0"/>
              <a:t> = </a:t>
            </a:r>
            <a:r>
              <a:rPr lang="es-ES_tradnl" dirty="0" err="1" smtClean="0"/>
              <a:t>sd</a:t>
            </a:r>
            <a:r>
              <a:rPr lang="es-ES_tradnl" dirty="0" smtClean="0"/>
              <a:t> </a:t>
            </a:r>
            <a:r>
              <a:rPr lang="es-ES_tradnl" dirty="0" err="1" smtClean="0"/>
              <a:t>sample</a:t>
            </a:r>
            <a:r>
              <a:rPr lang="es-ES_tradnl" dirty="0" smtClean="0"/>
              <a:t> Y</a:t>
            </a:r>
          </a:p>
          <a:p>
            <a:r>
              <a:rPr lang="es-ES_tradnl" dirty="0" smtClean="0"/>
              <a:t>M = </a:t>
            </a:r>
            <a:r>
              <a:rPr lang="es-ES_tradnl" dirty="0" err="1" smtClean="0"/>
              <a:t>length</a:t>
            </a:r>
            <a:r>
              <a:rPr lang="es-ES_tradnl" dirty="0" smtClean="0"/>
              <a:t> </a:t>
            </a:r>
            <a:r>
              <a:rPr lang="es-ES_tradnl" dirty="0" err="1" smtClean="0"/>
              <a:t>sample</a:t>
            </a:r>
            <a:r>
              <a:rPr lang="es-ES_tradnl" dirty="0" smtClean="0"/>
              <a:t> X</a:t>
            </a:r>
          </a:p>
          <a:p>
            <a:r>
              <a:rPr lang="es-ES_tradnl" dirty="0" smtClean="0"/>
              <a:t>N = </a:t>
            </a:r>
            <a:r>
              <a:rPr lang="es-ES_tradnl" dirty="0" err="1" smtClean="0"/>
              <a:t>length</a:t>
            </a:r>
            <a:r>
              <a:rPr lang="es-ES_tradnl" dirty="0" smtClean="0"/>
              <a:t> </a:t>
            </a:r>
            <a:r>
              <a:rPr lang="es-ES_tradnl" dirty="0" err="1" smtClean="0"/>
              <a:t>sample</a:t>
            </a:r>
            <a:r>
              <a:rPr lang="es-ES_tradnl" dirty="0" smtClean="0"/>
              <a:t> 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7199" y="4441969"/>
            <a:ext cx="7426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t.test</a:t>
            </a:r>
            <a:r>
              <a:rPr lang="en-US" dirty="0" smtClean="0"/>
              <a:t>(</a:t>
            </a:r>
            <a:r>
              <a:rPr lang="en-US" dirty="0" err="1" smtClean="0"/>
              <a:t>rnorm</a:t>
            </a:r>
            <a:r>
              <a:rPr lang="en-US" dirty="0" smtClean="0"/>
              <a:t>(n=100,mean=4, </a:t>
            </a:r>
            <a:r>
              <a:rPr lang="en-US" dirty="0" err="1" smtClean="0"/>
              <a:t>sd</a:t>
            </a:r>
            <a:r>
              <a:rPr lang="en-US" dirty="0" smtClean="0"/>
              <a:t>=1), </a:t>
            </a:r>
            <a:r>
              <a:rPr lang="en-US" dirty="0" err="1" smtClean="0"/>
              <a:t>rnorm</a:t>
            </a:r>
            <a:r>
              <a:rPr lang="en-US" dirty="0" smtClean="0"/>
              <a:t>(n=100, mean=2, </a:t>
            </a:r>
            <a:r>
              <a:rPr lang="en-US" dirty="0" err="1" smtClean="0"/>
              <a:t>sd</a:t>
            </a:r>
            <a:r>
              <a:rPr lang="en-US" dirty="0" smtClean="0"/>
              <a:t>=1))$</a:t>
            </a:r>
            <a:r>
              <a:rPr lang="en-US" dirty="0" err="1" smtClean="0"/>
              <a:t>p.value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7199" y="3572811"/>
            <a:ext cx="5299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</a:t>
            </a:r>
            <a:endParaRPr lang="en-US" sz="32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8" y="5077090"/>
            <a:ext cx="8218065" cy="54787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8705" y="24595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/>
              <a:t>W</a:t>
            </a:r>
            <a:r>
              <a:rPr lang="en-US" dirty="0" smtClean="0"/>
              <a:t>hen M and N are large, this random variable is normally distributed with mean 0 and SD 1.</a:t>
            </a:r>
          </a:p>
          <a:p>
            <a:pPr algn="just"/>
            <a:r>
              <a:rPr lang="en-US" b="1" dirty="0" smtClean="0"/>
              <a:t>Assumes normal distribution.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692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1073"/>
          </a:xfrm>
        </p:spPr>
        <p:txBody>
          <a:bodyPr/>
          <a:lstStyle/>
          <a:p>
            <a:pPr algn="just"/>
            <a:r>
              <a:rPr lang="en-US" b="1" dirty="0" smtClean="0"/>
              <a:t>Wilcoxon or Mann-Whitney Test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02611"/>
            <a:ext cx="2049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 statistic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377075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7199" y="5233729"/>
            <a:ext cx="8100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wilcox.test</a:t>
            </a:r>
            <a:r>
              <a:rPr lang="en-US" dirty="0" smtClean="0"/>
              <a:t>(</a:t>
            </a:r>
            <a:r>
              <a:rPr lang="en-US" dirty="0" err="1" smtClean="0"/>
              <a:t>rnorm</a:t>
            </a:r>
            <a:r>
              <a:rPr lang="en-US" dirty="0" smtClean="0"/>
              <a:t>(n=100,mean=4, </a:t>
            </a:r>
            <a:r>
              <a:rPr lang="en-US" dirty="0" err="1" smtClean="0"/>
              <a:t>sd</a:t>
            </a:r>
            <a:r>
              <a:rPr lang="en-US" dirty="0" smtClean="0"/>
              <a:t>=1), </a:t>
            </a:r>
            <a:r>
              <a:rPr lang="en-US" dirty="0" err="1" smtClean="0"/>
              <a:t>rnorm</a:t>
            </a:r>
            <a:r>
              <a:rPr lang="en-US" dirty="0" smtClean="0"/>
              <a:t>(n=100, mean=2, </a:t>
            </a:r>
            <a:r>
              <a:rPr lang="en-US" dirty="0" err="1" smtClean="0"/>
              <a:t>sd</a:t>
            </a:r>
            <a:r>
              <a:rPr lang="en-US" dirty="0" smtClean="0"/>
              <a:t>=1))$</a:t>
            </a:r>
            <a:r>
              <a:rPr lang="en-US" dirty="0" err="1" smtClean="0"/>
              <a:t>p.value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7199" y="4364571"/>
            <a:ext cx="5299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126" y="1055774"/>
            <a:ext cx="22733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626" y="1665374"/>
            <a:ext cx="2336800" cy="660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996516" y="1146820"/>
            <a:ext cx="27420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R1 = sum of </a:t>
            </a:r>
            <a:r>
              <a:rPr lang="es-ES_tradnl" dirty="0" err="1" smtClean="0"/>
              <a:t>ranks</a:t>
            </a:r>
            <a:r>
              <a:rPr lang="es-ES_tradnl" dirty="0" smtClean="0"/>
              <a:t> </a:t>
            </a:r>
            <a:r>
              <a:rPr lang="es-ES_tradnl" dirty="0" err="1" smtClean="0"/>
              <a:t>sample</a:t>
            </a:r>
            <a:r>
              <a:rPr lang="es-ES_tradnl" dirty="0" smtClean="0"/>
              <a:t> 1</a:t>
            </a:r>
          </a:p>
          <a:p>
            <a:r>
              <a:rPr lang="es-ES_tradnl" dirty="0" smtClean="0"/>
              <a:t>n1 = </a:t>
            </a:r>
            <a:r>
              <a:rPr lang="es-ES_tradnl" dirty="0" err="1" smtClean="0"/>
              <a:t>length</a:t>
            </a:r>
            <a:r>
              <a:rPr lang="es-ES_tradnl" dirty="0" smtClean="0"/>
              <a:t> of </a:t>
            </a:r>
            <a:r>
              <a:rPr lang="es-ES_tradnl" dirty="0" err="1" smtClean="0"/>
              <a:t>sample</a:t>
            </a:r>
            <a:r>
              <a:rPr lang="es-ES_tradnl" dirty="0" smtClean="0"/>
              <a:t> 1</a:t>
            </a:r>
          </a:p>
          <a:p>
            <a:r>
              <a:rPr lang="es-ES_tradnl" dirty="0" smtClean="0"/>
              <a:t>R2 = sum of </a:t>
            </a:r>
            <a:r>
              <a:rPr lang="es-ES_tradnl" dirty="0" err="1" smtClean="0"/>
              <a:t>ranks</a:t>
            </a:r>
            <a:r>
              <a:rPr lang="es-ES_tradnl" dirty="0" smtClean="0"/>
              <a:t> </a:t>
            </a:r>
            <a:r>
              <a:rPr lang="es-ES_tradnl" dirty="0" err="1" smtClean="0"/>
              <a:t>sample</a:t>
            </a:r>
            <a:r>
              <a:rPr lang="es-ES_tradnl" dirty="0" smtClean="0"/>
              <a:t> 2</a:t>
            </a:r>
          </a:p>
          <a:p>
            <a:r>
              <a:rPr lang="es-ES_tradnl" dirty="0" smtClean="0"/>
              <a:t>n2 = </a:t>
            </a:r>
            <a:r>
              <a:rPr lang="es-ES_tradnl" dirty="0" err="1" smtClean="0"/>
              <a:t>length</a:t>
            </a:r>
            <a:r>
              <a:rPr lang="es-ES_tradnl" dirty="0" smtClean="0"/>
              <a:t> of </a:t>
            </a:r>
            <a:r>
              <a:rPr lang="es-ES_tradnl" dirty="0" err="1" smtClean="0"/>
              <a:t>sample</a:t>
            </a:r>
            <a:r>
              <a:rPr lang="es-ES_tradnl" dirty="0" smtClean="0"/>
              <a:t> 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9" y="5802869"/>
            <a:ext cx="7226650" cy="4432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126" y="2744023"/>
            <a:ext cx="1696431" cy="8235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" y="2474324"/>
            <a:ext cx="242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 = min(U1, U2)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4814" y="2744023"/>
            <a:ext cx="1206500" cy="520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0227" y="3429000"/>
            <a:ext cx="2730500" cy="8382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08426" y="35228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 smtClean="0"/>
              <a:t>Does not assumes normal distribution.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023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442</Words>
  <Application>Microsoft Macintosh PowerPoint</Application>
  <PresentationFormat>On-screen Show (4:3)</PresentationFormat>
  <Paragraphs>52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Statistical Tests Bioinformatica Febrero-Junio 2020</vt:lpstr>
      <vt:lpstr>Statistical Tests</vt:lpstr>
      <vt:lpstr>Statistical Tests</vt:lpstr>
      <vt:lpstr>Statistical Tests</vt:lpstr>
      <vt:lpstr>Statistical Tests</vt:lpstr>
      <vt:lpstr>T-distribution</vt:lpstr>
      <vt:lpstr>Statistical Tests </vt:lpstr>
      <vt:lpstr>T-test</vt:lpstr>
      <vt:lpstr>Wilcoxon or Mann-Whitney Test</vt:lpstr>
      <vt:lpstr>PowerPoint Presentation</vt:lpstr>
      <vt:lpstr>Kolmogorov-Smirnov Test</vt:lpstr>
      <vt:lpstr>SAM</vt:lpstr>
      <vt:lpstr>SAM</vt:lpstr>
      <vt:lpstr>SAM</vt:lpstr>
      <vt:lpstr>Normalization</vt:lpstr>
      <vt:lpstr>Quantile Normalization</vt:lpstr>
      <vt:lpstr>Quantile Normalization</vt:lpstr>
      <vt:lpstr>Ejercicios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Tests Bioinformatica Enero-Mayo 2019</dc:title>
  <dc:creator>Juan Emmanuel Martinez Ledesma</dc:creator>
  <cp:lastModifiedBy>Juan Emmanuel Martinez Ledesma</cp:lastModifiedBy>
  <cp:revision>22</cp:revision>
  <dcterms:created xsi:type="dcterms:W3CDTF">2019-03-07T20:33:34Z</dcterms:created>
  <dcterms:modified xsi:type="dcterms:W3CDTF">2020-03-20T07:00:54Z</dcterms:modified>
</cp:coreProperties>
</file>