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6" r:id="rId5"/>
    <p:sldId id="282" r:id="rId6"/>
    <p:sldId id="263" r:id="rId7"/>
    <p:sldId id="284" r:id="rId8"/>
    <p:sldId id="259" r:id="rId9"/>
    <p:sldId id="285" r:id="rId10"/>
    <p:sldId id="267" r:id="rId11"/>
    <p:sldId id="261" r:id="rId12"/>
    <p:sldId id="287" r:id="rId13"/>
    <p:sldId id="268" r:id="rId14"/>
    <p:sldId id="262" r:id="rId15"/>
    <p:sldId id="269" r:id="rId16"/>
    <p:sldId id="28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  <p14:sldId id="282"/>
          </p14:sldIdLst>
        </p14:section>
        <p14:section name="Closing Slides" id="{E80DB28E-CAD9-4B95-9FE2-9292BCFE48B7}">
          <p14:sldIdLst/>
        </p14:section>
        <p14:section name="Side Slides" id="{1C99C5B6-3640-4323-B416-8D531FACFE49}">
          <p14:sldIdLst>
            <p14:sldId id="263"/>
            <p14:sldId id="284"/>
            <p14:sldId id="259"/>
            <p14:sldId id="285"/>
            <p14:sldId id="267"/>
            <p14:sldId id="261"/>
            <p14:sldId id="287"/>
            <p14:sldId id="268"/>
            <p14:sldId id="262"/>
            <p14:sldId id="269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  <p:cmAuthor id="2" name="Jesús Alberto Martínez Espinosa" initials="JAME" lastIdx="1" clrIdx="1">
    <p:extLst>
      <p:ext uri="{19B8F6BF-5375-455C-9EA6-DF929625EA0E}">
        <p15:presenceInfo xmlns:p15="http://schemas.microsoft.com/office/powerpoint/2012/main" userId="S::A01750270@itesm.mx::25c52c3f-a71d-4bcc-879f-46aca210eb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3901" autoAdjust="0"/>
  </p:normalViewPr>
  <p:slideViewPr>
    <p:cSldViewPr snapToGrid="0" showGuides="1">
      <p:cViewPr varScale="1">
        <p:scale>
          <a:sx n="92" d="100"/>
          <a:sy n="92" d="100"/>
        </p:scale>
        <p:origin x="1176" y="96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0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" name="Google Shape;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ac14d4b19af5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35ac14d4b19af5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6cb677c76524a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356cb677c76524a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6cb677c76524a6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356cb677c76524a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EB028BF-0783-48AF-AB96-57CC5B2CBEA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-867605" y="0"/>
                <a:ext cx="11666610" cy="2387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72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72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sz="72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s-MX" sz="72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72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604020202020204" pitchFamily="34" charset="0"/>
                  </a:rPr>
                  <a:t>factorial experiments</a:t>
                </a:r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EB028BF-0783-48AF-AB96-57CC5B2CB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-867605" y="0"/>
                <a:ext cx="11666610" cy="2387600"/>
              </a:xfrm>
              <a:blipFill>
                <a:blip r:embed="rId3"/>
                <a:stretch>
                  <a:fillRect b="-211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931400" cy="295561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Antonio Osamu Katagiri Tanaka A01212611</a:t>
            </a:r>
          </a:p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Diego Sebastian 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Ceciliano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Franco A01373414 </a:t>
            </a:r>
          </a:p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Carlos Cardoso 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Isidoro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 A01750267</a:t>
            </a:r>
          </a:p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Jesús Alberto Martínez Espinosa A01750270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5629103"/>
            <a:ext cx="11239500" cy="1206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Figure: Normal probability plot of the effect estimates. The main effects of factors A, B and D stand out as being larger than the rest.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81" y="327024"/>
            <a:ext cx="6487338" cy="51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949040" y="365125"/>
            <a:ext cx="11243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lang="en-GB" dirty="0">
                <a:solidFill>
                  <a:srgbClr val="F2F2F2"/>
                </a:solidFill>
                <a:latin typeface="Arial Nova Light" panose="020B0304020202020204" pitchFamily="34" charset="0"/>
                <a:ea typeface="Arial"/>
                <a:cs typeface="Arial"/>
                <a:sym typeface="Arial"/>
              </a:rPr>
              <a:t>Fractional Factorial Experiments</a:t>
            </a:r>
            <a:endParaRPr dirty="0">
              <a:latin typeface="Arial Nova Light" panose="020B0304020202020204" pitchFamily="34" charset="0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948900" y="1690825"/>
            <a:ext cx="11243100" cy="361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When the number of factors is large, observations may be taken only for some fraction of the treatments.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treatments are chosen correctly it is possible to obtain information about the factors.</a:t>
            </a:r>
            <a:endParaRPr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When the factor has 2 levels. The fraction must be in power of two.</a:t>
            </a:r>
            <a:endParaRPr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2F2F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solidFill>
                  <a:srgbClr val="F2F2F2"/>
                </a:solidFill>
              </a:rPr>
              <a:t>Half replicate = Half treatments are used.</a:t>
            </a:r>
            <a:endParaRPr sz="3400" b="1" dirty="0">
              <a:solidFill>
                <a:srgbClr val="F2F2F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solidFill>
                  <a:srgbClr val="F2F2F2"/>
                </a:solidFill>
              </a:rPr>
              <a:t>Quarter replicate = One Quarter treatments are used</a:t>
            </a:r>
            <a:endParaRPr sz="3400" b="1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249098-84CC-4EE6-9D87-C19266EAD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50364"/>
              </p:ext>
            </p:extLst>
          </p:nvPr>
        </p:nvGraphicFramePr>
        <p:xfrm>
          <a:off x="1200150" y="276860"/>
          <a:ext cx="7010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60663664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95008564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24562899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83754564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69033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8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6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6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9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1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0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2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5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4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3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5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8370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E7316BA-E3F7-4A56-B045-2C9BEB0B6C57}"/>
              </a:ext>
            </a:extLst>
          </p:cNvPr>
          <p:cNvSpPr txBox="1"/>
          <p:nvPr/>
        </p:nvSpPr>
        <p:spPr>
          <a:xfrm>
            <a:off x="8534400" y="2090172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table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effects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s-MX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will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treatments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chosen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es-MX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16</a:t>
            </a:r>
          </a:p>
        </p:txBody>
      </p:sp>
    </p:spTree>
    <p:extLst>
      <p:ext uri="{BB962C8B-B14F-4D97-AF65-F5344CB8AC3E}">
        <p14:creationId xmlns:p14="http://schemas.microsoft.com/office/powerpoint/2010/main" val="68706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109B9FF-538B-4BCE-948F-D2835E824DF8}"/>
                  </a:ext>
                </a:extLst>
              </p:cNvPr>
              <p:cNvSpPr txBox="1"/>
              <p:nvPr/>
            </p:nvSpPr>
            <p:spPr>
              <a:xfrm>
                <a:off x="981075" y="5161389"/>
                <a:ext cx="109537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chosose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treatments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necessary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sign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table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sz="2800" b="0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design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shows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signs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main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effects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highest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interaction</a:t>
                </a:r>
                <a:r>
                  <a:rPr lang="es-MX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109B9FF-538B-4BCE-948F-D2835E82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" y="5161389"/>
                <a:ext cx="10953750" cy="1384995"/>
              </a:xfrm>
              <a:prstGeom prst="rect">
                <a:avLst/>
              </a:prstGeom>
              <a:blipFill>
                <a:blip r:embed="rId2"/>
                <a:stretch>
                  <a:fillRect l="-1169" t="-4846" r="-835" b="-114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BD947DC-A0DA-4B8D-A0DB-0932CCBB0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565358"/>
              </p:ext>
            </p:extLst>
          </p:nvPr>
        </p:nvGraphicFramePr>
        <p:xfrm>
          <a:off x="1621632" y="1265704"/>
          <a:ext cx="9672635" cy="361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527">
                  <a:extLst>
                    <a:ext uri="{9D8B030D-6E8A-4147-A177-3AD203B41FA5}">
                      <a16:colId xmlns:a16="http://schemas.microsoft.com/office/drawing/2014/main" val="606636640"/>
                    </a:ext>
                  </a:extLst>
                </a:gridCol>
                <a:gridCol w="1934527">
                  <a:extLst>
                    <a:ext uri="{9D8B030D-6E8A-4147-A177-3AD203B41FA5}">
                      <a16:colId xmlns:a16="http://schemas.microsoft.com/office/drawing/2014/main" val="495008564"/>
                    </a:ext>
                  </a:extLst>
                </a:gridCol>
                <a:gridCol w="1934527">
                  <a:extLst>
                    <a:ext uri="{9D8B030D-6E8A-4147-A177-3AD203B41FA5}">
                      <a16:colId xmlns:a16="http://schemas.microsoft.com/office/drawing/2014/main" val="1245628992"/>
                    </a:ext>
                  </a:extLst>
                </a:gridCol>
                <a:gridCol w="1934527">
                  <a:extLst>
                    <a:ext uri="{9D8B030D-6E8A-4147-A177-3AD203B41FA5}">
                      <a16:colId xmlns:a16="http://schemas.microsoft.com/office/drawing/2014/main" val="3837545640"/>
                    </a:ext>
                  </a:extLst>
                </a:gridCol>
                <a:gridCol w="1934527">
                  <a:extLst>
                    <a:ext uri="{9D8B030D-6E8A-4147-A177-3AD203B41FA5}">
                      <a16:colId xmlns:a16="http://schemas.microsoft.com/office/drawing/2014/main" val="1359598394"/>
                    </a:ext>
                  </a:extLst>
                </a:gridCol>
              </a:tblGrid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84188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61299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38213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03263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64122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94866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90427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11892"/>
                  </a:ext>
                </a:extLst>
              </a:tr>
              <a:tr h="401233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9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0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949040" y="365125"/>
            <a:ext cx="11243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lang="en-GB" dirty="0">
                <a:solidFill>
                  <a:srgbClr val="F2F2F2"/>
                </a:solidFill>
                <a:latin typeface="Arial Nova Light" panose="020B0304020202020204" pitchFamily="34" charset="0"/>
                <a:ea typeface="Arial"/>
                <a:cs typeface="Arial"/>
                <a:sym typeface="Arial"/>
              </a:rPr>
              <a:t>Fractional Factorial Experiments</a:t>
            </a:r>
            <a:endParaRPr dirty="0"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2"/>
              <p:cNvSpPr/>
              <p:nvPr/>
            </p:nvSpPr>
            <p:spPr>
              <a:xfrm>
                <a:off x="949110" y="2108352"/>
                <a:ext cx="11242960" cy="2641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 algn="just"/>
                <a:r>
                  <a:rPr lang="en-GB" sz="32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transform into a half replicate for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3200" b="0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sz="3200" b="0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sz="32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we introduce a 5</a:t>
                </a:r>
                <a:r>
                  <a:rPr lang="en-GB" sz="3200" baseline="300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GB" sz="32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factor E.  In each row </a:t>
                </a:r>
                <a:r>
                  <a:rPr lang="en-GB" sz="3200" b="1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GB" sz="32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we add a letter </a:t>
                </a:r>
                <a:r>
                  <a:rPr lang="en-GB" sz="3200" b="1" i="1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e,</a:t>
                </a:r>
                <a:r>
                  <a:rPr lang="en-GB" sz="32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indicating that the factor is set to its high level.</a:t>
                </a:r>
              </a:p>
              <a:p>
                <a:pPr lvl="0" algn="just"/>
                <a:endParaRPr lang="en-GB" sz="3200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just"/>
                <a:r>
                  <a:rPr lang="en-GB" sz="32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 will has the same signs as CDE and ACDE interactions will has the same signs as B.</a:t>
                </a:r>
                <a:endParaRPr sz="3200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Google Shape;62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10" y="2108352"/>
                <a:ext cx="11242960" cy="2641296"/>
              </a:xfrm>
              <a:prstGeom prst="rect">
                <a:avLst/>
              </a:prstGeom>
              <a:blipFill>
                <a:blip r:embed="rId3"/>
                <a:stretch>
                  <a:fillRect l="-1410" t="-2771" r="-1356" b="-22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CBD93D5-670B-4C47-AF13-23F54BD5B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759605"/>
              </p:ext>
            </p:extLst>
          </p:nvPr>
        </p:nvGraphicFramePr>
        <p:xfrm>
          <a:off x="1249576" y="419100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9666156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2611594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602823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06779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87350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442018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208872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45094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31657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Treatment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E=ABCD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1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bce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52357"/>
                  </a:ext>
                </a:extLst>
              </a:tr>
            </a:tbl>
          </a:graphicData>
        </a:graphic>
      </p:graphicFrame>
      <p:sp>
        <p:nvSpPr>
          <p:cNvPr id="7" name="Google Shape;62;p2">
            <a:extLst>
              <a:ext uri="{FF2B5EF4-FFF2-40B4-BE49-F238E27FC236}">
                <a16:creationId xmlns:a16="http://schemas.microsoft.com/office/drawing/2014/main" id="{EF7F0B48-05F8-45A9-8F6A-2A2075FA0790}"/>
              </a:ext>
            </a:extLst>
          </p:cNvPr>
          <p:cNvSpPr/>
          <p:nvPr/>
        </p:nvSpPr>
        <p:spPr>
          <a:xfrm>
            <a:off x="1249576" y="4015091"/>
            <a:ext cx="10279276" cy="227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/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Used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more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elaborated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experiments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 algn="just"/>
            <a:endParaRPr lang="es-MX"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just"/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Listing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estimates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decresing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order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and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looking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see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there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 a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few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noticeably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 err="1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larger</a:t>
            </a:r>
            <a:r>
              <a:rPr lang="es-MX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3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This kind of experiments not only allow to asses the effect of each factor on the outcome but also the effect of their interactions.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main effects and interactions whose estimates the plots far from the line of the plot are the most likely to be important.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use for a Fractional Factorial Experiments serves to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identify few factors that have greatest impact on the outcome.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2617788"/>
            <a:ext cx="11242960" cy="2117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Navidi, W. C. (2008). Statistics for engineers and scientists (pp. 344-354). New York, NY, USA: McGraw-Hill Higher Education.</a:t>
            </a:r>
            <a:endParaRPr lang="en-GB" sz="3600" dirty="0">
              <a:solidFill>
                <a:schemeClr val="bg1">
                  <a:lumMod val="9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4CD107-D7DB-4A9B-AA15-4038D49BB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49040" y="365125"/>
                <a:ext cx="1124296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 factorial experiments </a:t>
                </a:r>
                <a:r>
                  <a:rPr lang="en-GB" sz="28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vs complete factor </a:t>
                </a:r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4CD107-D7DB-4A9B-AA15-4038D49BB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49040" y="365125"/>
                <a:ext cx="1124296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71A9A-8031-4781-96A0-B9A565693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9040" y="1800226"/>
                <a:ext cx="11242960" cy="4786313"/>
              </a:xfrm>
            </p:spPr>
            <p:txBody>
              <a:bodyPr/>
              <a:lstStyle/>
              <a:p>
                <a:r>
                  <a:rPr lang="en-GB" sz="32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Determine which factors have an important effect on the outcome </a:t>
                </a:r>
              </a:p>
              <a:p>
                <a:pPr marL="0" indent="0">
                  <a:buNone/>
                </a:pPr>
                <a:endParaRPr lang="en-GB" sz="3200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r>
                  <a:rPr lang="en-GB" sz="32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When studying factors simultaneously each factor two levels</a:t>
                </a:r>
              </a:p>
              <a:p>
                <a:pPr marL="0" indent="0">
                  <a:buNone/>
                </a:pPr>
                <a:r>
                  <a:rPr lang="en-GB" sz="32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  that’s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sz="32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s-MX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71A9A-8031-4781-96A0-B9A565693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9040" y="1800226"/>
                <a:ext cx="11242960" cy="4786313"/>
              </a:xfrm>
              <a:blipFill>
                <a:blip r:embed="rId3"/>
                <a:stretch>
                  <a:fillRect l="-1247" t="-2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39C00-ADE7-404C-AC0E-18EB8AD71DB5}"/>
              </a:ext>
            </a:extLst>
          </p:cNvPr>
          <p:cNvSpPr txBox="1">
            <a:spLocks/>
          </p:cNvSpPr>
          <p:nvPr/>
        </p:nvSpPr>
        <p:spPr>
          <a:xfrm>
            <a:off x="3733800" y="5405412"/>
            <a:ext cx="59055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High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                                         </a:t>
            </a:r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Low</a:t>
            </a:r>
            <a:endParaRPr lang="en-GB" b="1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E595DA5A-04AC-4B15-8510-08AEDA5CA069}"/>
              </a:ext>
            </a:extLst>
          </p:cNvPr>
          <p:cNvSpPr/>
          <p:nvPr/>
        </p:nvSpPr>
        <p:spPr>
          <a:xfrm rot="5400000">
            <a:off x="6074044" y="2180022"/>
            <a:ext cx="992950" cy="523875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9F28458-66C7-43C7-8797-8DBAA55ADBBC}"/>
              </a:ext>
            </a:extLst>
          </p:cNvPr>
          <p:cNvCxnSpPr/>
          <p:nvPr/>
        </p:nvCxnSpPr>
        <p:spPr>
          <a:xfrm>
            <a:off x="3733800" y="4193382"/>
            <a:ext cx="283672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179387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Notation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424DDC-FE21-435B-9E01-C8966584E7C1}"/>
              </a:ext>
            </a:extLst>
          </p:cNvPr>
          <p:cNvSpPr txBox="1"/>
          <p:nvPr/>
        </p:nvSpPr>
        <p:spPr>
          <a:xfrm>
            <a:off x="949040" y="1352550"/>
            <a:ext cx="11242960" cy="65556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Main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effects</a:t>
            </a:r>
            <a:endParaRPr lang="es-MX" sz="2800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A, B, and C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Two-way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interactions</a:t>
            </a:r>
            <a:endParaRPr lang="es-MX" sz="2800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AB, AC, and BC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Three-way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interactions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ABC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Treatments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(a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letter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indicates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high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level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ab =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the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first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two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factors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are at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their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high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level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1 =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All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factors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are at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their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low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b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levels</a:t>
            </a:r>
            <a:r>
              <a:rPr lang="es-MX" sz="28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k =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replicates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for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each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treatment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Cell mean =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the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average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of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the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k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observations</a:t>
            </a:r>
            <a:endParaRPr lang="es-MX" sz="28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Sign table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32B095-C699-4E06-B287-C0CCA676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69" y="2171700"/>
            <a:ext cx="11187465" cy="409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649E92A-A7A9-4AFE-8F4C-F520E6C09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8869" y="1643685"/>
                <a:ext cx="11239500" cy="1206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Table 1: Sign table for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factorial experiment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649E92A-A7A9-4AFE-8F4C-F520E6C09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8869" y="1643685"/>
                <a:ext cx="11239500" cy="1206672"/>
              </a:xfrm>
              <a:blipFill>
                <a:blip r:embed="rId4"/>
                <a:stretch>
                  <a:fillRect l="-1085" t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Estimating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13D598-FAB2-4DF1-8C10-F6641C31DD74}"/>
                  </a:ext>
                </a:extLst>
              </p:cNvPr>
              <p:cNvSpPr txBox="1"/>
              <p:nvPr/>
            </p:nvSpPr>
            <p:spPr>
              <a:xfrm>
                <a:off x="3617338" y="1504950"/>
                <a:ext cx="8574662" cy="509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  <a:latin typeface="Arial Nova Light" panose="020B0304020202020204" pitchFamily="34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  <a:latin typeface="Arial Nova Light" panose="020B0304020202020204" pitchFamily="34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  <a:latin typeface="Arial Nova Light" panose="020B0304020202020204" pitchFamily="34" charset="0"/>
                </a:endParaRPr>
              </a:p>
              <a:p>
                <a:pPr algn="r"/>
                <a:endParaRPr lang="es-MX" sz="2800" dirty="0">
                  <a:solidFill>
                    <a:schemeClr val="bg1"/>
                  </a:solidFill>
                  <a:latin typeface="Arial Nova Light" panose="020B0304020202020204" pitchFamily="34" charset="0"/>
                </a:endParaRPr>
              </a:p>
              <a:p>
                <a:pPr algn="ctr"/>
                <a:endParaRPr lang="es-MX" sz="2800" dirty="0">
                  <a:solidFill>
                    <a:schemeClr val="bg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13D598-FAB2-4DF1-8C10-F6641C31D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38" y="1504950"/>
                <a:ext cx="8574662" cy="5097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brir llave 4">
            <a:extLst>
              <a:ext uri="{FF2B5EF4-FFF2-40B4-BE49-F238E27FC236}">
                <a16:creationId xmlns:a16="http://schemas.microsoft.com/office/drawing/2014/main" id="{E0A97BFF-A5D3-4D07-839C-9B554EE4D8C0}"/>
              </a:ext>
            </a:extLst>
          </p:cNvPr>
          <p:cNvSpPr/>
          <p:nvPr/>
        </p:nvSpPr>
        <p:spPr>
          <a:xfrm rot="16200000">
            <a:off x="7633206" y="1846313"/>
            <a:ext cx="542925" cy="7475539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E5EA14-A92F-4ADE-B824-F2872D143BAD}"/>
              </a:ext>
            </a:extLst>
          </p:cNvPr>
          <p:cNvSpPr txBox="1"/>
          <p:nvPr/>
        </p:nvSpPr>
        <p:spPr>
          <a:xfrm>
            <a:off x="6285636" y="6000009"/>
            <a:ext cx="344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Contrast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MX" sz="2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of</a:t>
            </a:r>
            <a:r>
              <a:rPr lang="es-MX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 factor 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D3F85-7DBA-4025-95BA-5B1111A4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0" y="1690688"/>
            <a:ext cx="2668298" cy="43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3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Example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5499CF0F-0F6A-4434-975F-200DD1F40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456" y="1963173"/>
            <a:ext cx="5842544" cy="3005893"/>
          </a:xfrm>
          <a:prstGeom prst="rect">
            <a:avLst/>
          </a:prstGeom>
        </p:spPr>
      </p:pic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90EDDC2-1573-46B8-AF07-BBDF5781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0" y="1963173"/>
            <a:ext cx="5231188" cy="30058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9ADDD8-E4B5-4B9E-8EB3-F25E2D17CB6E}"/>
              </a:ext>
            </a:extLst>
          </p:cNvPr>
          <p:cNvSpPr txBox="1">
            <a:spLocks/>
          </p:cNvSpPr>
          <p:nvPr/>
        </p:nvSpPr>
        <p:spPr>
          <a:xfrm>
            <a:off x="6180228" y="4969065"/>
            <a:ext cx="11239500" cy="120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Table 2: Factors of a chemical reaction</a:t>
            </a: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Example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CBA055-63B5-497F-A456-4D67F1245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31"/>
          <a:stretch/>
        </p:blipFill>
        <p:spPr>
          <a:xfrm>
            <a:off x="4346860" y="256622"/>
            <a:ext cx="6896100" cy="16113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7DE450-5C7D-44A6-BD54-66BC6BCB7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97" y="1897168"/>
            <a:ext cx="5495913" cy="23700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F26682-9B4E-4418-B78F-12589F6DB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194" y="4286249"/>
            <a:ext cx="5886450" cy="249308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C2DD933-A676-4741-B07B-5A5B22DE992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4038" y="2880626"/>
            <a:ext cx="4347912" cy="1726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37D3F2C-945F-4240-81D2-2A087A455BDD}"/>
                  </a:ext>
                </a:extLst>
              </p:cNvPr>
              <p:cNvSpPr txBox="1"/>
              <p:nvPr/>
            </p:nvSpPr>
            <p:spPr>
              <a:xfrm>
                <a:off x="949040" y="2263021"/>
                <a:ext cx="5369996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𝑠𝑞𝑢𝑎𝑟𝑒𝑠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𝑐𝑜𝑛𝑡𝑟𝑎𝑠𝑡</m:t>
                              </m:r>
                              <m:r>
                                <a:rPr lang="es-MX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37D3F2C-945F-4240-81D2-2A087A45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0" y="2263021"/>
                <a:ext cx="5369996" cy="617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CE47E19-E6F4-44D7-A102-AEF380F72A13}"/>
                  </a:ext>
                </a:extLst>
              </p:cNvPr>
              <p:cNvSpPr txBox="1"/>
              <p:nvPr/>
            </p:nvSpPr>
            <p:spPr>
              <a:xfrm>
                <a:off x="935560" y="3319632"/>
                <a:ext cx="3989885" cy="672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 </a:t>
                </a:r>
                <a:r>
                  <a:rPr lang="es-MX" sz="2400" b="0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square</a:t>
                </a:r>
                <a:r>
                  <a:rPr lang="es-MX" sz="28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s-MX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𝑐𝑜𝑛𝑡𝑟𝑎𝑠𝑡</m:t>
                            </m:r>
                            <m:r>
                              <a:rPr lang="es-MX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MX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MX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s-MX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s-MX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CE47E19-E6F4-44D7-A102-AEF380F7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0" y="3319632"/>
                <a:ext cx="3989885" cy="672492"/>
              </a:xfrm>
              <a:prstGeom prst="rect">
                <a:avLst/>
              </a:prstGeom>
              <a:blipFill>
                <a:blip r:embed="rId7"/>
                <a:stretch>
                  <a:fillRect l="-4580" b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67BCB6-2391-4FD3-BFA8-26C6837375F3}"/>
              </a:ext>
            </a:extLst>
          </p:cNvPr>
          <p:cNvCxnSpPr>
            <a:cxnSpLocks/>
          </p:cNvCxnSpPr>
          <p:nvPr/>
        </p:nvCxnSpPr>
        <p:spPr>
          <a:xfrm>
            <a:off x="4191000" y="3705725"/>
            <a:ext cx="5581650" cy="812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C2FAFF6-0758-4697-A2BE-42D77A40286B}"/>
              </a:ext>
            </a:extLst>
          </p:cNvPr>
          <p:cNvSpPr/>
          <p:nvPr/>
        </p:nvSpPr>
        <p:spPr>
          <a:xfrm>
            <a:off x="10942900" y="4900215"/>
            <a:ext cx="591836" cy="30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8A9D46E-7D0B-4C55-BD24-795ADD253E16}"/>
              </a:ext>
            </a:extLst>
          </p:cNvPr>
          <p:cNvSpPr/>
          <p:nvPr/>
        </p:nvSpPr>
        <p:spPr>
          <a:xfrm>
            <a:off x="10942900" y="5236861"/>
            <a:ext cx="591836" cy="30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7ABD122-CF37-47F4-AA81-25502D202F95}"/>
              </a:ext>
            </a:extLst>
          </p:cNvPr>
          <p:cNvSpPr/>
          <p:nvPr/>
        </p:nvSpPr>
        <p:spPr>
          <a:xfrm>
            <a:off x="10947042" y="5774039"/>
            <a:ext cx="591836" cy="30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1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title"/>
          </p:nvPr>
        </p:nvSpPr>
        <p:spPr>
          <a:xfrm>
            <a:off x="949040" y="365125"/>
            <a:ext cx="11243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lang="en-GB" dirty="0">
                <a:solidFill>
                  <a:srgbClr val="F2F2F2"/>
                </a:solidFill>
                <a:latin typeface="Arial Nova Light" panose="020B0304020202020204" pitchFamily="34" charset="0"/>
                <a:ea typeface="Arial"/>
                <a:cs typeface="Arial"/>
                <a:sym typeface="Arial"/>
              </a:rPr>
              <a:t>Interpreting Computer Out</a:t>
            </a:r>
            <a:endParaRPr dirty="0">
              <a:latin typeface="Arial Nova Light" panose="020B0304020202020204" pitchFamily="34" charset="0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942783" y="1432665"/>
            <a:ext cx="11243100" cy="149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Calibri"/>
              </a:rPr>
              <a:t>Values:</a:t>
            </a:r>
            <a:endParaRPr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6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Calibri"/>
              </a:rPr>
              <a:t>1 			      High level</a:t>
            </a:r>
            <a:endParaRPr sz="36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6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Calibri"/>
              </a:rPr>
              <a:t>-1 			      Low level</a:t>
            </a:r>
            <a:endParaRPr sz="2800" dirty="0">
              <a:solidFill>
                <a:srgbClr val="F2F2F2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Google Shape;4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49040" y="3016525"/>
                <a:ext cx="11243100" cy="13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4400"/>
                  <a:buFont typeface="Arial"/>
                  <a:buNone/>
                </a:pPr>
                <a:r>
                  <a:rPr lang="en-GB" dirty="0">
                    <a:solidFill>
                      <a:srgbClr val="F2F2F2"/>
                    </a:solidFill>
                    <a:latin typeface="Arial Nova Light" panose="020B0304020202020204" pitchFamily="34" charset="0"/>
                    <a:ea typeface="Arial"/>
                    <a:cs typeface="Arial"/>
                    <a:sym typeface="Arial"/>
                  </a:rPr>
                  <a:t>Estimating Effects in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F2F2F2"/>
                    </a:solidFill>
                    <a:latin typeface="Arial Nova Light" panose="020B0304020202020204" pitchFamily="34" charset="0"/>
                    <a:ea typeface="Arial"/>
                    <a:cs typeface="Arial"/>
                    <a:sym typeface="Arial"/>
                  </a:rPr>
                  <a:t> Factorial Experiment</a:t>
                </a:r>
                <a:endParaRPr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40" name="Google Shape;4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49040" y="3016525"/>
                <a:ext cx="11243100" cy="1325700"/>
              </a:xfrm>
              <a:prstGeom prst="rect">
                <a:avLst/>
              </a:prstGeom>
              <a:blipFill>
                <a:blip r:embed="rId3"/>
                <a:stretch>
                  <a:fillRect l="-2223" r="-1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Google Shape;41;p1"/>
              <p:cNvSpPr/>
              <p:nvPr/>
            </p:nvSpPr>
            <p:spPr>
              <a:xfrm>
                <a:off x="942783" y="4173102"/>
                <a:ext cx="112431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Clr>
                    <a:srgbClr val="0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Effect</m:t>
                      </m:r>
                      <m:r>
                        <a:rPr lang="es-MX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Estimate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ar-AE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contrast</m:t>
                          </m:r>
                        </m:num>
                        <m:den>
                          <m:sSup>
                            <m:sSupPr>
                              <m:ctrlPr>
                                <a:rPr lang="ar-AE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ar-AE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e>
                            <m:sup>
                              <m:r>
                                <a:rPr lang="ar-AE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𝑝</m:t>
                              </m:r>
                              <m:r>
                                <a:rPr lang="ar-AE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ar-AE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800" b="0" i="0" u="none" strike="noStrike" cap="none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  <a:p>
                <a:pPr lvl="0">
                  <a:buClr>
                    <a:srgbClr val="000000"/>
                  </a:buClr>
                  <a:buSzPts val="2800"/>
                </a:pPr>
                <a:endParaRPr lang="en-GB" sz="2800" b="0" i="0" u="none" strike="noStrike" cap="none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  <a:p>
                <a:pPr lvl="0">
                  <a:buClr>
                    <a:srgbClr val="000000"/>
                  </a:buClr>
                  <a:buSzPts val="2800"/>
                </a:pPr>
                <a:r>
                  <a:rPr lang="en-GB" sz="2800" b="0" i="0" u="none" strike="noStrike" cap="none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  <a:sym typeface="Arial"/>
                  </a:rPr>
                  <a:t>Where signs can be used to estimate:</a:t>
                </a:r>
                <a:endParaRPr lang="en-GB" sz="2800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  <a:p>
                <a:pPr lvl="0">
                  <a:buClr>
                    <a:srgbClr val="000000"/>
                  </a:buClr>
                  <a:buSzPts val="2800"/>
                </a:pPr>
                <a:r>
                  <a:rPr lang="en-GB" sz="28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  <a:sym typeface="Arial"/>
                  </a:rPr>
                  <a:t>	</a:t>
                </a:r>
                <a:r>
                  <a:rPr lang="en-GB" sz="2800" b="0" i="0" u="none" strike="noStrike" cap="none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  <a:sym typeface="Arial"/>
                  </a:rPr>
                  <a:t>+			Treatments where the factor is in high level</a:t>
                </a:r>
                <a:endParaRPr sz="2800" b="0" i="0" u="none" strike="noStrike" cap="none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  <a:p>
                <a:pPr marL="508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2800"/>
                </a:pPr>
                <a:r>
                  <a:rPr lang="en-GB" sz="2800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  <a:sym typeface="Arial"/>
                  </a:rPr>
                  <a:t>	- 			</a:t>
                </a:r>
                <a:r>
                  <a:rPr lang="en-GB" sz="2800" b="0" i="0" u="none" strike="noStrike" cap="none" dirty="0">
                    <a:solidFill>
                      <a:srgbClr val="F2F2F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  <a:sym typeface="Arial"/>
                  </a:rPr>
                  <a:t>Treatments where the factor is in low level</a:t>
                </a:r>
                <a:endParaRPr sz="2800" b="0" i="0" u="none" strike="noStrike" cap="none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 dirty="0">
                  <a:solidFill>
                    <a:srgbClr val="F2F2F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  <a:p>
                <a:pPr marL="4572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1" name="Google Shape;41;p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83" y="4173102"/>
                <a:ext cx="11243100" cy="523200"/>
              </a:xfrm>
              <a:prstGeom prst="rect">
                <a:avLst/>
              </a:prstGeom>
              <a:blipFill>
                <a:blip r:embed="rId4"/>
                <a:stretch>
                  <a:fillRect l="-1139" b="-428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9CFC96A-E31A-4BFB-BA3E-6F58B20E7E0D}"/>
              </a:ext>
            </a:extLst>
          </p:cNvPr>
          <p:cNvCxnSpPr>
            <a:cxnSpLocks/>
          </p:cNvCxnSpPr>
          <p:nvPr/>
        </p:nvCxnSpPr>
        <p:spPr>
          <a:xfrm>
            <a:off x="4314824" y="2188452"/>
            <a:ext cx="27336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A99147E-2C76-4A2E-AE19-F90F67C2362E}"/>
              </a:ext>
            </a:extLst>
          </p:cNvPr>
          <p:cNvCxnSpPr>
            <a:cxnSpLocks/>
          </p:cNvCxnSpPr>
          <p:nvPr/>
        </p:nvCxnSpPr>
        <p:spPr>
          <a:xfrm>
            <a:off x="4476750" y="2762250"/>
            <a:ext cx="27336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B48D36-4EEB-4B0C-A47B-C7ABD3837DF0}"/>
              </a:ext>
            </a:extLst>
          </p:cNvPr>
          <p:cNvCxnSpPr>
            <a:cxnSpLocks/>
          </p:cNvCxnSpPr>
          <p:nvPr/>
        </p:nvCxnSpPr>
        <p:spPr>
          <a:xfrm>
            <a:off x="2419350" y="6057900"/>
            <a:ext cx="20574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F05364-E584-4FA6-B206-F2F9676D23B3}"/>
              </a:ext>
            </a:extLst>
          </p:cNvPr>
          <p:cNvCxnSpPr>
            <a:cxnSpLocks/>
          </p:cNvCxnSpPr>
          <p:nvPr/>
        </p:nvCxnSpPr>
        <p:spPr>
          <a:xfrm>
            <a:off x="2419350" y="6474702"/>
            <a:ext cx="20574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Google Shape;46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48900" y="490978"/>
                <a:ext cx="11243100" cy="13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Clr>
                    <a:srgbClr val="F2F2F2"/>
                  </a:buClr>
                  <a:buSzPts val="4400"/>
                </a:pPr>
                <a:r>
                  <a:rPr lang="en-GB" dirty="0">
                    <a:solidFill>
                      <a:srgbClr val="F2F2F2"/>
                    </a:solidFill>
                    <a:latin typeface="Arial Nova Light" panose="020B0304020202020204" pitchFamily="34" charset="0"/>
                    <a:ea typeface="Arial"/>
                    <a:cs typeface="Arial"/>
                    <a:sym typeface="Arial"/>
                  </a:rPr>
                  <a:t>Estimating Effects in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ar-AE" i="1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rgbClr val="F2F2F2"/>
                    </a:solidFill>
                    <a:latin typeface="Arial Nova Light" panose="020B0304020202020204" pitchFamily="34" charset="0"/>
                    <a:ea typeface="Arial"/>
                    <a:cs typeface="Arial"/>
                    <a:sym typeface="Arial"/>
                  </a:rPr>
                  <a:t> </a:t>
                </a:r>
                <a:r>
                  <a:rPr lang="en-GB" dirty="0">
                    <a:solidFill>
                      <a:srgbClr val="F2F2F2"/>
                    </a:solidFill>
                    <a:latin typeface="Arial Nova Light" panose="020B0304020202020204" pitchFamily="34" charset="0"/>
                    <a:ea typeface="Arial"/>
                    <a:cs typeface="Arial"/>
                    <a:sym typeface="Arial"/>
                  </a:rPr>
                  <a:t>Factorial Experiment</a:t>
                </a:r>
                <a:endParaRPr lang="en-GB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46" name="Google Shape;46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48900" y="490978"/>
                <a:ext cx="11243100" cy="1325700"/>
              </a:xfrm>
              <a:prstGeom prst="rect">
                <a:avLst/>
              </a:prstGeom>
              <a:blipFill>
                <a:blip r:embed="rId3"/>
                <a:stretch>
                  <a:fillRect l="-2223" r="-1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47;p2"/>
              <p:cNvSpPr/>
              <p:nvPr/>
            </p:nvSpPr>
            <p:spPr>
              <a:xfrm>
                <a:off x="948900" y="1746853"/>
                <a:ext cx="11243100" cy="2315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SSE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=(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𝐾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−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1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𝑖</m:t>
                          </m:r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sub>
                        <m:sup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2</m:t>
                          </m:r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Sum</m:t>
                      </m:r>
                      <m: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of</m:t>
                      </m:r>
                      <m: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squares</m:t>
                      </m:r>
                      <m: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for</m:t>
                      </m:r>
                      <m: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an</m:t>
                      </m:r>
                      <m: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effect</m:t>
                      </m:r>
                      <m:r>
                        <a:rPr lang="es-MX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𝐾</m:t>
                          </m:r>
                          <m:sSup>
                            <m:sSupPr>
                              <m:ctrlP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contrast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47" name="Google Shape;47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0" y="1746853"/>
                <a:ext cx="11243100" cy="2315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948900" y="3992525"/>
            <a:ext cx="11243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2F2F2"/>
                </a:solidFill>
                <a:latin typeface="Arial Nova Light" panose="020B0304020202020204" pitchFamily="34" charset="0"/>
                <a:ea typeface="Arial"/>
                <a:cs typeface="Arial"/>
                <a:sym typeface="Arial"/>
              </a:rPr>
              <a:t>Probability Plots to Detect Large Effects</a:t>
            </a:r>
            <a:endParaRPr dirty="0">
              <a:latin typeface="Arial Nova Light" panose="020B0304020202020204" pitchFamily="34" charset="0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948900" y="5318225"/>
            <a:ext cx="1124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2F2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Main effects and interactions whose estimate plot far from the line are the ones most likely to be important</a:t>
            </a:r>
            <a:endParaRPr sz="1800" dirty="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908</Words>
  <Application>Microsoft Office PowerPoint</Application>
  <PresentationFormat>Widescreen</PresentationFormat>
  <Paragraphs>316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 Light</vt:lpstr>
      <vt:lpstr>Calibri</vt:lpstr>
      <vt:lpstr>Calibri Light</vt:lpstr>
      <vt:lpstr>Cambria Math</vt:lpstr>
      <vt:lpstr>Office Theme</vt:lpstr>
      <vt:lpstr>2^p  factorial experiments</vt:lpstr>
      <vt:lpstr>2^p factorial experiments vs complete factor </vt:lpstr>
      <vt:lpstr>Notation</vt:lpstr>
      <vt:lpstr>Sign table</vt:lpstr>
      <vt:lpstr>Estimating effects</vt:lpstr>
      <vt:lpstr>Example</vt:lpstr>
      <vt:lpstr>Example</vt:lpstr>
      <vt:lpstr>Interpreting Computer Out</vt:lpstr>
      <vt:lpstr>Estimating Effects in a 2^p Factorial Experiment</vt:lpstr>
      <vt:lpstr>PowerPoint Presentation</vt:lpstr>
      <vt:lpstr>Fractional Factorial Experiments</vt:lpstr>
      <vt:lpstr>PowerPoint Presentation</vt:lpstr>
      <vt:lpstr>PowerPoint Presentation</vt:lpstr>
      <vt:lpstr>Fractional Factorial Experiments</vt:lpstr>
      <vt:lpstr>PowerPoint Presentation</vt:lpstr>
      <vt:lpstr>Conclusions: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44</cp:revision>
  <dcterms:created xsi:type="dcterms:W3CDTF">2019-03-28T22:09:57Z</dcterms:created>
  <dcterms:modified xsi:type="dcterms:W3CDTF">2019-11-12T16:03:53Z</dcterms:modified>
</cp:coreProperties>
</file>