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86" r:id="rId4"/>
    <p:sldId id="284" r:id="rId5"/>
    <p:sldId id="287" r:id="rId6"/>
    <p:sldId id="269" r:id="rId7"/>
    <p:sldId id="260" r:id="rId8"/>
    <p:sldId id="28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Presentation Body" id="{032748CF-34D4-4F00-AA86-51FC83977DA0}">
          <p14:sldIdLst>
            <p14:sldId id="282"/>
            <p14:sldId id="286"/>
            <p14:sldId id="284"/>
            <p14:sldId id="287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0"/>
            <p14:sldId id="288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2244" autoAdjust="0"/>
  </p:normalViewPr>
  <p:slideViewPr>
    <p:cSldViewPr snapToGrid="0" showGuides="1">
      <p:cViewPr varScale="1">
        <p:scale>
          <a:sx n="101" d="100"/>
          <a:sy n="101" d="100"/>
        </p:scale>
        <p:origin x="852" y="156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1079"/>
            <a:ext cx="9931400" cy="2387600"/>
          </a:xfrm>
        </p:spPr>
        <p:txBody>
          <a:bodyPr>
            <a:noAutofit/>
          </a:bodyPr>
          <a:lstStyle/>
          <a:p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Leharne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, S. (2017).</a:t>
            </a:r>
            <a:b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4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rPr>
              <a:t>The physical chemistry of high-sensitivity differential scanning calorimetry of biopolymers.</a:t>
            </a:r>
            <a:br>
              <a:rPr lang="en-GB" sz="4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rPr>
            </a:b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ChemTexts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, 3(1), 1–12.</a:t>
            </a:r>
            <a:endParaRPr lang="en-GB" sz="4400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36225"/>
            <a:ext cx="9931400" cy="1655762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Angel Manuel Villalba Rodríguez A00828035@itesm.mx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 A01212611@itesm.mx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Jose Ivan Aviles </a:t>
            </a:r>
            <a:r>
              <a:rPr lang="en-GB" sz="200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Castrillo A01749804@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29 Oct 2019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7a: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6F279-B305-4896-9EFB-323453F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72" y="4473565"/>
            <a:ext cx="2438740" cy="285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873DAC-4561-4585-A2B6-D88FB6C2D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014" y="5473611"/>
            <a:ext cx="6858957" cy="638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8A72B9-BA52-4F78-89B8-451E6DFC8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675" y="4188647"/>
            <a:ext cx="2076740" cy="619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C3B75-BB63-4941-B2CE-685E06593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599" y="1287382"/>
            <a:ext cx="3124636" cy="87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BF939-BE66-4C2D-B17E-A3DAAF065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955" y="2138319"/>
            <a:ext cx="943107" cy="228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01BC1-9460-440F-B5F0-BC5C29412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7974" y="3014741"/>
            <a:ext cx="4915586" cy="5525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0B89C6-8238-4372-AE65-E089830479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82841" y="2330248"/>
            <a:ext cx="752565" cy="505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49B961-E7A8-498A-B2EE-33734C3102F1}"/>
              </a:ext>
            </a:extLst>
          </p:cNvPr>
          <p:cNvCxnSpPr>
            <a:cxnSpLocks/>
          </p:cNvCxnSpPr>
          <p:nvPr/>
        </p:nvCxnSpPr>
        <p:spPr>
          <a:xfrm rot="5400000">
            <a:off x="8098010" y="2427645"/>
            <a:ext cx="560661" cy="55033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B2DE004-3D51-4BC1-8E7C-A07D55FAD0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75815" y="3821768"/>
            <a:ext cx="509582" cy="1113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0DD48F-41F0-4351-9129-31E3A8F10BD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3494" y="4951636"/>
            <a:ext cx="509172" cy="33735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58E571-9B77-4DDC-9D68-2AA68BF63D1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42825" y="3777989"/>
            <a:ext cx="795576" cy="4848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1109973-2553-443D-B04A-746EC65CE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32022"/>
              </p:ext>
            </p:extLst>
          </p:nvPr>
        </p:nvGraphicFramePr>
        <p:xfrm>
          <a:off x="11123295" y="0"/>
          <a:ext cx="106870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Packager Shell Object" showAsIcon="1" r:id="rId9" imgW="593280" imgH="349200" progId="Package">
                  <p:embed/>
                </p:oleObj>
              </mc:Choice>
              <mc:Fallback>
                <p:oleObj name="Packager Shell Object" showAsIcon="1" r:id="rId9" imgW="593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23295" y="0"/>
                        <a:ext cx="1068705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2FD63F-03EB-4F85-B737-7025096F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18" y="782637"/>
            <a:ext cx="2413282" cy="90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Full process &amp; source code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D57F104-100E-48CC-9CDA-BD651E5D001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H="1">
            <a:off x="9778717" y="365125"/>
            <a:ext cx="1317909" cy="871538"/>
          </a:xfrm>
          <a:prstGeom prst="bentConnector3">
            <a:avLst>
              <a:gd name="adj1" fmla="val -173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B7A3F6-F2C6-4B5A-BCEC-D8FC8E1B887D}"/>
              </a:ext>
            </a:extLst>
          </p:cNvPr>
          <p:cNvSpPr/>
          <p:nvPr/>
        </p:nvSpPr>
        <p:spPr>
          <a:xfrm>
            <a:off x="4735229" y="1287382"/>
            <a:ext cx="639726" cy="29376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54B1F-C945-4F92-BA48-B29E36C14836}"/>
              </a:ext>
            </a:extLst>
          </p:cNvPr>
          <p:cNvSpPr/>
          <p:nvPr/>
        </p:nvSpPr>
        <p:spPr>
          <a:xfrm>
            <a:off x="4735229" y="1842964"/>
            <a:ext cx="639726" cy="29376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79CC53-0066-4107-A325-2C43CB8FE9E6}"/>
              </a:ext>
            </a:extLst>
          </p:cNvPr>
          <p:cNvSpPr/>
          <p:nvPr/>
        </p:nvSpPr>
        <p:spPr>
          <a:xfrm>
            <a:off x="6346892" y="1341285"/>
            <a:ext cx="319863" cy="23986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695D3B-6A09-4EA7-A889-F2EB0B179438}"/>
              </a:ext>
            </a:extLst>
          </p:cNvPr>
          <p:cNvSpPr/>
          <p:nvPr/>
        </p:nvSpPr>
        <p:spPr>
          <a:xfrm>
            <a:off x="6346892" y="1859734"/>
            <a:ext cx="386783" cy="27699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2297B7-F41A-4AFA-8439-D08CFA837EF1}"/>
              </a:ext>
            </a:extLst>
          </p:cNvPr>
          <p:cNvSpPr/>
          <p:nvPr/>
        </p:nvSpPr>
        <p:spPr>
          <a:xfrm>
            <a:off x="6329404" y="3069147"/>
            <a:ext cx="585745" cy="39791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C8744-649B-48FA-BF9C-1FC95BE6701F}"/>
              </a:ext>
            </a:extLst>
          </p:cNvPr>
          <p:cNvSpPr/>
          <p:nvPr/>
        </p:nvSpPr>
        <p:spPr>
          <a:xfrm>
            <a:off x="8583329" y="4520947"/>
            <a:ext cx="474946" cy="1653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89A18B-F902-4AB2-8F21-4D320BB24244}"/>
              </a:ext>
            </a:extLst>
          </p:cNvPr>
          <p:cNvSpPr/>
          <p:nvPr/>
        </p:nvSpPr>
        <p:spPr>
          <a:xfrm>
            <a:off x="9473732" y="4533783"/>
            <a:ext cx="474946" cy="1653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B5343E-E4E5-4EC0-8B5F-DAD7F7CA83D6}"/>
              </a:ext>
            </a:extLst>
          </p:cNvPr>
          <p:cNvSpPr/>
          <p:nvPr/>
        </p:nvSpPr>
        <p:spPr>
          <a:xfrm>
            <a:off x="4146553" y="5898897"/>
            <a:ext cx="339722" cy="21297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588B22-5A30-4F8B-A26A-DA05A0995846}"/>
              </a:ext>
            </a:extLst>
          </p:cNvPr>
          <p:cNvSpPr/>
          <p:nvPr/>
        </p:nvSpPr>
        <p:spPr>
          <a:xfrm>
            <a:off x="4955660" y="5525425"/>
            <a:ext cx="474946" cy="1653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815E87-0727-4F83-A76D-CF6D63370F88}"/>
              </a:ext>
            </a:extLst>
          </p:cNvPr>
          <p:cNvSpPr/>
          <p:nvPr/>
        </p:nvSpPr>
        <p:spPr>
          <a:xfrm>
            <a:off x="5569721" y="5733545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7ECCC8-67E5-4438-8EA5-2804E6595F06}"/>
              </a:ext>
            </a:extLst>
          </p:cNvPr>
          <p:cNvSpPr/>
          <p:nvPr/>
        </p:nvSpPr>
        <p:spPr>
          <a:xfrm>
            <a:off x="6248026" y="5561058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6F1983-29AC-4F0B-8226-AEB60D9FF988}"/>
              </a:ext>
            </a:extLst>
          </p:cNvPr>
          <p:cNvSpPr/>
          <p:nvPr/>
        </p:nvSpPr>
        <p:spPr>
          <a:xfrm>
            <a:off x="6811980" y="5727883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18344-35FE-467D-816E-65BCDF730E07}"/>
              </a:ext>
            </a:extLst>
          </p:cNvPr>
          <p:cNvSpPr/>
          <p:nvPr/>
        </p:nvSpPr>
        <p:spPr>
          <a:xfrm>
            <a:off x="7315500" y="5546862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60F4E0-72B7-467C-B3E7-9208E86CA979}"/>
              </a:ext>
            </a:extLst>
          </p:cNvPr>
          <p:cNvSpPr/>
          <p:nvPr/>
        </p:nvSpPr>
        <p:spPr>
          <a:xfrm>
            <a:off x="7910248" y="5535932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F1FE7-B6E7-43C0-AB91-DB0BB998CFF7}"/>
              </a:ext>
            </a:extLst>
          </p:cNvPr>
          <p:cNvSpPr/>
          <p:nvPr/>
        </p:nvSpPr>
        <p:spPr>
          <a:xfrm>
            <a:off x="8504996" y="5659756"/>
            <a:ext cx="472726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F9D179-9F30-449B-B560-9E0400188D46}"/>
              </a:ext>
            </a:extLst>
          </p:cNvPr>
          <p:cNvSpPr/>
          <p:nvPr/>
        </p:nvSpPr>
        <p:spPr>
          <a:xfrm>
            <a:off x="9223678" y="5727883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6BC432-5D4F-4321-93A7-2D8659E31AB5}"/>
              </a:ext>
            </a:extLst>
          </p:cNvPr>
          <p:cNvSpPr/>
          <p:nvPr/>
        </p:nvSpPr>
        <p:spPr>
          <a:xfrm>
            <a:off x="9778717" y="1817303"/>
            <a:ext cx="2413283" cy="87642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23BC02B-BB77-41DB-BAD6-146BCE940EEB}"/>
              </a:ext>
            </a:extLst>
          </p:cNvPr>
          <p:cNvSpPr txBox="1">
            <a:spLocks/>
          </p:cNvSpPr>
          <p:nvPr/>
        </p:nvSpPr>
        <p:spPr>
          <a:xfrm>
            <a:off x="9778718" y="1842217"/>
            <a:ext cx="2413282" cy="908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Fitting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parameters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40A64E-95C4-476F-AA78-08E07E22D0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685" y="6162539"/>
            <a:ext cx="887853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2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7a: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B806A-33E6-4329-8C7A-EA5EC5FFA090}"/>
              </a:ext>
            </a:extLst>
          </p:cNvPr>
          <p:cNvGrpSpPr/>
          <p:nvPr/>
        </p:nvGrpSpPr>
        <p:grpSpPr>
          <a:xfrm>
            <a:off x="949040" y="1905000"/>
            <a:ext cx="11244536" cy="4067175"/>
            <a:chOff x="1683402" y="2397123"/>
            <a:chExt cx="9774236" cy="35353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5954F83-4B39-403E-BEA6-A5B652CB8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5813" y="2397124"/>
              <a:ext cx="5141825" cy="353536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5C2007-61B8-4DFF-9059-EFEECA583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02" y="2397123"/>
              <a:ext cx="4315388" cy="3535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11: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E0B1F5-2BA8-4F04-AF05-7D0D3798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618" y="4223413"/>
            <a:ext cx="9697803" cy="714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0B114-8B8B-4946-8748-25455375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158" y="5688541"/>
            <a:ext cx="2276793" cy="257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11E210-5204-44A4-8E3E-82A91831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705" y="3176557"/>
            <a:ext cx="3877216" cy="41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D1935-7E07-4A28-A314-C289D591B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053" y="1690688"/>
            <a:ext cx="3439005" cy="1162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E24A9-0A14-49C8-9F8E-A05C85221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256" y="2062215"/>
            <a:ext cx="2800741" cy="419158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FB57F5B-16C1-4AEE-A2D6-91D52649AE1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105997" y="2271794"/>
            <a:ext cx="73605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26D5110-D115-4823-B998-31F0B88B5C6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6401106" y="3013349"/>
            <a:ext cx="323657" cy="275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F4DE66-1FA1-49AA-A1BE-204569D7FB29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3859481" y="3386135"/>
            <a:ext cx="766224" cy="792327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7E5C217-97B3-4A07-8FE1-E4A7BD145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03418" y="3658632"/>
            <a:ext cx="582748" cy="4777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CDBF17B-2554-4072-ABC6-3F4A4E5AB55F}"/>
              </a:ext>
            </a:extLst>
          </p:cNvPr>
          <p:cNvCxnSpPr>
            <a:cxnSpLocks/>
            <a:stCxn id="4" idx="3"/>
            <a:endCxn id="2" idx="3"/>
          </p:cNvCxnSpPr>
          <p:nvPr/>
        </p:nvCxnSpPr>
        <p:spPr>
          <a:xfrm>
            <a:off x="8502921" y="3386136"/>
            <a:ext cx="2916500" cy="1194515"/>
          </a:xfrm>
          <a:prstGeom prst="bentConnector3">
            <a:avLst>
              <a:gd name="adj1" fmla="val 10783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216C980-5A46-4ACB-B93A-F68BD7738CBE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2506658" y="5058889"/>
            <a:ext cx="2916500" cy="758259"/>
          </a:xfrm>
          <a:prstGeom prst="bentConnector3">
            <a:avLst>
              <a:gd name="adj1" fmla="val 10008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04322A-842E-4582-ACCC-53CA13D40AF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699951" y="5058889"/>
            <a:ext cx="2880963" cy="758258"/>
          </a:xfrm>
          <a:prstGeom prst="bentConnector3">
            <a:avLst>
              <a:gd name="adj1" fmla="val 10028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94DFD55-7D85-463E-960C-4C4B247B6E54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6473554" y="5025890"/>
            <a:ext cx="750653" cy="57465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2A949AC-515B-47E0-9029-30B8F75B7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85651"/>
              </p:ext>
            </p:extLst>
          </p:nvPr>
        </p:nvGraphicFramePr>
        <p:xfrm>
          <a:off x="11109699" y="0"/>
          <a:ext cx="1082301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Packager Shell Object" showAsIcon="1" r:id="rId8" imgW="683640" imgH="349200" progId="Package">
                  <p:embed/>
                </p:oleObj>
              </mc:Choice>
              <mc:Fallback>
                <p:oleObj name="Packager Shell Object" showAsIcon="1" r:id="rId8" imgW="6836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09699" y="0"/>
                        <a:ext cx="1082301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98C6F62-3639-4E64-B755-EA136EE4F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18" y="782637"/>
            <a:ext cx="2413282" cy="90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Full process &amp; source code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2ABB02B-529D-4C04-83DE-5812D32CD002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H="1">
            <a:off x="9778717" y="365125"/>
            <a:ext cx="1317909" cy="871538"/>
          </a:xfrm>
          <a:prstGeom prst="bentConnector3">
            <a:avLst>
              <a:gd name="adj1" fmla="val -173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F18070E-B2EA-481D-9AEB-780D2C9787AD}"/>
              </a:ext>
            </a:extLst>
          </p:cNvPr>
          <p:cNvSpPr/>
          <p:nvPr/>
        </p:nvSpPr>
        <p:spPr>
          <a:xfrm>
            <a:off x="9778717" y="1817303"/>
            <a:ext cx="2413283" cy="87642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6BA32B0-ACF7-4FDE-AEAC-9904DA90D065}"/>
              </a:ext>
            </a:extLst>
          </p:cNvPr>
          <p:cNvSpPr txBox="1">
            <a:spLocks/>
          </p:cNvSpPr>
          <p:nvPr/>
        </p:nvSpPr>
        <p:spPr>
          <a:xfrm>
            <a:off x="9778718" y="1842217"/>
            <a:ext cx="2413282" cy="908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Fitting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parameters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89347D-FB49-464F-B03E-89FDEB4D70C7}"/>
              </a:ext>
            </a:extLst>
          </p:cNvPr>
          <p:cNvSpPr/>
          <p:nvPr/>
        </p:nvSpPr>
        <p:spPr>
          <a:xfrm>
            <a:off x="1968611" y="2124910"/>
            <a:ext cx="355489" cy="14688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C8D56F-E79D-4D95-8449-3B4D4436CB32}"/>
              </a:ext>
            </a:extLst>
          </p:cNvPr>
          <p:cNvSpPr/>
          <p:nvPr/>
        </p:nvSpPr>
        <p:spPr>
          <a:xfrm>
            <a:off x="2608337" y="2284494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5499EC-CD4D-4DA7-B07B-8620C29DC659}"/>
              </a:ext>
            </a:extLst>
          </p:cNvPr>
          <p:cNvSpPr/>
          <p:nvPr/>
        </p:nvSpPr>
        <p:spPr>
          <a:xfrm>
            <a:off x="2955604" y="2122855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382271-FD41-43FA-B89C-C0E4EC1C3A16}"/>
              </a:ext>
            </a:extLst>
          </p:cNvPr>
          <p:cNvSpPr/>
          <p:nvPr/>
        </p:nvSpPr>
        <p:spPr>
          <a:xfrm>
            <a:off x="3357167" y="2271794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4D4609-4137-4935-94A6-94B238F483FA}"/>
              </a:ext>
            </a:extLst>
          </p:cNvPr>
          <p:cNvSpPr/>
          <p:nvPr/>
        </p:nvSpPr>
        <p:spPr>
          <a:xfrm>
            <a:off x="3704433" y="2122854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D00F0-B64B-44D2-A2D2-2DC06B964296}"/>
              </a:ext>
            </a:extLst>
          </p:cNvPr>
          <p:cNvSpPr/>
          <p:nvPr/>
        </p:nvSpPr>
        <p:spPr>
          <a:xfrm>
            <a:off x="6656057" y="468068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3537D6-F31B-43D0-9CD5-F7640A9DC1A4}"/>
              </a:ext>
            </a:extLst>
          </p:cNvPr>
          <p:cNvSpPr/>
          <p:nvPr/>
        </p:nvSpPr>
        <p:spPr>
          <a:xfrm>
            <a:off x="6282851" y="437160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B19FE0-B007-4970-9D9D-1774001F19C7}"/>
              </a:ext>
            </a:extLst>
          </p:cNvPr>
          <p:cNvSpPr/>
          <p:nvPr/>
        </p:nvSpPr>
        <p:spPr>
          <a:xfrm>
            <a:off x="9826342" y="437160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FB201A-40AD-449E-9853-7B4947899BF2}"/>
              </a:ext>
            </a:extLst>
          </p:cNvPr>
          <p:cNvSpPr/>
          <p:nvPr/>
        </p:nvSpPr>
        <p:spPr>
          <a:xfrm>
            <a:off x="6188566" y="5719874"/>
            <a:ext cx="391478" cy="1632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2D3D61-3E61-40FC-BF18-C6BA8003E46B}"/>
              </a:ext>
            </a:extLst>
          </p:cNvPr>
          <p:cNvSpPr/>
          <p:nvPr/>
        </p:nvSpPr>
        <p:spPr>
          <a:xfrm>
            <a:off x="7320621" y="568854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9E9D8-4F7B-4614-87E8-9B52AD17C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040" y="6164214"/>
            <a:ext cx="1113627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0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1EB69F-0C2E-458F-8562-BB7FD377AEF2}"/>
              </a:ext>
            </a:extLst>
          </p:cNvPr>
          <p:cNvGrpSpPr/>
          <p:nvPr/>
        </p:nvGrpSpPr>
        <p:grpSpPr>
          <a:xfrm>
            <a:off x="949040" y="1971676"/>
            <a:ext cx="11243507" cy="4095750"/>
            <a:chOff x="1683401" y="2397125"/>
            <a:chExt cx="9774237" cy="35605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2783BC6-5633-4CCA-A3BA-492F80659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3401" y="2397125"/>
              <a:ext cx="4595380" cy="3535363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B216CD7-B22C-460D-ACD1-53072E481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213" y="2397126"/>
              <a:ext cx="5178425" cy="356052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11:</a:t>
            </a:r>
          </a:p>
        </p:txBody>
      </p:sp>
    </p:spTree>
    <p:extLst>
      <p:ext uri="{BB962C8B-B14F-4D97-AF65-F5344CB8AC3E}">
        <p14:creationId xmlns:p14="http://schemas.microsoft.com/office/powerpoint/2010/main" val="307066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7DD878-B76C-4FC5-9BC3-86C7C3D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2" y="2766218"/>
            <a:ext cx="1124296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Q&amp;A</a:t>
            </a:r>
          </a:p>
        </p:txBody>
      </p:sp>
      <p:pic>
        <p:nvPicPr>
          <p:cNvPr id="2" name="Picture 2" descr="http://www.landlordreferencing.co.uk/wp-content/uploads/2016/11/489f-hce-q-and-a-jpg.png">
            <a:extLst>
              <a:ext uri="{FF2B5EF4-FFF2-40B4-BE49-F238E27FC236}">
                <a16:creationId xmlns:a16="http://schemas.microsoft.com/office/drawing/2014/main" id="{A3958ADD-11D2-4A36-B683-42F04B78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649413"/>
            <a:ext cx="68770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2B3B4-DC7E-4080-B9FF-606D814F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812" y="3384179"/>
            <a:ext cx="3772426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DED68-3EF4-4891-B476-E20694FB1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20" y="1690688"/>
            <a:ext cx="2276793" cy="628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9258D3-7008-4837-A4FD-F07058750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470" y="4448932"/>
            <a:ext cx="1514686" cy="46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3B1B4-8C09-4E66-B8FB-00CEB14C2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916" y="5544460"/>
            <a:ext cx="2819794" cy="39058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EA0436C-EF52-4E7D-87A2-4F55298FBE6F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893540" y="2851802"/>
            <a:ext cx="106475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550C6F-3A6B-4A18-BAA9-5A89368BCED4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6604094" y="4082689"/>
            <a:ext cx="597963" cy="13452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A7719A-2CEA-4422-A54C-F8931ADFE6F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6521444" y="5230091"/>
            <a:ext cx="62873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59CAF8-A265-414B-A933-FFA49A302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13205"/>
              </p:ext>
            </p:extLst>
          </p:nvPr>
        </p:nvGraphicFramePr>
        <p:xfrm>
          <a:off x="11096627" y="15875"/>
          <a:ext cx="1095374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Packager Shell Object" showAsIcon="1" r:id="rId7" imgW="548280" imgH="349200" progId="Package">
                  <p:embed/>
                </p:oleObj>
              </mc:Choice>
              <mc:Fallback>
                <p:oleObj name="Packager Shell Object" showAsIcon="1" r:id="rId7" imgW="548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96627" y="15875"/>
                        <a:ext cx="1095374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0EA925-9F30-4188-8811-0BC876D1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18" y="782637"/>
            <a:ext cx="2413282" cy="90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Full process &amp; source code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5F598B0-C4E1-400E-9B2A-38125938565C}"/>
              </a:ext>
            </a:extLst>
          </p:cNvPr>
          <p:cNvCxnSpPr>
            <a:cxnSpLocks/>
            <a:stCxn id="12" idx="1"/>
            <a:endCxn id="2" idx="1"/>
          </p:cNvCxnSpPr>
          <p:nvPr/>
        </p:nvCxnSpPr>
        <p:spPr>
          <a:xfrm rot="10800000" flipH="1">
            <a:off x="9778717" y="365125"/>
            <a:ext cx="1317909" cy="871538"/>
          </a:xfrm>
          <a:prstGeom prst="bentConnector3">
            <a:avLst>
              <a:gd name="adj1" fmla="val -173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0F167-71E3-482D-8763-59E8F236EBE9}"/>
              </a:ext>
            </a:extLst>
          </p:cNvPr>
          <p:cNvSpPr/>
          <p:nvPr/>
        </p:nvSpPr>
        <p:spPr>
          <a:xfrm>
            <a:off x="9778717" y="1817303"/>
            <a:ext cx="2413283" cy="87642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F46C18-9832-407D-B9FA-557A6C413F76}"/>
              </a:ext>
            </a:extLst>
          </p:cNvPr>
          <p:cNvSpPr txBox="1">
            <a:spLocks/>
          </p:cNvSpPr>
          <p:nvPr/>
        </p:nvSpPr>
        <p:spPr>
          <a:xfrm>
            <a:off x="9778718" y="1842217"/>
            <a:ext cx="2413282" cy="908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Fitting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parameters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A824F9-D183-4089-923D-A96A87AD539C}"/>
              </a:ext>
            </a:extLst>
          </p:cNvPr>
          <p:cNvSpPr/>
          <p:nvPr/>
        </p:nvSpPr>
        <p:spPr>
          <a:xfrm>
            <a:off x="5008232" y="1721461"/>
            <a:ext cx="417673" cy="19311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8B785A-6868-4098-8886-F72D3E7BE8EB}"/>
              </a:ext>
            </a:extLst>
          </p:cNvPr>
          <p:cNvSpPr/>
          <p:nvPr/>
        </p:nvSpPr>
        <p:spPr>
          <a:xfrm>
            <a:off x="5008231" y="2119963"/>
            <a:ext cx="417673" cy="19311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954FC6-B8CF-4D01-A233-4607B7C251EB}"/>
              </a:ext>
            </a:extLst>
          </p:cNvPr>
          <p:cNvSpPr/>
          <p:nvPr/>
        </p:nvSpPr>
        <p:spPr>
          <a:xfrm>
            <a:off x="6149805" y="1712212"/>
            <a:ext cx="308146" cy="13000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2AAA1-082D-4B44-B2FA-77C1CBBEC92B}"/>
              </a:ext>
            </a:extLst>
          </p:cNvPr>
          <p:cNvSpPr/>
          <p:nvPr/>
        </p:nvSpPr>
        <p:spPr>
          <a:xfrm>
            <a:off x="6199018" y="2151516"/>
            <a:ext cx="308146" cy="13000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B90F77-FA60-4051-A482-E927B3966B40}"/>
              </a:ext>
            </a:extLst>
          </p:cNvPr>
          <p:cNvSpPr/>
          <p:nvPr/>
        </p:nvSpPr>
        <p:spPr>
          <a:xfrm>
            <a:off x="7521405" y="3407179"/>
            <a:ext cx="527220" cy="41301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731824-45C0-420C-87CE-BA010F2ABDAD}"/>
              </a:ext>
            </a:extLst>
          </p:cNvPr>
          <p:cNvSpPr/>
          <p:nvPr/>
        </p:nvSpPr>
        <p:spPr>
          <a:xfrm>
            <a:off x="8048625" y="3548683"/>
            <a:ext cx="308146" cy="13000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BD4A1B-DA66-4492-B2F1-C8ADCE4ADE09}"/>
              </a:ext>
            </a:extLst>
          </p:cNvPr>
          <p:cNvSpPr/>
          <p:nvPr/>
        </p:nvSpPr>
        <p:spPr>
          <a:xfrm>
            <a:off x="6078469" y="5550810"/>
            <a:ext cx="379481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E425DD-5B67-4055-B01F-CD23BCBD4541}"/>
              </a:ext>
            </a:extLst>
          </p:cNvPr>
          <p:cNvSpPr/>
          <p:nvPr/>
        </p:nvSpPr>
        <p:spPr>
          <a:xfrm>
            <a:off x="6713334" y="5727179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FD49DF-CD02-42A0-AB9D-6BE9F93669D2}"/>
              </a:ext>
            </a:extLst>
          </p:cNvPr>
          <p:cNvSpPr/>
          <p:nvPr/>
        </p:nvSpPr>
        <p:spPr>
          <a:xfrm>
            <a:off x="7023472" y="5538110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3785A6-75D2-4878-86EA-F806E47E136B}"/>
              </a:ext>
            </a:extLst>
          </p:cNvPr>
          <p:cNvSpPr/>
          <p:nvPr/>
        </p:nvSpPr>
        <p:spPr>
          <a:xfrm>
            <a:off x="7483703" y="5727179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72607D-4261-4B4E-A185-93A6569C624D}"/>
              </a:ext>
            </a:extLst>
          </p:cNvPr>
          <p:cNvSpPr/>
          <p:nvPr/>
        </p:nvSpPr>
        <p:spPr>
          <a:xfrm>
            <a:off x="7829720" y="5538109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389949-4F30-4A57-94CE-8FD75D806F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040" y="6168977"/>
            <a:ext cx="526806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1: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4CACAC-76EF-42A3-ADDD-85A1DF3EF377}"/>
              </a:ext>
            </a:extLst>
          </p:cNvPr>
          <p:cNvGrpSpPr/>
          <p:nvPr/>
        </p:nvGrpSpPr>
        <p:grpSpPr>
          <a:xfrm>
            <a:off x="949040" y="1800226"/>
            <a:ext cx="11270874" cy="4076700"/>
            <a:chOff x="1683401" y="2397125"/>
            <a:chExt cx="9774237" cy="3535363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5B87D9C-BB67-467E-A24E-A9EED9F0F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213" y="2397125"/>
              <a:ext cx="5178425" cy="3535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98B4E7-B9B9-4901-9470-1C12A5B6E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01" y="2397125"/>
              <a:ext cx="4513263" cy="3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05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Leharne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 (2017). The physical chemistry of high-sensitivity differential scanning calorimetry of biopolymers.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ChemTexts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3(1), 1–12. https://doi.org/10.1007/s40828-016-0038-0</a:t>
            </a: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113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Nova Light</vt:lpstr>
      <vt:lpstr>Calibri</vt:lpstr>
      <vt:lpstr>Calibri Light</vt:lpstr>
      <vt:lpstr>Gabriola</vt:lpstr>
      <vt:lpstr>Office Theme</vt:lpstr>
      <vt:lpstr>Package</vt:lpstr>
      <vt:lpstr>Packager Shell Object</vt:lpstr>
      <vt:lpstr>Leharne, S. (2017). The physical chemistry of high-sensitivity differential scanning calorimetry of biopolymers. ChemTexts, 3(1), 1–12.</vt:lpstr>
      <vt:lpstr>Figure 7a:</vt:lpstr>
      <vt:lpstr>Figure 7a:</vt:lpstr>
      <vt:lpstr>Figure 11:</vt:lpstr>
      <vt:lpstr>Figure 11:</vt:lpstr>
      <vt:lpstr>Q&amp;A</vt:lpstr>
      <vt:lpstr>Figure 1:</vt:lpstr>
      <vt:lpstr>Figure 1: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47</cp:revision>
  <dcterms:created xsi:type="dcterms:W3CDTF">2019-03-28T22:09:57Z</dcterms:created>
  <dcterms:modified xsi:type="dcterms:W3CDTF">2019-10-29T17:10:50Z</dcterms:modified>
</cp:coreProperties>
</file>