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68" r:id="rId6"/>
    <p:sldId id="272" r:id="rId7"/>
    <p:sldId id="284" r:id="rId8"/>
    <p:sldId id="283" r:id="rId9"/>
    <p:sldId id="262" r:id="rId10"/>
    <p:sldId id="258" r:id="rId11"/>
    <p:sldId id="259"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015B19-730E-4084-B127-7711FC4533D6}">
          <p14:sldIdLst>
            <p14:sldId id="256"/>
            <p14:sldId id="268"/>
            <p14:sldId id="272"/>
            <p14:sldId id="284"/>
            <p14:sldId id="283"/>
            <p14:sldId id="262"/>
            <p14:sldId id="258"/>
            <p14:sldId id="259"/>
            <p14:sldId id="261"/>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Flores" initials="RF" lastIdx="1" clrIdx="0">
    <p:extLst>
      <p:ext uri="{19B8F6BF-5375-455C-9EA6-DF929625EA0E}">
        <p15:presenceInfo xmlns:p15="http://schemas.microsoft.com/office/powerpoint/2012/main" userId="d2c3f2af61063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75D5"/>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CE8263-14D7-3F44-B12C-46D736A955C0}" v="57" dt="2020-07-06T21:22:3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4" d="100"/>
          <a:sy n="124"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292D5-12E9-4AA6-9D9B-8CE65D034116}" type="datetimeFigureOut">
              <a:rPr lang="en-US" smtClean="0"/>
              <a:t>7/6/20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4A573-40E5-4FC7-A505-D01C054C546C}" type="slidenum">
              <a:rPr lang="en-US" smtClean="0"/>
              <a:t>‹#›</a:t>
            </a:fld>
            <a:endParaRPr lang="en-US"/>
          </a:p>
        </p:txBody>
      </p:sp>
    </p:spTree>
    <p:extLst>
      <p:ext uri="{BB962C8B-B14F-4D97-AF65-F5344CB8AC3E}">
        <p14:creationId xmlns:p14="http://schemas.microsoft.com/office/powerpoint/2010/main" val="368388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FCF-4335-41EC-A00A-8B09A9DC4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37684-AD77-4011-B0A7-0F0381F96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079FC-6475-4A05-B79F-9FA283897649}"/>
              </a:ext>
            </a:extLst>
          </p:cNvPr>
          <p:cNvSpPr>
            <a:spLocks noGrp="1"/>
          </p:cNvSpPr>
          <p:nvPr>
            <p:ph type="dt" sz="half" idx="10"/>
          </p:nvPr>
        </p:nvSpPr>
        <p:spPr/>
        <p:txBody>
          <a:bodyPr/>
          <a:lstStyle/>
          <a:p>
            <a:fld id="{3BDEE50A-46D7-41A8-9107-72422B397B26}" type="datetime1">
              <a:rPr lang="en-US" smtClean="0"/>
              <a:t>7/6/20</a:t>
            </a:fld>
            <a:endParaRPr lang="en-US"/>
          </a:p>
        </p:txBody>
      </p:sp>
      <p:sp>
        <p:nvSpPr>
          <p:cNvPr id="5" name="Footer Placeholder 4">
            <a:extLst>
              <a:ext uri="{FF2B5EF4-FFF2-40B4-BE49-F238E27FC236}">
                <a16:creationId xmlns:a16="http://schemas.microsoft.com/office/drawing/2014/main" id="{1A0D59C8-BDD0-4D6B-974C-D7999F241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2FAA-D08D-44BC-9CD3-D5A565E99ADD}"/>
              </a:ext>
            </a:extLst>
          </p:cNvPr>
          <p:cNvSpPr>
            <a:spLocks noGrp="1"/>
          </p:cNvSpPr>
          <p:nvPr>
            <p:ph type="sldNum" sz="quarter" idx="12"/>
          </p:nvPr>
        </p:nvSpPr>
        <p:spPr>
          <a:xfrm>
            <a:off x="8610600" y="6070022"/>
            <a:ext cx="2743200" cy="365125"/>
          </a:xfrm>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140415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9E58-7403-4BEF-B078-E29BDF8F5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87FDF0-FD7D-4CDF-B6E8-386A2045E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9BFF8-3546-4E42-A83E-BD42406E3EC0}"/>
              </a:ext>
            </a:extLst>
          </p:cNvPr>
          <p:cNvSpPr>
            <a:spLocks noGrp="1"/>
          </p:cNvSpPr>
          <p:nvPr>
            <p:ph type="dt" sz="half" idx="10"/>
          </p:nvPr>
        </p:nvSpPr>
        <p:spPr/>
        <p:txBody>
          <a:bodyPr/>
          <a:lstStyle/>
          <a:p>
            <a:fld id="{4CAD043C-4B29-4762-8C67-05BAB1DEB7A9}" type="datetime1">
              <a:rPr lang="en-US" smtClean="0"/>
              <a:t>7/6/20</a:t>
            </a:fld>
            <a:endParaRPr lang="en-US"/>
          </a:p>
        </p:txBody>
      </p:sp>
      <p:sp>
        <p:nvSpPr>
          <p:cNvPr id="5" name="Footer Placeholder 4">
            <a:extLst>
              <a:ext uri="{FF2B5EF4-FFF2-40B4-BE49-F238E27FC236}">
                <a16:creationId xmlns:a16="http://schemas.microsoft.com/office/drawing/2014/main" id="{20F0B05D-7549-4986-AC95-CA54D5AD7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5FBF-2871-4F33-A1C1-93984CA07311}"/>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194938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4A3C8-F7C4-4BD3-BA94-B081841EA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13D82E-DF32-4CC7-BE05-6D7EFB7C5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6972D-0CE9-47D4-B461-E5FD5126A37F}"/>
              </a:ext>
            </a:extLst>
          </p:cNvPr>
          <p:cNvSpPr>
            <a:spLocks noGrp="1"/>
          </p:cNvSpPr>
          <p:nvPr>
            <p:ph type="dt" sz="half" idx="10"/>
          </p:nvPr>
        </p:nvSpPr>
        <p:spPr/>
        <p:txBody>
          <a:bodyPr/>
          <a:lstStyle/>
          <a:p>
            <a:fld id="{493452EA-CF5E-4421-84C3-A7DF78994CA2}" type="datetime1">
              <a:rPr lang="en-US" smtClean="0"/>
              <a:t>7/6/20</a:t>
            </a:fld>
            <a:endParaRPr lang="en-US"/>
          </a:p>
        </p:txBody>
      </p:sp>
      <p:sp>
        <p:nvSpPr>
          <p:cNvPr id="5" name="Footer Placeholder 4">
            <a:extLst>
              <a:ext uri="{FF2B5EF4-FFF2-40B4-BE49-F238E27FC236}">
                <a16:creationId xmlns:a16="http://schemas.microsoft.com/office/drawing/2014/main" id="{3A0C7DFC-0132-4857-AD32-0A6804642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DB9C4-E09E-4B17-8B9B-F84ECBB60944}"/>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3073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44-0283-401C-A5A3-E1E7AC159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052DD9-9936-4871-81F1-0B3ABC361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5CB35-CCA0-4EC7-8950-D210C0FF3CA2}"/>
              </a:ext>
            </a:extLst>
          </p:cNvPr>
          <p:cNvSpPr>
            <a:spLocks noGrp="1"/>
          </p:cNvSpPr>
          <p:nvPr>
            <p:ph type="dt" sz="half" idx="10"/>
          </p:nvPr>
        </p:nvSpPr>
        <p:spPr/>
        <p:txBody>
          <a:bodyPr/>
          <a:lstStyle/>
          <a:p>
            <a:fld id="{7F65FB13-C140-43FC-9B8B-E7524F5ED2E4}" type="datetime1">
              <a:rPr lang="en-US" smtClean="0"/>
              <a:t>7/6/20</a:t>
            </a:fld>
            <a:endParaRPr lang="en-US"/>
          </a:p>
        </p:txBody>
      </p:sp>
      <p:sp>
        <p:nvSpPr>
          <p:cNvPr id="5" name="Footer Placeholder 4">
            <a:extLst>
              <a:ext uri="{FF2B5EF4-FFF2-40B4-BE49-F238E27FC236}">
                <a16:creationId xmlns:a16="http://schemas.microsoft.com/office/drawing/2014/main" id="{27BB1210-4BDA-4119-8705-80029F304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9899D-84D7-443B-BA82-144B2DDCD9E9}"/>
              </a:ext>
            </a:extLst>
          </p:cNvPr>
          <p:cNvSpPr>
            <a:spLocks noGrp="1"/>
          </p:cNvSpPr>
          <p:nvPr>
            <p:ph type="sldNum" sz="quarter" idx="12"/>
          </p:nvPr>
        </p:nvSpPr>
        <p:spPr>
          <a:xfrm>
            <a:off x="8610600" y="6084094"/>
            <a:ext cx="2743200" cy="365125"/>
          </a:xfrm>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18715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831D-41FF-4421-9844-7527BFE75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1B138-7374-429F-A125-46D8D020B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37BA0-2AF3-4A99-B8EE-570B4FD5C225}"/>
              </a:ext>
            </a:extLst>
          </p:cNvPr>
          <p:cNvSpPr>
            <a:spLocks noGrp="1"/>
          </p:cNvSpPr>
          <p:nvPr>
            <p:ph type="dt" sz="half" idx="10"/>
          </p:nvPr>
        </p:nvSpPr>
        <p:spPr/>
        <p:txBody>
          <a:bodyPr/>
          <a:lstStyle/>
          <a:p>
            <a:fld id="{F7FDB40C-C28E-4771-B338-8672B966CCF6}" type="datetime1">
              <a:rPr lang="en-US" smtClean="0"/>
              <a:t>7/6/20</a:t>
            </a:fld>
            <a:endParaRPr lang="en-US"/>
          </a:p>
        </p:txBody>
      </p:sp>
      <p:sp>
        <p:nvSpPr>
          <p:cNvPr id="5" name="Footer Placeholder 4">
            <a:extLst>
              <a:ext uri="{FF2B5EF4-FFF2-40B4-BE49-F238E27FC236}">
                <a16:creationId xmlns:a16="http://schemas.microsoft.com/office/drawing/2014/main" id="{2C14F171-4FF9-4ADD-9C61-BC1A7B748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A3E78-88CA-4DF8-B347-1051FC56EBBF}"/>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411142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2497-1C1B-423A-AD1B-EADBC932D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49AED-BADF-4409-AF30-DCCF73719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F4B20-7F49-4C48-AAC9-2965F7F8E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8F486-2812-4192-AA1B-F7394544C645}"/>
              </a:ext>
            </a:extLst>
          </p:cNvPr>
          <p:cNvSpPr>
            <a:spLocks noGrp="1"/>
          </p:cNvSpPr>
          <p:nvPr>
            <p:ph type="dt" sz="half" idx="10"/>
          </p:nvPr>
        </p:nvSpPr>
        <p:spPr/>
        <p:txBody>
          <a:bodyPr/>
          <a:lstStyle/>
          <a:p>
            <a:fld id="{CFD034F0-3E88-4E7B-A0DA-F6F8E9D301B5}" type="datetime1">
              <a:rPr lang="en-US" smtClean="0"/>
              <a:t>7/6/20</a:t>
            </a:fld>
            <a:endParaRPr lang="en-US"/>
          </a:p>
        </p:txBody>
      </p:sp>
      <p:sp>
        <p:nvSpPr>
          <p:cNvPr id="6" name="Footer Placeholder 5">
            <a:extLst>
              <a:ext uri="{FF2B5EF4-FFF2-40B4-BE49-F238E27FC236}">
                <a16:creationId xmlns:a16="http://schemas.microsoft.com/office/drawing/2014/main" id="{B6E9F772-1F97-4C27-AAB5-232D7F99F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7AFEF-8E10-4380-B9A5-352AE4F5A901}"/>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230305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C7F7-5F67-44AC-BF1E-423560A0C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DC98F4-7501-4F1D-8E5B-B5EA5125C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38778-976C-44FF-87C0-EC65BB8C8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6B928-461A-4551-9687-0952BDDFE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1A979-676D-4A5C-A89B-F3B0FC10F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D34510-F38C-42B2-9DB6-396B51B438A7}"/>
              </a:ext>
            </a:extLst>
          </p:cNvPr>
          <p:cNvSpPr>
            <a:spLocks noGrp="1"/>
          </p:cNvSpPr>
          <p:nvPr>
            <p:ph type="dt" sz="half" idx="10"/>
          </p:nvPr>
        </p:nvSpPr>
        <p:spPr/>
        <p:txBody>
          <a:bodyPr/>
          <a:lstStyle/>
          <a:p>
            <a:fld id="{ECB7C323-C73B-4485-BA67-738B3D0226CF}" type="datetime1">
              <a:rPr lang="en-US" smtClean="0"/>
              <a:t>7/6/20</a:t>
            </a:fld>
            <a:endParaRPr lang="en-US"/>
          </a:p>
        </p:txBody>
      </p:sp>
      <p:sp>
        <p:nvSpPr>
          <p:cNvPr id="8" name="Footer Placeholder 7">
            <a:extLst>
              <a:ext uri="{FF2B5EF4-FFF2-40B4-BE49-F238E27FC236}">
                <a16:creationId xmlns:a16="http://schemas.microsoft.com/office/drawing/2014/main" id="{72069F30-D907-47A5-A257-88480D9375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7DBF3-05B9-44C0-803C-860046F5F570}"/>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48829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DAEA-DBA9-4D8C-9241-9AA3468F7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BC198-7041-4026-9C4B-523E12626E02}"/>
              </a:ext>
            </a:extLst>
          </p:cNvPr>
          <p:cNvSpPr>
            <a:spLocks noGrp="1"/>
          </p:cNvSpPr>
          <p:nvPr>
            <p:ph type="dt" sz="half" idx="10"/>
          </p:nvPr>
        </p:nvSpPr>
        <p:spPr/>
        <p:txBody>
          <a:bodyPr/>
          <a:lstStyle/>
          <a:p>
            <a:fld id="{02E78167-9B5E-49E4-A806-ADFED586E75A}" type="datetime1">
              <a:rPr lang="en-US" smtClean="0"/>
              <a:t>7/6/20</a:t>
            </a:fld>
            <a:endParaRPr lang="en-US"/>
          </a:p>
        </p:txBody>
      </p:sp>
      <p:sp>
        <p:nvSpPr>
          <p:cNvPr id="4" name="Footer Placeholder 3">
            <a:extLst>
              <a:ext uri="{FF2B5EF4-FFF2-40B4-BE49-F238E27FC236}">
                <a16:creationId xmlns:a16="http://schemas.microsoft.com/office/drawing/2014/main" id="{74C6B2DD-E8CB-4892-A63A-79098CB0DA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5BEEFD-9898-484F-AE20-1F6DB574AC39}"/>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277203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10157-D9BB-49C3-AFCF-BE26B9C39E9B}"/>
              </a:ext>
            </a:extLst>
          </p:cNvPr>
          <p:cNvSpPr>
            <a:spLocks noGrp="1"/>
          </p:cNvSpPr>
          <p:nvPr>
            <p:ph type="dt" sz="half" idx="10"/>
          </p:nvPr>
        </p:nvSpPr>
        <p:spPr/>
        <p:txBody>
          <a:bodyPr/>
          <a:lstStyle/>
          <a:p>
            <a:fld id="{ABB4C6A9-73D0-4B4C-A369-9EC52093A140}" type="datetime1">
              <a:rPr lang="en-US" smtClean="0"/>
              <a:t>7/6/20</a:t>
            </a:fld>
            <a:endParaRPr lang="en-US"/>
          </a:p>
        </p:txBody>
      </p:sp>
      <p:sp>
        <p:nvSpPr>
          <p:cNvPr id="3" name="Footer Placeholder 2">
            <a:extLst>
              <a:ext uri="{FF2B5EF4-FFF2-40B4-BE49-F238E27FC236}">
                <a16:creationId xmlns:a16="http://schemas.microsoft.com/office/drawing/2014/main" id="{90444AC7-1A73-4CFB-925F-62C8724B9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39285-902F-4172-8B3F-6E5FDB8360C6}"/>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69020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F7E-7CD9-47C8-9D71-0FD04E729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EFD3B7-7D48-4460-833B-4E34253EF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DD289-4F53-490E-900F-888E39B82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48DF4-958E-4D70-8613-AC16BE73C573}"/>
              </a:ext>
            </a:extLst>
          </p:cNvPr>
          <p:cNvSpPr>
            <a:spLocks noGrp="1"/>
          </p:cNvSpPr>
          <p:nvPr>
            <p:ph type="dt" sz="half" idx="10"/>
          </p:nvPr>
        </p:nvSpPr>
        <p:spPr/>
        <p:txBody>
          <a:bodyPr/>
          <a:lstStyle/>
          <a:p>
            <a:fld id="{4E590762-1B68-4C53-A2B8-825CC59297F3}" type="datetime1">
              <a:rPr lang="en-US" smtClean="0"/>
              <a:t>7/6/20</a:t>
            </a:fld>
            <a:endParaRPr lang="en-US"/>
          </a:p>
        </p:txBody>
      </p:sp>
      <p:sp>
        <p:nvSpPr>
          <p:cNvPr id="6" name="Footer Placeholder 5">
            <a:extLst>
              <a:ext uri="{FF2B5EF4-FFF2-40B4-BE49-F238E27FC236}">
                <a16:creationId xmlns:a16="http://schemas.microsoft.com/office/drawing/2014/main" id="{70241623-EF6B-4F03-A069-9561F73C1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BF772-4066-4AA2-BD31-633A9BCDC51C}"/>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80933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F00F-0F03-4D05-ADD0-61E1A5514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8B5F0E-3EB2-4F42-81E5-DDF5D65A4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9BECE-6E8F-43F9-87DB-2EE9CFA24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20725-F908-4E1D-B02E-6334F3EF8F17}"/>
              </a:ext>
            </a:extLst>
          </p:cNvPr>
          <p:cNvSpPr>
            <a:spLocks noGrp="1"/>
          </p:cNvSpPr>
          <p:nvPr>
            <p:ph type="dt" sz="half" idx="10"/>
          </p:nvPr>
        </p:nvSpPr>
        <p:spPr/>
        <p:txBody>
          <a:bodyPr/>
          <a:lstStyle/>
          <a:p>
            <a:fld id="{0C237A88-ACAA-4974-86E2-4F3DA87A783B}" type="datetime1">
              <a:rPr lang="en-US" smtClean="0"/>
              <a:t>7/6/20</a:t>
            </a:fld>
            <a:endParaRPr lang="en-US"/>
          </a:p>
        </p:txBody>
      </p:sp>
      <p:sp>
        <p:nvSpPr>
          <p:cNvPr id="6" name="Footer Placeholder 5">
            <a:extLst>
              <a:ext uri="{FF2B5EF4-FFF2-40B4-BE49-F238E27FC236}">
                <a16:creationId xmlns:a16="http://schemas.microsoft.com/office/drawing/2014/main" id="{639EFC56-ABA0-49C2-8E66-ABB32D280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0B353-AB37-455F-A435-4FD7CB9A39FD}"/>
              </a:ext>
            </a:extLst>
          </p:cNvPr>
          <p:cNvSpPr>
            <a:spLocks noGrp="1"/>
          </p:cNvSpPr>
          <p:nvPr>
            <p:ph type="sldNum" sz="quarter" idx="12"/>
          </p:nvPr>
        </p:nvSpPr>
        <p:spPr/>
        <p:txBody>
          <a:bodyPr/>
          <a:lstStyle/>
          <a:p>
            <a:fld id="{887FE027-31FB-4A1E-92BA-511346DB0406}" type="slidenum">
              <a:rPr lang="en-US" smtClean="0"/>
              <a:t>‹#›</a:t>
            </a:fld>
            <a:endParaRPr lang="en-US"/>
          </a:p>
        </p:txBody>
      </p:sp>
    </p:spTree>
    <p:extLst>
      <p:ext uri="{BB962C8B-B14F-4D97-AF65-F5344CB8AC3E}">
        <p14:creationId xmlns:p14="http://schemas.microsoft.com/office/powerpoint/2010/main" val="270444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3259D-AE1E-427B-B1A7-944E21250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99C45-AA2A-47C1-964B-4828B0670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E7F6D-F07D-466E-ADF5-AEC534BA0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EBAEA-5E7D-4343-B4F2-96004B7F3C15}" type="datetime1">
              <a:rPr lang="en-US" smtClean="0"/>
              <a:t>7/6/20</a:t>
            </a:fld>
            <a:endParaRPr lang="en-US"/>
          </a:p>
        </p:txBody>
      </p:sp>
      <p:sp>
        <p:nvSpPr>
          <p:cNvPr id="5" name="Footer Placeholder 4">
            <a:extLst>
              <a:ext uri="{FF2B5EF4-FFF2-40B4-BE49-F238E27FC236}">
                <a16:creationId xmlns:a16="http://schemas.microsoft.com/office/drawing/2014/main" id="{13A99A01-061D-417C-BD9F-56B5F8BE0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2E024C-2D0C-47B3-BD1E-FF87F7F73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FE027-31FB-4A1E-92BA-511346DB0406}" type="slidenum">
              <a:rPr lang="en-US" smtClean="0"/>
              <a:t>‹#›</a:t>
            </a:fld>
            <a:endParaRPr lang="en-US"/>
          </a:p>
        </p:txBody>
      </p:sp>
    </p:spTree>
    <p:extLst>
      <p:ext uri="{BB962C8B-B14F-4D97-AF65-F5344CB8AC3E}">
        <p14:creationId xmlns:p14="http://schemas.microsoft.com/office/powerpoint/2010/main" val="152196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42SaPEsx8Gg"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hyperlink" Target="https://www.nature.com/articles/pj197560.pdf?platform=oscar&amp;draft=colle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F80D9-DC15-4647-AB5F-52176111C607}"/>
              </a:ext>
            </a:extLst>
          </p:cNvPr>
          <p:cNvSpPr>
            <a:spLocks noGrp="1"/>
          </p:cNvSpPr>
          <p:nvPr>
            <p:ph type="ctrTitle"/>
          </p:nvPr>
        </p:nvSpPr>
        <p:spPr>
          <a:xfrm>
            <a:off x="1524000" y="1122362"/>
            <a:ext cx="9144000" cy="2840037"/>
          </a:xfrm>
        </p:spPr>
        <p:txBody>
          <a:bodyPr>
            <a:normAutofit/>
          </a:bodyPr>
          <a:lstStyle/>
          <a:p>
            <a:r>
              <a:rPr lang="en-US" sz="5800" dirty="0"/>
              <a:t>Q&amp;A Group 06.07.2020</a:t>
            </a:r>
          </a:p>
        </p:txBody>
      </p:sp>
      <p:sp>
        <p:nvSpPr>
          <p:cNvPr id="3" name="Subtitle 2">
            <a:extLst>
              <a:ext uri="{FF2B5EF4-FFF2-40B4-BE49-F238E27FC236}">
                <a16:creationId xmlns:a16="http://schemas.microsoft.com/office/drawing/2014/main" id="{EBE98C55-3219-418F-A119-33764C6FEDA2}"/>
              </a:ext>
            </a:extLst>
          </p:cNvPr>
          <p:cNvSpPr>
            <a:spLocks noGrp="1"/>
          </p:cNvSpPr>
          <p:nvPr>
            <p:ph type="subTitle" idx="1"/>
          </p:nvPr>
        </p:nvSpPr>
        <p:spPr>
          <a:xfrm>
            <a:off x="1524000" y="4256436"/>
            <a:ext cx="9144000" cy="1600818"/>
          </a:xfrm>
        </p:spPr>
        <p:txBody>
          <a:bodyPr>
            <a:normAutofit/>
          </a:bodyPr>
          <a:lstStyle/>
          <a:p>
            <a:r>
              <a:rPr lang="en-US" dirty="0">
                <a:solidFill>
                  <a:schemeClr val="accent1">
                    <a:lumMod val="60000"/>
                    <a:lumOff val="40000"/>
                  </a:schemeClr>
                </a:solidFill>
              </a:rPr>
              <a:t>In this section, all your questions have been categorized to be answered more efficiently.</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D164410-BC44-4BD9-8454-3531CAA7626C}"/>
              </a:ext>
            </a:extLst>
          </p:cNvPr>
          <p:cNvSpPr>
            <a:spLocks noGrp="1"/>
          </p:cNvSpPr>
          <p:nvPr>
            <p:ph type="sldNum" sz="quarter" idx="12"/>
          </p:nvPr>
        </p:nvSpPr>
        <p:spPr/>
        <p:txBody>
          <a:bodyPr/>
          <a:lstStyle/>
          <a:p>
            <a:fld id="{887FE027-31FB-4A1E-92BA-511346DB0406}" type="slidenum">
              <a:rPr lang="en-US" smtClean="0"/>
              <a:t>1</a:t>
            </a:fld>
            <a:endParaRPr lang="en-US"/>
          </a:p>
        </p:txBody>
      </p:sp>
    </p:spTree>
    <p:extLst>
      <p:ext uri="{BB962C8B-B14F-4D97-AF65-F5344CB8AC3E}">
        <p14:creationId xmlns:p14="http://schemas.microsoft.com/office/powerpoint/2010/main" val="26740687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C75D5"/>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1C413-4B8F-4112-99A9-262AF934D49D}"/>
              </a:ext>
            </a:extLst>
          </p:cNvPr>
          <p:cNvSpPr>
            <a:spLocks noGrp="1"/>
          </p:cNvSpPr>
          <p:nvPr>
            <p:ph type="title"/>
          </p:nvPr>
        </p:nvSpPr>
        <p:spPr>
          <a:xfrm>
            <a:off x="838200" y="631825"/>
            <a:ext cx="10515600" cy="1325563"/>
          </a:xfrm>
        </p:spPr>
        <p:txBody>
          <a:bodyPr>
            <a:normAutofit/>
          </a:bodyPr>
          <a:lstStyle/>
          <a:p>
            <a:r>
              <a:rPr lang="es-MX" sz="4000" b="1" dirty="0" err="1">
                <a:solidFill>
                  <a:srgbClr val="AC75D5"/>
                </a:solidFill>
              </a:rPr>
              <a:t>Others</a:t>
            </a:r>
            <a:r>
              <a:rPr lang="es-MX" sz="4000" b="1" dirty="0">
                <a:solidFill>
                  <a:srgbClr val="AC75D5"/>
                </a:solidFill>
              </a:rPr>
              <a:t> </a:t>
            </a:r>
            <a:endParaRPr lang="en-US" sz="4000" b="1" dirty="0">
              <a:solidFill>
                <a:srgbClr val="AC75D5"/>
              </a:solidFill>
            </a:endParaRPr>
          </a:p>
        </p:txBody>
      </p:sp>
      <p:cxnSp>
        <p:nvCxnSpPr>
          <p:cNvPr id="6"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A4349D-E7CA-4C0E-9932-C1A606088F9D}"/>
              </a:ext>
            </a:extLst>
          </p:cNvPr>
          <p:cNvSpPr>
            <a:spLocks noGrp="1"/>
          </p:cNvSpPr>
          <p:nvPr>
            <p:ph idx="1"/>
          </p:nvPr>
        </p:nvSpPr>
        <p:spPr>
          <a:xfrm>
            <a:off x="838200" y="1957387"/>
            <a:ext cx="9733908" cy="4491829"/>
          </a:xfrm>
        </p:spPr>
        <p:txBody>
          <a:bodyPr>
            <a:noAutofit/>
          </a:bodyPr>
          <a:lstStyle/>
          <a:p>
            <a:r>
              <a:rPr lang="en-US" sz="1600" dirty="0">
                <a:solidFill>
                  <a:schemeClr val="bg1"/>
                </a:solidFill>
              </a:rPr>
              <a:t>About the optical properties we have discussed only reflection when crystal regions are formed. Can we expect any other optical properties to change depending on the structure of the polymer ? (retardance for example)</a:t>
            </a:r>
            <a:r>
              <a:rPr lang="en-US" sz="1600" i="1" dirty="0">
                <a:solidFill>
                  <a:schemeClr val="bg1"/>
                </a:solidFill>
              </a:rPr>
              <a:t>-Luis Alejandro Garza Soto- </a:t>
            </a:r>
            <a:r>
              <a:rPr lang="en-US" sz="1600" i="1" dirty="0">
                <a:solidFill>
                  <a:srgbClr val="FFFF00"/>
                </a:solidFill>
              </a:rPr>
              <a:t>It can create opacity</a:t>
            </a:r>
          </a:p>
          <a:p>
            <a:endParaRPr lang="en-US" sz="1600" i="1" dirty="0">
              <a:solidFill>
                <a:schemeClr val="bg1"/>
              </a:solidFill>
            </a:endParaRPr>
          </a:p>
          <a:p>
            <a:r>
              <a:rPr lang="en-US" sz="1600" dirty="0">
                <a:solidFill>
                  <a:schemeClr val="bg1"/>
                </a:solidFill>
              </a:rPr>
              <a:t>I am curious about the PE and PC properties difference.-</a:t>
            </a:r>
            <a:r>
              <a:rPr lang="en-US" sz="1600" i="1" dirty="0">
                <a:solidFill>
                  <a:schemeClr val="bg1"/>
                </a:solidFill>
              </a:rPr>
              <a:t>Neda </a:t>
            </a:r>
            <a:r>
              <a:rPr lang="en-US" sz="1600" i="1" dirty="0" err="1">
                <a:solidFill>
                  <a:schemeClr val="bg1"/>
                </a:solidFill>
              </a:rPr>
              <a:t>Karami</a:t>
            </a:r>
            <a:r>
              <a:rPr lang="en-US" sz="1600" i="1" dirty="0">
                <a:solidFill>
                  <a:schemeClr val="bg1"/>
                </a:solidFill>
              </a:rPr>
              <a:t>- </a:t>
            </a:r>
            <a:r>
              <a:rPr lang="en-US" sz="1600" i="1" dirty="0">
                <a:solidFill>
                  <a:srgbClr val="FFFF00"/>
                </a:solidFill>
              </a:rPr>
              <a:t>(?????) Flat like vs flexible chains</a:t>
            </a:r>
          </a:p>
          <a:p>
            <a:endParaRPr lang="en-US" sz="1600" i="1" dirty="0">
              <a:solidFill>
                <a:schemeClr val="bg1"/>
              </a:solidFill>
            </a:endParaRPr>
          </a:p>
          <a:p>
            <a:r>
              <a:rPr lang="en-US" sz="1600" dirty="0">
                <a:solidFill>
                  <a:schemeClr val="bg1"/>
                </a:solidFill>
              </a:rPr>
              <a:t>It was not quite clear for me what happen with the density when the temperature decrease and increase. What is the difference between linear-linear and linear-logarithm?-</a:t>
            </a:r>
            <a:r>
              <a:rPr lang="en-US" sz="1600" i="1" dirty="0">
                <a:solidFill>
                  <a:schemeClr val="bg1"/>
                </a:solidFill>
              </a:rPr>
              <a:t>Marino Luna Espinoza- </a:t>
            </a:r>
            <a:r>
              <a:rPr lang="en-US" sz="1600" i="1" dirty="0">
                <a:solidFill>
                  <a:srgbClr val="FFFF00"/>
                </a:solidFill>
                <a:highlight>
                  <a:srgbClr val="FF0000"/>
                </a:highlight>
              </a:rPr>
              <a:t>we will see it in class</a:t>
            </a:r>
          </a:p>
          <a:p>
            <a:endParaRPr lang="en-US" sz="1600" i="1" dirty="0">
              <a:solidFill>
                <a:schemeClr val="bg1"/>
              </a:solidFill>
            </a:endParaRPr>
          </a:p>
          <a:p>
            <a:r>
              <a:rPr lang="en-US" sz="1600" dirty="0">
                <a:solidFill>
                  <a:schemeClr val="bg1"/>
                </a:solidFill>
              </a:rPr>
              <a:t>- </a:t>
            </a:r>
            <a:r>
              <a:rPr lang="en-US" sz="1600" dirty="0" err="1">
                <a:solidFill>
                  <a:schemeClr val="bg1"/>
                </a:solidFill>
              </a:rPr>
              <a:t>Gonna</a:t>
            </a:r>
            <a:r>
              <a:rPr lang="en-US" sz="1600" dirty="0">
                <a:solidFill>
                  <a:schemeClr val="bg1"/>
                </a:solidFill>
              </a:rPr>
              <a:t> ask this one again </a:t>
            </a:r>
            <a:r>
              <a:rPr lang="en-US" sz="1600" dirty="0" err="1">
                <a:solidFill>
                  <a:schemeClr val="bg1"/>
                </a:solidFill>
              </a:rPr>
              <a:t>becauss</a:t>
            </a:r>
            <a:r>
              <a:rPr lang="en-US" sz="1600" dirty="0">
                <a:solidFill>
                  <a:schemeClr val="bg1"/>
                </a:solidFill>
              </a:rPr>
              <a:t> </a:t>
            </a:r>
            <a:r>
              <a:rPr lang="en-US" sz="1600" dirty="0" err="1">
                <a:solidFill>
                  <a:schemeClr val="bg1"/>
                </a:solidFill>
              </a:rPr>
              <a:t>i</a:t>
            </a:r>
            <a:r>
              <a:rPr lang="en-US" sz="1600" dirty="0">
                <a:solidFill>
                  <a:schemeClr val="bg1"/>
                </a:solidFill>
              </a:rPr>
              <a:t> didn't find the Q&amp;A for the 7/2/20 session: Why is heat deflection temperature used in polymers datasheets instead of the </a:t>
            </a:r>
            <a:r>
              <a:rPr lang="en-US" sz="1600" dirty="0" err="1">
                <a:solidFill>
                  <a:schemeClr val="bg1"/>
                </a:solidFill>
              </a:rPr>
              <a:t>Tg</a:t>
            </a:r>
            <a:r>
              <a:rPr lang="en-US" sz="1600" dirty="0">
                <a:solidFill>
                  <a:schemeClr val="bg1"/>
                </a:solidFill>
              </a:rPr>
              <a:t>? Because although similar, they're not the same (</a:t>
            </a:r>
            <a:r>
              <a:rPr lang="en-US" sz="1600" dirty="0" err="1">
                <a:solidFill>
                  <a:schemeClr val="bg1"/>
                </a:solidFill>
              </a:rPr>
              <a:t>i've</a:t>
            </a:r>
            <a:r>
              <a:rPr lang="en-US" sz="1600" dirty="0">
                <a:solidFill>
                  <a:schemeClr val="bg1"/>
                </a:solidFill>
              </a:rPr>
              <a:t> googled it). I believe it is because they're focused in the final product: you care more about when the polymer is going to lose stiffness, and therefore, when it is going to lose its function, rather than when it is going to melt? But that's what </a:t>
            </a:r>
            <a:r>
              <a:rPr lang="en-US" sz="1600" dirty="0" err="1">
                <a:solidFill>
                  <a:schemeClr val="bg1"/>
                </a:solidFill>
              </a:rPr>
              <a:t>i</a:t>
            </a:r>
            <a:r>
              <a:rPr lang="en-US" sz="1600" dirty="0">
                <a:solidFill>
                  <a:schemeClr val="bg1"/>
                </a:solidFill>
              </a:rPr>
              <a:t> think, maybe you can provide me full knowledge of this </a:t>
            </a:r>
            <a:r>
              <a:rPr lang="en-US" sz="1600" i="1" dirty="0">
                <a:solidFill>
                  <a:schemeClr val="bg1"/>
                </a:solidFill>
              </a:rPr>
              <a:t>-Marco Salazar Meza- </a:t>
            </a:r>
            <a:r>
              <a:rPr lang="en-US" sz="1600" i="1" dirty="0">
                <a:solidFill>
                  <a:srgbClr val="FFFF00"/>
                </a:solidFill>
              </a:rPr>
              <a:t>It s important to measure the properties but is better to do that on those  related to the final  </a:t>
            </a:r>
            <a:r>
              <a:rPr lang="en-US" sz="1600" i="1" dirty="0" err="1">
                <a:solidFill>
                  <a:srgbClr val="FFFF00"/>
                </a:solidFill>
              </a:rPr>
              <a:t>operfiormance</a:t>
            </a:r>
            <a:r>
              <a:rPr lang="en-US" sz="1600" i="1" dirty="0">
                <a:solidFill>
                  <a:srgbClr val="FFFF00"/>
                </a:solidFill>
              </a:rPr>
              <a:t> of the product</a:t>
            </a:r>
          </a:p>
          <a:p>
            <a:endParaRPr lang="en-US" sz="1600" i="1" dirty="0">
              <a:solidFill>
                <a:schemeClr val="bg1"/>
              </a:solidFill>
            </a:endParaRPr>
          </a:p>
          <a:p>
            <a:endParaRPr lang="en-US" sz="1600" i="1" dirty="0">
              <a:solidFill>
                <a:srgbClr val="FFFF00"/>
              </a:solidFill>
            </a:endParaRPr>
          </a:p>
          <a:p>
            <a:endParaRPr lang="en-US" sz="1600" dirty="0">
              <a:solidFill>
                <a:schemeClr val="bg1"/>
              </a:solidFill>
            </a:endParaRPr>
          </a:p>
          <a:p>
            <a:endParaRPr lang="en-US" sz="1600" i="1" dirty="0">
              <a:solidFill>
                <a:schemeClr val="bg1"/>
              </a:solidFill>
            </a:endParaRPr>
          </a:p>
          <a:p>
            <a:endParaRPr lang="en-US" sz="1600" i="1" dirty="0">
              <a:solidFill>
                <a:schemeClr val="bg1"/>
              </a:solidFill>
            </a:endParaRPr>
          </a:p>
        </p:txBody>
      </p:sp>
      <p:sp>
        <p:nvSpPr>
          <p:cNvPr id="4" name="Slide Number Placeholder 3">
            <a:extLst>
              <a:ext uri="{FF2B5EF4-FFF2-40B4-BE49-F238E27FC236}">
                <a16:creationId xmlns:a16="http://schemas.microsoft.com/office/drawing/2014/main" id="{EFEAFB16-FB12-4853-A57E-6F7E8E25B891}"/>
              </a:ext>
            </a:extLst>
          </p:cNvPr>
          <p:cNvSpPr>
            <a:spLocks noGrp="1"/>
          </p:cNvSpPr>
          <p:nvPr>
            <p:ph type="sldNum" sz="quarter" idx="12"/>
          </p:nvPr>
        </p:nvSpPr>
        <p:spPr/>
        <p:txBody>
          <a:bodyPr/>
          <a:lstStyle/>
          <a:p>
            <a:fld id="{887FE027-31FB-4A1E-92BA-511346DB0406}" type="slidenum">
              <a:rPr lang="en-US" smtClean="0"/>
              <a:t>10</a:t>
            </a:fld>
            <a:endParaRPr lang="en-US"/>
          </a:p>
        </p:txBody>
      </p:sp>
    </p:spTree>
    <p:extLst>
      <p:ext uri="{BB962C8B-B14F-4D97-AF65-F5344CB8AC3E}">
        <p14:creationId xmlns:p14="http://schemas.microsoft.com/office/powerpoint/2010/main" val="97358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61C38-A3E7-4B1C-816D-C2ED6E6E2815}"/>
              </a:ext>
            </a:extLst>
          </p:cNvPr>
          <p:cNvSpPr>
            <a:spLocks noGrp="1"/>
          </p:cNvSpPr>
          <p:nvPr>
            <p:ph type="title"/>
          </p:nvPr>
        </p:nvSpPr>
        <p:spPr>
          <a:xfrm>
            <a:off x="838200" y="631825"/>
            <a:ext cx="10515600" cy="1325563"/>
          </a:xfrm>
        </p:spPr>
        <p:txBody>
          <a:bodyPr>
            <a:normAutofit/>
          </a:bodyPr>
          <a:lstStyle/>
          <a:p>
            <a:r>
              <a:rPr lang="es-MX" b="1" dirty="0" err="1">
                <a:solidFill>
                  <a:srgbClr val="AC75D5"/>
                </a:solidFill>
              </a:rPr>
              <a:t>Others</a:t>
            </a:r>
            <a:endParaRPr lang="en-US" b="1" dirty="0">
              <a:solidFill>
                <a:srgbClr val="AC75D5"/>
              </a:solidFill>
            </a:endParaRP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88C3B9-029A-4630-B76A-56A719D91361}"/>
              </a:ext>
            </a:extLst>
          </p:cNvPr>
          <p:cNvSpPr>
            <a:spLocks noGrp="1"/>
          </p:cNvSpPr>
          <p:nvPr>
            <p:ph idx="1"/>
          </p:nvPr>
        </p:nvSpPr>
        <p:spPr>
          <a:xfrm>
            <a:off x="684088" y="2106668"/>
            <a:ext cx="9764730" cy="4431291"/>
          </a:xfrm>
        </p:spPr>
        <p:txBody>
          <a:bodyPr>
            <a:noAutofit/>
          </a:bodyPr>
          <a:lstStyle/>
          <a:p>
            <a:r>
              <a:rPr lang="en-US" sz="1600" dirty="0">
                <a:solidFill>
                  <a:schemeClr val="bg1"/>
                </a:solidFill>
              </a:rPr>
              <a:t>What is the cost (scientific, economic, social, </a:t>
            </a:r>
            <a:r>
              <a:rPr lang="en-US" sz="1600" dirty="0" err="1">
                <a:solidFill>
                  <a:schemeClr val="bg1"/>
                </a:solidFill>
              </a:rPr>
              <a:t>etc</a:t>
            </a:r>
            <a:r>
              <a:rPr lang="en-US" sz="1600" dirty="0">
                <a:solidFill>
                  <a:schemeClr val="bg1"/>
                </a:solidFill>
              </a:rPr>
              <a:t>) to star using natural polymers instead of synthetic polymers? </a:t>
            </a:r>
            <a:r>
              <a:rPr lang="en-US" sz="1600" i="1" dirty="0">
                <a:solidFill>
                  <a:schemeClr val="bg1"/>
                </a:solidFill>
              </a:rPr>
              <a:t>-Diego Sebastián </a:t>
            </a:r>
            <a:r>
              <a:rPr lang="en-US" sz="1600" i="1" dirty="0" err="1">
                <a:solidFill>
                  <a:schemeClr val="bg1"/>
                </a:solidFill>
              </a:rPr>
              <a:t>Ceciliano</a:t>
            </a:r>
            <a:r>
              <a:rPr lang="en-US" sz="1600" i="1" dirty="0">
                <a:solidFill>
                  <a:schemeClr val="bg1"/>
                </a:solidFill>
              </a:rPr>
              <a:t> Franco- </a:t>
            </a:r>
            <a:r>
              <a:rPr lang="en-US" sz="1600" i="1" dirty="0">
                <a:solidFill>
                  <a:srgbClr val="FFFF00"/>
                </a:solidFill>
                <a:highlight>
                  <a:srgbClr val="FF0000"/>
                </a:highlight>
              </a:rPr>
              <a:t>Let us discuss it in class</a:t>
            </a:r>
          </a:p>
          <a:p>
            <a:r>
              <a:rPr lang="en-US" sz="1600" dirty="0">
                <a:solidFill>
                  <a:schemeClr val="bg1"/>
                </a:solidFill>
              </a:rPr>
              <a:t> </a:t>
            </a:r>
          </a:p>
          <a:p>
            <a:r>
              <a:rPr lang="en-US" sz="1600" dirty="0">
                <a:solidFill>
                  <a:schemeClr val="bg1"/>
                </a:solidFill>
              </a:rPr>
              <a:t>I want to know more about some polymers of a video like: Isoprene. Polyisoprene. Ionomers. And polymers based on carbon: </a:t>
            </a:r>
            <a:r>
              <a:rPr lang="en-US" sz="1600" dirty="0" err="1">
                <a:solidFill>
                  <a:schemeClr val="bg1"/>
                </a:solidFill>
              </a:rPr>
              <a:t>Polysiloxanes</a:t>
            </a:r>
            <a:r>
              <a:rPr lang="en-US" sz="1600" dirty="0">
                <a:solidFill>
                  <a:schemeClr val="bg1"/>
                </a:solidFill>
              </a:rPr>
              <a:t> </a:t>
            </a:r>
            <a:r>
              <a:rPr lang="en-US" sz="1600" dirty="0" err="1">
                <a:solidFill>
                  <a:schemeClr val="bg1"/>
                </a:solidFill>
              </a:rPr>
              <a:t>Polydimethylilane</a:t>
            </a:r>
            <a:r>
              <a:rPr lang="en-US" sz="1600" dirty="0">
                <a:solidFill>
                  <a:schemeClr val="bg1"/>
                </a:solidFill>
              </a:rPr>
              <a:t>. </a:t>
            </a:r>
            <a:r>
              <a:rPr lang="en-US" sz="1600" dirty="0" err="1">
                <a:solidFill>
                  <a:schemeClr val="bg1"/>
                </a:solidFill>
              </a:rPr>
              <a:t>Polydimethylgermane</a:t>
            </a:r>
            <a:r>
              <a:rPr lang="en-US" sz="1600" dirty="0">
                <a:solidFill>
                  <a:schemeClr val="bg1"/>
                </a:solidFill>
              </a:rPr>
              <a:t>. </a:t>
            </a:r>
            <a:r>
              <a:rPr lang="en-US" sz="1600" dirty="0" err="1">
                <a:solidFill>
                  <a:schemeClr val="bg1"/>
                </a:solidFill>
              </a:rPr>
              <a:t>Polydimethylstannane</a:t>
            </a:r>
            <a:r>
              <a:rPr lang="en-US" sz="1600" dirty="0">
                <a:solidFill>
                  <a:schemeClr val="bg1"/>
                </a:solidFill>
              </a:rPr>
              <a:t>. </a:t>
            </a:r>
            <a:r>
              <a:rPr lang="en-US" sz="1600" i="1" dirty="0">
                <a:solidFill>
                  <a:schemeClr val="bg1"/>
                </a:solidFill>
              </a:rPr>
              <a:t>- Jonathan Rafael </a:t>
            </a:r>
            <a:r>
              <a:rPr lang="en-US" sz="1600" i="1" dirty="0" err="1">
                <a:solidFill>
                  <a:schemeClr val="bg1"/>
                </a:solidFill>
              </a:rPr>
              <a:t>Núñez</a:t>
            </a:r>
            <a:r>
              <a:rPr lang="en-US" sz="1600" i="1" dirty="0">
                <a:solidFill>
                  <a:schemeClr val="bg1"/>
                </a:solidFill>
              </a:rPr>
              <a:t> </a:t>
            </a:r>
            <a:r>
              <a:rPr lang="en-US" sz="1600" i="1" dirty="0" err="1">
                <a:solidFill>
                  <a:schemeClr val="bg1"/>
                </a:solidFill>
              </a:rPr>
              <a:t>Gálvez</a:t>
            </a:r>
            <a:r>
              <a:rPr lang="en-US" sz="1600" i="1" dirty="0">
                <a:solidFill>
                  <a:schemeClr val="bg1"/>
                </a:solidFill>
              </a:rPr>
              <a:t>- </a:t>
            </a:r>
            <a:r>
              <a:rPr lang="en-US" sz="1600" i="1" dirty="0">
                <a:solidFill>
                  <a:srgbClr val="FFFF00"/>
                </a:solidFill>
                <a:highlight>
                  <a:srgbClr val="FF0000"/>
                </a:highlight>
              </a:rPr>
              <a:t>(?????)</a:t>
            </a:r>
          </a:p>
          <a:p>
            <a:endParaRPr lang="en-US" sz="1600" i="1" dirty="0">
              <a:solidFill>
                <a:schemeClr val="bg1"/>
              </a:solidFill>
            </a:endParaRPr>
          </a:p>
          <a:p>
            <a:r>
              <a:rPr lang="en-US" sz="1600" dirty="0">
                <a:solidFill>
                  <a:schemeClr val="bg1"/>
                </a:solidFill>
              </a:rPr>
              <a:t>Also, what are the differences between based carbon polymers and others?</a:t>
            </a:r>
            <a:r>
              <a:rPr lang="en-US" sz="1600" i="1" dirty="0">
                <a:solidFill>
                  <a:schemeClr val="bg1"/>
                </a:solidFill>
              </a:rPr>
              <a:t> - Jonathan Rafael </a:t>
            </a:r>
            <a:r>
              <a:rPr lang="en-US" sz="1600" i="1" dirty="0" err="1">
                <a:solidFill>
                  <a:schemeClr val="bg1"/>
                </a:solidFill>
              </a:rPr>
              <a:t>Núñez</a:t>
            </a:r>
            <a:r>
              <a:rPr lang="en-US" sz="1600" i="1" dirty="0">
                <a:solidFill>
                  <a:schemeClr val="bg1"/>
                </a:solidFill>
              </a:rPr>
              <a:t> </a:t>
            </a:r>
            <a:r>
              <a:rPr lang="en-US" sz="1600" i="1" dirty="0" err="1">
                <a:solidFill>
                  <a:schemeClr val="bg1"/>
                </a:solidFill>
              </a:rPr>
              <a:t>Gálvez</a:t>
            </a:r>
            <a:r>
              <a:rPr lang="en-US" sz="1600" i="1" dirty="0">
                <a:solidFill>
                  <a:schemeClr val="bg1"/>
                </a:solidFill>
              </a:rPr>
              <a:t>-</a:t>
            </a:r>
          </a:p>
          <a:p>
            <a:pPr marL="457200" lvl="1" indent="0">
              <a:buNone/>
            </a:pPr>
            <a:r>
              <a:rPr lang="en-US" sz="1200" i="1" dirty="0">
                <a:solidFill>
                  <a:srgbClr val="FFFF00"/>
                </a:solidFill>
              </a:rPr>
              <a:t>Energy of formation is one of them</a:t>
            </a:r>
            <a:endParaRPr lang="en-US" sz="1600" i="1" dirty="0">
              <a:solidFill>
                <a:schemeClr val="bg1"/>
              </a:solidFill>
            </a:endParaRPr>
          </a:p>
          <a:p>
            <a:r>
              <a:rPr lang="en-US" sz="1600" dirty="0">
                <a:solidFill>
                  <a:schemeClr val="bg1"/>
                </a:solidFill>
              </a:rPr>
              <a:t>In DSC method, how exothermic peak is measured? (Because we have only heater in the DSC machine) Endothermic is understandable because the heater generates heat to the chamber and we can measure that amount of heat but what if the sample generates heat to the </a:t>
            </a:r>
            <a:r>
              <a:rPr lang="en-US" sz="1600" dirty="0" err="1">
                <a:solidFill>
                  <a:schemeClr val="bg1"/>
                </a:solidFill>
              </a:rPr>
              <a:t>chmaber</a:t>
            </a:r>
            <a:r>
              <a:rPr lang="en-US" sz="1600" dirty="0">
                <a:solidFill>
                  <a:schemeClr val="bg1"/>
                </a:solidFill>
              </a:rPr>
              <a:t>? How it is measured?! -</a:t>
            </a:r>
            <a:r>
              <a:rPr lang="en-US" sz="1600" i="1" dirty="0">
                <a:solidFill>
                  <a:schemeClr val="bg1"/>
                </a:solidFill>
              </a:rPr>
              <a:t>Javid </a:t>
            </a:r>
            <a:r>
              <a:rPr lang="en-US" sz="1600" i="1" dirty="0" err="1">
                <a:solidFill>
                  <a:schemeClr val="bg1"/>
                </a:solidFill>
              </a:rPr>
              <a:t>Azimi</a:t>
            </a:r>
            <a:r>
              <a:rPr lang="en-US" sz="1600" i="1" dirty="0">
                <a:solidFill>
                  <a:schemeClr val="bg1"/>
                </a:solidFill>
              </a:rPr>
              <a:t> </a:t>
            </a:r>
            <a:r>
              <a:rPr lang="en-US" sz="1600" i="1" dirty="0" err="1">
                <a:solidFill>
                  <a:schemeClr val="bg1"/>
                </a:solidFill>
              </a:rPr>
              <a:t>Boulali</a:t>
            </a:r>
            <a:r>
              <a:rPr lang="en-US" sz="1600" i="1" dirty="0">
                <a:solidFill>
                  <a:schemeClr val="bg1"/>
                </a:solidFill>
              </a:rPr>
              <a:t>-</a:t>
            </a:r>
          </a:p>
          <a:p>
            <a:r>
              <a:rPr lang="en-US" sz="1600" i="1" dirty="0">
                <a:solidFill>
                  <a:srgbClr val="FFFF00"/>
                </a:solidFill>
                <a:highlight>
                  <a:srgbClr val="FF0000"/>
                </a:highlight>
              </a:rPr>
              <a:t>Let us discuss it in class</a:t>
            </a:r>
            <a:endParaRPr lang="en-US" sz="1600" i="1" dirty="0">
              <a:solidFill>
                <a:schemeClr val="bg1"/>
              </a:solidFill>
            </a:endParaRPr>
          </a:p>
          <a:p>
            <a:r>
              <a:rPr lang="en-US" sz="1600" dirty="0">
                <a:solidFill>
                  <a:schemeClr val="bg1"/>
                </a:solidFill>
              </a:rPr>
              <a:t>What is 'reduced reversion' and why is it considered as the most important benefit of NR? </a:t>
            </a:r>
            <a:r>
              <a:rPr lang="en-US" sz="1600" i="1" dirty="0">
                <a:solidFill>
                  <a:schemeClr val="bg1"/>
                </a:solidFill>
              </a:rPr>
              <a:t>-</a:t>
            </a:r>
            <a:r>
              <a:rPr lang="en-US" sz="1600" i="1" dirty="0" err="1">
                <a:solidFill>
                  <a:schemeClr val="bg1"/>
                </a:solidFill>
              </a:rPr>
              <a:t>Seyedehniousha</a:t>
            </a:r>
            <a:r>
              <a:rPr lang="en-US" sz="1600" i="1" dirty="0">
                <a:solidFill>
                  <a:schemeClr val="bg1"/>
                </a:solidFill>
              </a:rPr>
              <a:t> </a:t>
            </a:r>
            <a:r>
              <a:rPr lang="en-US" sz="1600" i="1">
                <a:solidFill>
                  <a:schemeClr val="bg1"/>
                </a:solidFill>
              </a:rPr>
              <a:t>Mousavi-  </a:t>
            </a:r>
            <a:r>
              <a:rPr lang="en-US" sz="1600" i="1">
                <a:solidFill>
                  <a:srgbClr val="FFFF00"/>
                </a:solidFill>
                <a:highlight>
                  <a:srgbClr val="FF0000"/>
                </a:highlight>
              </a:rPr>
              <a:t>(?????)</a:t>
            </a:r>
          </a:p>
          <a:p>
            <a:endParaRPr lang="en-US" sz="1600" i="1" dirty="0">
              <a:solidFill>
                <a:schemeClr val="bg1"/>
              </a:solidFill>
            </a:endParaRPr>
          </a:p>
          <a:p>
            <a:endParaRPr lang="en-US" sz="1600" i="1" dirty="0">
              <a:solidFill>
                <a:schemeClr val="bg1"/>
              </a:solidFill>
            </a:endParaRPr>
          </a:p>
          <a:p>
            <a:r>
              <a:rPr lang="en-US" sz="1600" dirty="0">
                <a:solidFill>
                  <a:schemeClr val="bg1"/>
                </a:solidFill>
              </a:rPr>
              <a:t>- Is "Temperature of fusion" the same as "Melting temperature"?</a:t>
            </a:r>
            <a:r>
              <a:rPr lang="en-US" sz="1600" i="1" dirty="0">
                <a:solidFill>
                  <a:schemeClr val="bg1"/>
                </a:solidFill>
              </a:rPr>
              <a:t> -Marco Salazar Meza-</a:t>
            </a:r>
          </a:p>
          <a:p>
            <a:endParaRPr lang="en-US" sz="1600" i="1" dirty="0">
              <a:solidFill>
                <a:schemeClr val="bg1"/>
              </a:solidFill>
            </a:endParaRPr>
          </a:p>
          <a:p>
            <a:endParaRPr lang="en-US" sz="1600" i="1" dirty="0">
              <a:solidFill>
                <a:schemeClr val="bg1"/>
              </a:solidFill>
            </a:endParaRPr>
          </a:p>
          <a:p>
            <a:endParaRPr lang="en-US" sz="1600" dirty="0">
              <a:solidFill>
                <a:schemeClr val="bg1"/>
              </a:solidFill>
            </a:endParaRPr>
          </a:p>
        </p:txBody>
      </p:sp>
      <p:sp>
        <p:nvSpPr>
          <p:cNvPr id="4" name="Slide Number Placeholder 3">
            <a:extLst>
              <a:ext uri="{FF2B5EF4-FFF2-40B4-BE49-F238E27FC236}">
                <a16:creationId xmlns:a16="http://schemas.microsoft.com/office/drawing/2014/main" id="{D82120DA-52DE-4DB6-8EB7-08A4567DF210}"/>
              </a:ext>
            </a:extLst>
          </p:cNvPr>
          <p:cNvSpPr>
            <a:spLocks noGrp="1"/>
          </p:cNvSpPr>
          <p:nvPr>
            <p:ph type="sldNum" sz="quarter" idx="12"/>
          </p:nvPr>
        </p:nvSpPr>
        <p:spPr>
          <a:xfrm>
            <a:off x="8610600" y="6077585"/>
            <a:ext cx="2743200" cy="365125"/>
          </a:xfrm>
        </p:spPr>
        <p:txBody>
          <a:bodyPr>
            <a:normAutofit/>
          </a:bodyPr>
          <a:lstStyle/>
          <a:p>
            <a:pPr>
              <a:spcAft>
                <a:spcPts val="600"/>
              </a:spcAft>
            </a:pPr>
            <a:fld id="{887FE027-31FB-4A1E-92BA-511346DB0406}" type="slidenum">
              <a:rPr lang="en-US">
                <a:solidFill>
                  <a:schemeClr val="bg1"/>
                </a:solidFill>
              </a:rPr>
              <a:pPr>
                <a:spcAft>
                  <a:spcPts val="600"/>
                </a:spcAft>
              </a:pPr>
              <a:t>11</a:t>
            </a:fld>
            <a:endParaRPr lang="en-US" dirty="0">
              <a:solidFill>
                <a:schemeClr val="bg1"/>
              </a:solidFill>
            </a:endParaRPr>
          </a:p>
        </p:txBody>
      </p:sp>
    </p:spTree>
    <p:extLst>
      <p:ext uri="{BB962C8B-B14F-4D97-AF65-F5344CB8AC3E}">
        <p14:creationId xmlns:p14="http://schemas.microsoft.com/office/powerpoint/2010/main" val="326092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F0D8C-049D-486F-9277-83838D0F2295}"/>
              </a:ext>
            </a:extLst>
          </p:cNvPr>
          <p:cNvSpPr>
            <a:spLocks noGrp="1"/>
          </p:cNvSpPr>
          <p:nvPr>
            <p:ph type="title"/>
          </p:nvPr>
        </p:nvSpPr>
        <p:spPr>
          <a:xfrm>
            <a:off x="838200" y="1129284"/>
            <a:ext cx="4114800" cy="4599432"/>
          </a:xfrm>
        </p:spPr>
        <p:txBody>
          <a:bodyPr anchor="ctr">
            <a:normAutofit/>
          </a:bodyPr>
          <a:lstStyle/>
          <a:p>
            <a:r>
              <a:rPr lang="es-MX" sz="4800" dirty="0" err="1">
                <a:solidFill>
                  <a:schemeClr val="bg1"/>
                </a:solidFill>
              </a:rPr>
              <a:t>Categories</a:t>
            </a:r>
            <a:endParaRPr lang="en-US" sz="4800" dirty="0">
              <a:solidFill>
                <a:schemeClr val="bg1"/>
              </a:solidFill>
            </a:endParaRPr>
          </a:p>
        </p:txBody>
      </p:sp>
      <p:sp>
        <p:nvSpPr>
          <p:cNvPr id="3" name="Content Placeholder 2">
            <a:extLst>
              <a:ext uri="{FF2B5EF4-FFF2-40B4-BE49-F238E27FC236}">
                <a16:creationId xmlns:a16="http://schemas.microsoft.com/office/drawing/2014/main" id="{41AB607B-95EE-4B83-BE89-60D7BA1B6204}"/>
              </a:ext>
            </a:extLst>
          </p:cNvPr>
          <p:cNvSpPr>
            <a:spLocks noGrp="1"/>
          </p:cNvSpPr>
          <p:nvPr>
            <p:ph idx="1"/>
          </p:nvPr>
        </p:nvSpPr>
        <p:spPr>
          <a:xfrm>
            <a:off x="5936104" y="1131482"/>
            <a:ext cx="5417695" cy="4595037"/>
          </a:xfrm>
        </p:spPr>
        <p:txBody>
          <a:bodyPr anchor="ctr">
            <a:normAutofit/>
          </a:bodyPr>
          <a:lstStyle/>
          <a:p>
            <a:r>
              <a:rPr lang="es-MX" sz="2400" b="1" dirty="0" err="1">
                <a:solidFill>
                  <a:schemeClr val="accent2">
                    <a:lumMod val="60000"/>
                    <a:lumOff val="40000"/>
                  </a:schemeClr>
                </a:solidFill>
              </a:rPr>
              <a:t>Glass</a:t>
            </a:r>
            <a:r>
              <a:rPr lang="es-MX" sz="2400" b="1" dirty="0">
                <a:solidFill>
                  <a:schemeClr val="accent2">
                    <a:lumMod val="60000"/>
                    <a:lumOff val="40000"/>
                  </a:schemeClr>
                </a:solidFill>
              </a:rPr>
              <a:t> </a:t>
            </a:r>
            <a:r>
              <a:rPr lang="es-MX" sz="2400" b="1" dirty="0" err="1">
                <a:solidFill>
                  <a:schemeClr val="accent2">
                    <a:lumMod val="60000"/>
                    <a:lumOff val="40000"/>
                  </a:schemeClr>
                </a:solidFill>
              </a:rPr>
              <a:t>Transition</a:t>
            </a:r>
            <a:r>
              <a:rPr lang="es-MX" sz="2400" b="1" dirty="0">
                <a:solidFill>
                  <a:schemeClr val="accent2">
                    <a:lumMod val="60000"/>
                    <a:lumOff val="40000"/>
                  </a:schemeClr>
                </a:solidFill>
              </a:rPr>
              <a:t> </a:t>
            </a:r>
            <a:r>
              <a:rPr lang="es-MX" sz="2400" b="1" dirty="0" err="1">
                <a:solidFill>
                  <a:schemeClr val="accent2">
                    <a:lumMod val="60000"/>
                    <a:lumOff val="40000"/>
                  </a:schemeClr>
                </a:solidFill>
              </a:rPr>
              <a:t>Temperature</a:t>
            </a:r>
            <a:r>
              <a:rPr lang="es-MX" sz="2400" b="1" dirty="0">
                <a:solidFill>
                  <a:schemeClr val="accent2">
                    <a:lumMod val="60000"/>
                    <a:lumOff val="40000"/>
                  </a:schemeClr>
                </a:solidFill>
              </a:rPr>
              <a:t>, </a:t>
            </a:r>
            <a:r>
              <a:rPr lang="es-MX" sz="2400" b="1" dirty="0" err="1">
                <a:solidFill>
                  <a:schemeClr val="accent2">
                    <a:lumMod val="60000"/>
                    <a:lumOff val="40000"/>
                  </a:schemeClr>
                </a:solidFill>
              </a:rPr>
              <a:t>Tg</a:t>
            </a:r>
            <a:endParaRPr lang="en-US" sz="2400" b="1" dirty="0">
              <a:solidFill>
                <a:schemeClr val="accent6">
                  <a:lumMod val="60000"/>
                  <a:lumOff val="40000"/>
                </a:schemeClr>
              </a:solidFill>
            </a:endParaRPr>
          </a:p>
          <a:p>
            <a:r>
              <a:rPr lang="es-MX" sz="2400" b="1" dirty="0">
                <a:solidFill>
                  <a:schemeClr val="accent4">
                    <a:lumMod val="60000"/>
                    <a:lumOff val="40000"/>
                  </a:schemeClr>
                </a:solidFill>
              </a:rPr>
              <a:t>Molecular </a:t>
            </a:r>
            <a:r>
              <a:rPr lang="es-MX" sz="2400" b="1" dirty="0" err="1">
                <a:solidFill>
                  <a:schemeClr val="accent4">
                    <a:lumMod val="60000"/>
                    <a:lumOff val="40000"/>
                  </a:schemeClr>
                </a:solidFill>
              </a:rPr>
              <a:t>Weight</a:t>
            </a:r>
            <a:r>
              <a:rPr lang="es-MX" sz="2400" b="1" dirty="0">
                <a:solidFill>
                  <a:schemeClr val="accent4">
                    <a:lumMod val="60000"/>
                    <a:lumOff val="40000"/>
                  </a:schemeClr>
                </a:solidFill>
              </a:rPr>
              <a:t> </a:t>
            </a:r>
            <a:r>
              <a:rPr lang="es-MX" sz="2400" b="1" dirty="0" err="1">
                <a:solidFill>
                  <a:schemeClr val="accent4">
                    <a:lumMod val="60000"/>
                    <a:lumOff val="40000"/>
                  </a:schemeClr>
                </a:solidFill>
              </a:rPr>
              <a:t>Distribution</a:t>
            </a:r>
            <a:endParaRPr lang="es-MX" sz="2400" b="1" dirty="0">
              <a:solidFill>
                <a:schemeClr val="accent4">
                  <a:lumMod val="60000"/>
                  <a:lumOff val="40000"/>
                </a:schemeClr>
              </a:solidFill>
            </a:endParaRPr>
          </a:p>
          <a:p>
            <a:r>
              <a:rPr lang="es-MX" sz="2400" b="1" dirty="0">
                <a:solidFill>
                  <a:schemeClr val="accent6">
                    <a:lumMod val="60000"/>
                    <a:lumOff val="40000"/>
                  </a:schemeClr>
                </a:solidFill>
              </a:rPr>
              <a:t>DPM</a:t>
            </a:r>
            <a:endParaRPr lang="en-US" sz="2400" b="1" dirty="0">
              <a:solidFill>
                <a:schemeClr val="accent2">
                  <a:lumMod val="60000"/>
                  <a:lumOff val="40000"/>
                </a:schemeClr>
              </a:solidFill>
            </a:endParaRPr>
          </a:p>
          <a:p>
            <a:r>
              <a:rPr lang="es-MX" sz="2400" b="1" dirty="0">
                <a:solidFill>
                  <a:schemeClr val="accent5">
                    <a:lumMod val="60000"/>
                    <a:lumOff val="40000"/>
                  </a:schemeClr>
                </a:solidFill>
              </a:rPr>
              <a:t>C</a:t>
            </a:r>
            <a:r>
              <a:rPr lang="en-US" sz="2400" b="1" dirty="0" err="1">
                <a:solidFill>
                  <a:schemeClr val="accent5">
                    <a:lumMod val="60000"/>
                    <a:lumOff val="40000"/>
                  </a:schemeClr>
                </a:solidFill>
              </a:rPr>
              <a:t>rosslinking</a:t>
            </a:r>
            <a:endParaRPr lang="en-US" sz="2400" b="1" dirty="0">
              <a:solidFill>
                <a:schemeClr val="accent5">
                  <a:lumMod val="60000"/>
                  <a:lumOff val="40000"/>
                </a:schemeClr>
              </a:solidFill>
            </a:endParaRPr>
          </a:p>
          <a:p>
            <a:r>
              <a:rPr lang="es-MX" sz="2400" b="1" dirty="0" err="1">
                <a:solidFill>
                  <a:schemeClr val="bg1"/>
                </a:solidFill>
              </a:rPr>
              <a:t>Additives</a:t>
            </a:r>
            <a:endParaRPr lang="es-MX" sz="2400" b="1" dirty="0">
              <a:solidFill>
                <a:schemeClr val="bg1"/>
              </a:solidFill>
            </a:endParaRPr>
          </a:p>
          <a:p>
            <a:r>
              <a:rPr lang="en-US" sz="2400" b="1" dirty="0">
                <a:solidFill>
                  <a:srgbClr val="AC75D5"/>
                </a:solidFill>
              </a:rPr>
              <a:t>Others</a:t>
            </a:r>
            <a:endParaRPr lang="en-US" sz="2000" b="1" dirty="0">
              <a:solidFill>
                <a:srgbClr val="AC75D5"/>
              </a:solidFill>
            </a:endParaRPr>
          </a:p>
        </p:txBody>
      </p:sp>
      <p:sp>
        <p:nvSpPr>
          <p:cNvPr id="4" name="Slide Number Placeholder 3">
            <a:extLst>
              <a:ext uri="{FF2B5EF4-FFF2-40B4-BE49-F238E27FC236}">
                <a16:creationId xmlns:a16="http://schemas.microsoft.com/office/drawing/2014/main" id="{D9907F2C-82B1-44F9-948C-4A7918E2DB30}"/>
              </a:ext>
            </a:extLst>
          </p:cNvPr>
          <p:cNvSpPr>
            <a:spLocks noGrp="1"/>
          </p:cNvSpPr>
          <p:nvPr>
            <p:ph type="sldNum" sz="quarter" idx="12"/>
          </p:nvPr>
        </p:nvSpPr>
        <p:spPr/>
        <p:txBody>
          <a:bodyPr/>
          <a:lstStyle/>
          <a:p>
            <a:fld id="{887FE027-31FB-4A1E-92BA-511346DB0406}" type="slidenum">
              <a:rPr lang="en-US" smtClean="0"/>
              <a:t>2</a:t>
            </a:fld>
            <a:endParaRPr lang="en-US"/>
          </a:p>
        </p:txBody>
      </p:sp>
    </p:spTree>
    <p:extLst>
      <p:ext uri="{BB962C8B-B14F-4D97-AF65-F5344CB8AC3E}">
        <p14:creationId xmlns:p14="http://schemas.microsoft.com/office/powerpoint/2010/main" val="2557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4113-FB63-4EC7-8155-15890891F669}"/>
              </a:ext>
            </a:extLst>
          </p:cNvPr>
          <p:cNvSpPr>
            <a:spLocks noGrp="1"/>
          </p:cNvSpPr>
          <p:nvPr>
            <p:ph type="title"/>
          </p:nvPr>
        </p:nvSpPr>
        <p:spPr>
          <a:xfrm>
            <a:off x="838200" y="631825"/>
            <a:ext cx="10515600" cy="1325563"/>
          </a:xfrm>
        </p:spPr>
        <p:txBody>
          <a:bodyPr>
            <a:normAutofit/>
          </a:bodyPr>
          <a:lstStyle/>
          <a:p>
            <a:r>
              <a:rPr lang="es-MX" b="1" dirty="0" err="1">
                <a:solidFill>
                  <a:schemeClr val="accent2">
                    <a:lumMod val="60000"/>
                    <a:lumOff val="40000"/>
                  </a:schemeClr>
                </a:solidFill>
              </a:rPr>
              <a:t>Glass</a:t>
            </a:r>
            <a:r>
              <a:rPr lang="es-MX" b="1" dirty="0">
                <a:solidFill>
                  <a:schemeClr val="accent2">
                    <a:lumMod val="60000"/>
                    <a:lumOff val="40000"/>
                  </a:schemeClr>
                </a:solidFill>
              </a:rPr>
              <a:t> </a:t>
            </a:r>
            <a:r>
              <a:rPr lang="es-MX" b="1" dirty="0" err="1">
                <a:solidFill>
                  <a:schemeClr val="accent2">
                    <a:lumMod val="60000"/>
                    <a:lumOff val="40000"/>
                  </a:schemeClr>
                </a:solidFill>
              </a:rPr>
              <a:t>Transition</a:t>
            </a:r>
            <a:r>
              <a:rPr lang="es-MX" b="1" dirty="0">
                <a:solidFill>
                  <a:schemeClr val="accent2">
                    <a:lumMod val="60000"/>
                    <a:lumOff val="40000"/>
                  </a:schemeClr>
                </a:solidFill>
              </a:rPr>
              <a:t> </a:t>
            </a:r>
            <a:r>
              <a:rPr lang="es-MX" b="1" dirty="0" err="1">
                <a:solidFill>
                  <a:schemeClr val="accent2">
                    <a:lumMod val="60000"/>
                    <a:lumOff val="40000"/>
                  </a:schemeClr>
                </a:solidFill>
              </a:rPr>
              <a:t>Temperature</a:t>
            </a:r>
            <a:r>
              <a:rPr lang="es-MX" b="1" dirty="0">
                <a:solidFill>
                  <a:schemeClr val="accent2">
                    <a:lumMod val="60000"/>
                    <a:lumOff val="40000"/>
                  </a:schemeClr>
                </a:solidFill>
              </a:rPr>
              <a:t>, </a:t>
            </a:r>
            <a:r>
              <a:rPr lang="es-MX" b="1" dirty="0" err="1">
                <a:solidFill>
                  <a:schemeClr val="accent2">
                    <a:lumMod val="60000"/>
                    <a:lumOff val="40000"/>
                  </a:schemeClr>
                </a:solidFill>
              </a:rPr>
              <a:t>Tg</a:t>
            </a:r>
            <a:endParaRPr lang="en-US" dirty="0">
              <a:solidFill>
                <a:schemeClr val="accent2">
                  <a:lumMod val="60000"/>
                  <a:lumOff val="40000"/>
                </a:schemeClr>
              </a:solidFill>
            </a:endParaRP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82BA2F-E512-44C5-9AC0-AD34ECDEE14C}"/>
              </a:ext>
            </a:extLst>
          </p:cNvPr>
          <p:cNvSpPr>
            <a:spLocks noGrp="1"/>
          </p:cNvSpPr>
          <p:nvPr>
            <p:ph idx="1"/>
          </p:nvPr>
        </p:nvSpPr>
        <p:spPr>
          <a:xfrm>
            <a:off x="838200" y="2023888"/>
            <a:ext cx="9014717" cy="4514063"/>
          </a:xfrm>
        </p:spPr>
        <p:txBody>
          <a:bodyPr>
            <a:normAutofit/>
          </a:bodyPr>
          <a:lstStyle/>
          <a:p>
            <a:r>
              <a:rPr lang="en-US" sz="2000" dirty="0">
                <a:solidFill>
                  <a:schemeClr val="bg1"/>
                </a:solidFill>
              </a:rPr>
              <a:t>How is it possible to have Tg1 and Tg2 for a material?</a:t>
            </a:r>
            <a:r>
              <a:rPr lang="en-US" sz="2000" i="1" dirty="0">
                <a:solidFill>
                  <a:schemeClr val="bg1"/>
                </a:solidFill>
              </a:rPr>
              <a:t>-Constanza Alvarez Lopez-</a:t>
            </a:r>
          </a:p>
          <a:p>
            <a:pPr>
              <a:buFont typeface="Wingdings" pitchFamily="2" charset="2"/>
              <a:buChar char="Ø"/>
            </a:pPr>
            <a:r>
              <a:rPr lang="en-US" sz="2000" i="1" dirty="0">
                <a:solidFill>
                  <a:srgbClr val="FFFF00"/>
                </a:solidFill>
              </a:rPr>
              <a:t>Yes,  if the material is a block copolymer or a blend</a:t>
            </a:r>
          </a:p>
          <a:p>
            <a:r>
              <a:rPr lang="en-US" sz="2000" dirty="0">
                <a:solidFill>
                  <a:schemeClr val="bg1"/>
                </a:solidFill>
              </a:rPr>
              <a:t>Are there any methods (besides adding plasticizers) that can reduce the glass transition temperature (</a:t>
            </a:r>
            <a:r>
              <a:rPr lang="en-US" sz="2000" dirty="0" err="1">
                <a:solidFill>
                  <a:schemeClr val="bg1"/>
                </a:solidFill>
              </a:rPr>
              <a:t>Tg</a:t>
            </a:r>
            <a:r>
              <a:rPr lang="en-US" sz="2000" dirty="0">
                <a:solidFill>
                  <a:schemeClr val="bg1"/>
                </a:solidFill>
              </a:rPr>
              <a:t>) of any polymer?</a:t>
            </a:r>
            <a:r>
              <a:rPr lang="en-US" sz="2000" i="1" dirty="0">
                <a:solidFill>
                  <a:schemeClr val="bg1"/>
                </a:solidFill>
              </a:rPr>
              <a:t>-</a:t>
            </a:r>
            <a:r>
              <a:rPr lang="en-US" sz="2000" i="1" dirty="0" err="1">
                <a:solidFill>
                  <a:schemeClr val="bg1"/>
                </a:solidFill>
              </a:rPr>
              <a:t>Seyedehniousha</a:t>
            </a:r>
            <a:r>
              <a:rPr lang="en-US" sz="2000" i="1" dirty="0">
                <a:solidFill>
                  <a:schemeClr val="bg1"/>
                </a:solidFill>
              </a:rPr>
              <a:t> Mousavi-</a:t>
            </a:r>
          </a:p>
          <a:p>
            <a:pPr>
              <a:buFont typeface="Wingdings" pitchFamily="2" charset="2"/>
              <a:buChar char="Ø"/>
            </a:pPr>
            <a:r>
              <a:rPr lang="en-US" sz="2000" i="1" dirty="0">
                <a:solidFill>
                  <a:srgbClr val="FFFF00"/>
                </a:solidFill>
              </a:rPr>
              <a:t>Basically, that is the best way to modify it</a:t>
            </a:r>
            <a:endParaRPr lang="en-US" sz="2000" i="1" dirty="0">
              <a:solidFill>
                <a:schemeClr val="bg1"/>
              </a:solidFill>
            </a:endParaRPr>
          </a:p>
          <a:p>
            <a:r>
              <a:rPr lang="en-US" sz="2000" dirty="0">
                <a:solidFill>
                  <a:schemeClr val="bg1"/>
                </a:solidFill>
              </a:rPr>
              <a:t>What is the correlation between glass transition (</a:t>
            </a:r>
            <a:r>
              <a:rPr lang="en-US" sz="2000" dirty="0" err="1">
                <a:solidFill>
                  <a:schemeClr val="bg1"/>
                </a:solidFill>
              </a:rPr>
              <a:t>Tg</a:t>
            </a:r>
            <a:r>
              <a:rPr lang="en-US" sz="2000" dirty="0">
                <a:solidFill>
                  <a:schemeClr val="bg1"/>
                </a:solidFill>
              </a:rPr>
              <a:t>) and melting temperature (Tm) for </a:t>
            </a:r>
            <a:r>
              <a:rPr lang="en-US" sz="2000" dirty="0" err="1">
                <a:solidFill>
                  <a:schemeClr val="bg1"/>
                </a:solidFill>
              </a:rPr>
              <a:t>semicrystalline</a:t>
            </a:r>
            <a:r>
              <a:rPr lang="en-US" sz="2000" dirty="0">
                <a:solidFill>
                  <a:schemeClr val="bg1"/>
                </a:solidFill>
              </a:rPr>
              <a:t> polymers?</a:t>
            </a:r>
            <a:r>
              <a:rPr lang="en-US" sz="2000" i="1" dirty="0">
                <a:solidFill>
                  <a:schemeClr val="bg1"/>
                </a:solidFill>
              </a:rPr>
              <a:t> -</a:t>
            </a:r>
            <a:r>
              <a:rPr lang="en-US" sz="2000" i="1" dirty="0" err="1">
                <a:solidFill>
                  <a:schemeClr val="bg1"/>
                </a:solidFill>
              </a:rPr>
              <a:t>Seyedehniousha</a:t>
            </a:r>
            <a:r>
              <a:rPr lang="en-US" sz="2000" i="1" dirty="0">
                <a:solidFill>
                  <a:schemeClr val="bg1"/>
                </a:solidFill>
              </a:rPr>
              <a:t> Mousavi-</a:t>
            </a:r>
          </a:p>
          <a:p>
            <a:pPr>
              <a:buFont typeface="Wingdings" pitchFamily="2" charset="2"/>
              <a:buChar char="Ø"/>
            </a:pPr>
            <a:r>
              <a:rPr lang="en-US" sz="2000" i="1" dirty="0">
                <a:solidFill>
                  <a:srgbClr val="FFFF00"/>
                </a:solidFill>
              </a:rPr>
              <a:t>There is an empirical correlation: </a:t>
            </a:r>
            <a:r>
              <a:rPr lang="en-US" sz="2000" dirty="0" err="1">
                <a:solidFill>
                  <a:srgbClr val="FFFF00"/>
                </a:solidFill>
              </a:rPr>
              <a:t>Tg</a:t>
            </a:r>
            <a:r>
              <a:rPr lang="en-US" sz="2000" dirty="0">
                <a:solidFill>
                  <a:srgbClr val="FFFF00"/>
                </a:solidFill>
              </a:rPr>
              <a:t>/Tm ratio of between 0.56 and 0.76</a:t>
            </a:r>
            <a:r>
              <a:rPr lang="en-US" sz="1800" dirty="0">
                <a:solidFill>
                  <a:srgbClr val="FFFF00"/>
                </a:solidFill>
              </a:rPr>
              <a:t>.</a:t>
            </a:r>
            <a:endParaRPr lang="en-US" sz="2000" i="1" dirty="0">
              <a:solidFill>
                <a:srgbClr val="FFFF00"/>
              </a:solidFill>
            </a:endParaRPr>
          </a:p>
          <a:p>
            <a:r>
              <a:rPr lang="en-US" sz="2000" dirty="0">
                <a:solidFill>
                  <a:schemeClr val="bg1"/>
                </a:solidFill>
              </a:rPr>
              <a:t> Can we say that as </a:t>
            </a:r>
            <a:r>
              <a:rPr lang="en-US" sz="2000" dirty="0" err="1">
                <a:solidFill>
                  <a:schemeClr val="bg1"/>
                </a:solidFill>
              </a:rPr>
              <a:t>Tg</a:t>
            </a:r>
            <a:r>
              <a:rPr lang="en-US" sz="2000" dirty="0">
                <a:solidFill>
                  <a:schemeClr val="bg1"/>
                </a:solidFill>
              </a:rPr>
              <a:t> increases, Tm also increases? What is DPM in things that affect processability of polymers (i.e. elasticity and viscosity)? </a:t>
            </a:r>
            <a:r>
              <a:rPr lang="en-US" sz="2000" i="1" dirty="0">
                <a:solidFill>
                  <a:schemeClr val="bg1"/>
                </a:solidFill>
              </a:rPr>
              <a:t>-</a:t>
            </a:r>
            <a:r>
              <a:rPr lang="en-US" sz="2000" i="1" dirty="0" err="1">
                <a:solidFill>
                  <a:schemeClr val="bg1"/>
                </a:solidFill>
              </a:rPr>
              <a:t>Seyedehniousha</a:t>
            </a:r>
            <a:r>
              <a:rPr lang="en-US" sz="2000" i="1" dirty="0">
                <a:solidFill>
                  <a:schemeClr val="bg1"/>
                </a:solidFill>
              </a:rPr>
              <a:t> Mousavi-</a:t>
            </a:r>
          </a:p>
          <a:p>
            <a:pPr>
              <a:buFont typeface="Wingdings" pitchFamily="2" charset="2"/>
              <a:buChar char="Ø"/>
            </a:pPr>
            <a:r>
              <a:rPr lang="en-US" sz="2000" i="1" dirty="0">
                <a:solidFill>
                  <a:srgbClr val="FFFF00"/>
                </a:solidFill>
              </a:rPr>
              <a:t> Please, see the answer above. We will talk about DPM in class</a:t>
            </a:r>
          </a:p>
          <a:p>
            <a:endParaRPr lang="en-US" sz="2000" i="1" dirty="0">
              <a:solidFill>
                <a:schemeClr val="bg1"/>
              </a:solidFill>
            </a:endParaRPr>
          </a:p>
          <a:p>
            <a:endParaRPr lang="en-US" sz="2000" i="1" dirty="0">
              <a:solidFill>
                <a:schemeClr val="bg1"/>
              </a:solidFill>
            </a:endParaRPr>
          </a:p>
          <a:p>
            <a:endParaRPr lang="en-US" sz="2000" dirty="0">
              <a:solidFill>
                <a:schemeClr val="bg1"/>
              </a:solidFill>
            </a:endParaRPr>
          </a:p>
        </p:txBody>
      </p:sp>
      <p:sp>
        <p:nvSpPr>
          <p:cNvPr id="4" name="Slide Number Placeholder 3">
            <a:extLst>
              <a:ext uri="{FF2B5EF4-FFF2-40B4-BE49-F238E27FC236}">
                <a16:creationId xmlns:a16="http://schemas.microsoft.com/office/drawing/2014/main" id="{9B202556-2DA8-4C20-B5F8-B755EB3EEF29}"/>
              </a:ext>
            </a:extLst>
          </p:cNvPr>
          <p:cNvSpPr>
            <a:spLocks noGrp="1"/>
          </p:cNvSpPr>
          <p:nvPr>
            <p:ph type="sldNum" sz="quarter" idx="12"/>
          </p:nvPr>
        </p:nvSpPr>
        <p:spPr>
          <a:xfrm>
            <a:off x="8610600" y="6077585"/>
            <a:ext cx="2743200" cy="365125"/>
          </a:xfrm>
        </p:spPr>
        <p:txBody>
          <a:bodyPr>
            <a:normAutofit/>
          </a:bodyPr>
          <a:lstStyle/>
          <a:p>
            <a:pPr>
              <a:spcAft>
                <a:spcPts val="600"/>
              </a:spcAft>
            </a:pPr>
            <a:fld id="{887FE027-31FB-4A1E-92BA-511346DB0406}" type="slidenum">
              <a:rPr lang="en-US">
                <a:solidFill>
                  <a:schemeClr val="bg1"/>
                </a:solidFill>
              </a:rPr>
              <a:pPr>
                <a:spcAft>
                  <a:spcPts val="600"/>
                </a:spcAft>
              </a:pPr>
              <a:t>3</a:t>
            </a:fld>
            <a:endParaRPr lang="en-US">
              <a:solidFill>
                <a:schemeClr val="bg1"/>
              </a:solidFill>
            </a:endParaRPr>
          </a:p>
        </p:txBody>
      </p:sp>
    </p:spTree>
    <p:extLst>
      <p:ext uri="{BB962C8B-B14F-4D97-AF65-F5344CB8AC3E}">
        <p14:creationId xmlns:p14="http://schemas.microsoft.com/office/powerpoint/2010/main" val="318894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4113-FB63-4EC7-8155-15890891F669}"/>
              </a:ext>
            </a:extLst>
          </p:cNvPr>
          <p:cNvSpPr>
            <a:spLocks noGrp="1"/>
          </p:cNvSpPr>
          <p:nvPr>
            <p:ph type="title"/>
          </p:nvPr>
        </p:nvSpPr>
        <p:spPr>
          <a:xfrm>
            <a:off x="838200" y="631825"/>
            <a:ext cx="10515600" cy="1325563"/>
          </a:xfrm>
        </p:spPr>
        <p:txBody>
          <a:bodyPr>
            <a:normAutofit/>
          </a:bodyPr>
          <a:lstStyle/>
          <a:p>
            <a:r>
              <a:rPr lang="es-MX" b="1" dirty="0" err="1">
                <a:solidFill>
                  <a:schemeClr val="accent2">
                    <a:lumMod val="60000"/>
                    <a:lumOff val="40000"/>
                  </a:schemeClr>
                </a:solidFill>
              </a:rPr>
              <a:t>Glass</a:t>
            </a:r>
            <a:r>
              <a:rPr lang="es-MX" b="1" dirty="0">
                <a:solidFill>
                  <a:schemeClr val="accent2">
                    <a:lumMod val="60000"/>
                    <a:lumOff val="40000"/>
                  </a:schemeClr>
                </a:solidFill>
              </a:rPr>
              <a:t> </a:t>
            </a:r>
            <a:r>
              <a:rPr lang="es-MX" b="1" dirty="0" err="1">
                <a:solidFill>
                  <a:schemeClr val="accent2">
                    <a:lumMod val="60000"/>
                    <a:lumOff val="40000"/>
                  </a:schemeClr>
                </a:solidFill>
              </a:rPr>
              <a:t>Transition</a:t>
            </a:r>
            <a:r>
              <a:rPr lang="es-MX" b="1" dirty="0">
                <a:solidFill>
                  <a:schemeClr val="accent2">
                    <a:lumMod val="60000"/>
                    <a:lumOff val="40000"/>
                  </a:schemeClr>
                </a:solidFill>
              </a:rPr>
              <a:t> </a:t>
            </a:r>
            <a:r>
              <a:rPr lang="es-MX" b="1" dirty="0" err="1">
                <a:solidFill>
                  <a:schemeClr val="accent2">
                    <a:lumMod val="60000"/>
                    <a:lumOff val="40000"/>
                  </a:schemeClr>
                </a:solidFill>
              </a:rPr>
              <a:t>Temperature</a:t>
            </a:r>
            <a:r>
              <a:rPr lang="es-MX" b="1" dirty="0">
                <a:solidFill>
                  <a:schemeClr val="accent2">
                    <a:lumMod val="60000"/>
                    <a:lumOff val="40000"/>
                  </a:schemeClr>
                </a:solidFill>
              </a:rPr>
              <a:t>, </a:t>
            </a:r>
            <a:r>
              <a:rPr lang="es-MX" b="1" dirty="0" err="1">
                <a:solidFill>
                  <a:schemeClr val="accent2">
                    <a:lumMod val="60000"/>
                    <a:lumOff val="40000"/>
                  </a:schemeClr>
                </a:solidFill>
              </a:rPr>
              <a:t>Tg</a:t>
            </a:r>
            <a:endParaRPr lang="en-US" dirty="0">
              <a:solidFill>
                <a:schemeClr val="accent2">
                  <a:lumMod val="60000"/>
                  <a:lumOff val="40000"/>
                </a:schemeClr>
              </a:solidFill>
            </a:endParaRP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82BA2F-E512-44C5-9AC0-AD34ECDEE14C}"/>
              </a:ext>
            </a:extLst>
          </p:cNvPr>
          <p:cNvSpPr>
            <a:spLocks noGrp="1"/>
          </p:cNvSpPr>
          <p:nvPr>
            <p:ph idx="1"/>
          </p:nvPr>
        </p:nvSpPr>
        <p:spPr>
          <a:xfrm>
            <a:off x="838199" y="2023888"/>
            <a:ext cx="10864065" cy="4418815"/>
          </a:xfrm>
        </p:spPr>
        <p:txBody>
          <a:bodyPr>
            <a:normAutofit fontScale="92500" lnSpcReduction="10000"/>
          </a:bodyPr>
          <a:lstStyle/>
          <a:p>
            <a:r>
              <a:rPr lang="en-US" sz="2400" dirty="0">
                <a:solidFill>
                  <a:schemeClr val="bg1"/>
                </a:solidFill>
              </a:rPr>
              <a:t>When do you work below glass transition temperature and when do you work above glass transition temperature? </a:t>
            </a:r>
            <a:r>
              <a:rPr lang="en-US" sz="2400" i="1" dirty="0">
                <a:solidFill>
                  <a:schemeClr val="bg1"/>
                </a:solidFill>
              </a:rPr>
              <a:t>Katya Michelle Aguilar Pérez</a:t>
            </a:r>
          </a:p>
          <a:p>
            <a:pPr>
              <a:buFont typeface="Wingdings" pitchFamily="2" charset="2"/>
              <a:buChar char="Ø"/>
            </a:pPr>
            <a:r>
              <a:rPr lang="en-US" sz="2400" i="1" dirty="0">
                <a:solidFill>
                  <a:srgbClr val="FFFF00"/>
                </a:solidFill>
              </a:rPr>
              <a:t> All depends  on the use. Let me explain that in class.</a:t>
            </a:r>
          </a:p>
          <a:p>
            <a:r>
              <a:rPr lang="en-US" sz="2400" dirty="0">
                <a:solidFill>
                  <a:schemeClr val="bg1"/>
                </a:solidFill>
              </a:rPr>
              <a:t>-How is </a:t>
            </a:r>
            <a:r>
              <a:rPr lang="en-US" sz="2400" dirty="0" err="1">
                <a:solidFill>
                  <a:schemeClr val="bg1"/>
                </a:solidFill>
              </a:rPr>
              <a:t>Tg</a:t>
            </a:r>
            <a:r>
              <a:rPr lang="en-US" sz="2400" dirty="0">
                <a:solidFill>
                  <a:schemeClr val="bg1"/>
                </a:solidFill>
              </a:rPr>
              <a:t> affected if you have silicate nanoplatelets in the polymeric matrix? (Case of a composite material)</a:t>
            </a:r>
            <a:r>
              <a:rPr lang="en-US" sz="2400" i="1" dirty="0">
                <a:solidFill>
                  <a:schemeClr val="bg1"/>
                </a:solidFill>
              </a:rPr>
              <a:t>-Angel Manuel </a:t>
            </a:r>
            <a:r>
              <a:rPr lang="en-US" sz="2400" i="1" dirty="0" err="1">
                <a:solidFill>
                  <a:schemeClr val="bg1"/>
                </a:solidFill>
              </a:rPr>
              <a:t>Villalba</a:t>
            </a:r>
            <a:r>
              <a:rPr lang="en-US" sz="2400" i="1" dirty="0">
                <a:solidFill>
                  <a:schemeClr val="bg1"/>
                </a:solidFill>
              </a:rPr>
              <a:t> Rodríguez</a:t>
            </a:r>
          </a:p>
          <a:p>
            <a:pPr>
              <a:buFont typeface="Wingdings" pitchFamily="2" charset="2"/>
              <a:buChar char="Ø"/>
            </a:pPr>
            <a:r>
              <a:rPr lang="en-US" sz="2400" i="1" dirty="0">
                <a:solidFill>
                  <a:srgbClr val="FFFF00"/>
                </a:solidFill>
              </a:rPr>
              <a:t>If the concentration of the particles is such that affects the length of the segmental unit t might affect it.</a:t>
            </a:r>
            <a:endParaRPr lang="en-US" sz="2400" i="1" dirty="0">
              <a:solidFill>
                <a:schemeClr val="bg1"/>
              </a:solidFill>
            </a:endParaRPr>
          </a:p>
          <a:p>
            <a:r>
              <a:rPr lang="en-US" sz="2400" dirty="0">
                <a:solidFill>
                  <a:schemeClr val="bg1"/>
                </a:solidFill>
              </a:rPr>
              <a:t> Could you please explain the determination of </a:t>
            </a:r>
            <a:r>
              <a:rPr lang="en-US" sz="2400" dirty="0" err="1">
                <a:solidFill>
                  <a:schemeClr val="bg1"/>
                </a:solidFill>
              </a:rPr>
              <a:t>tg</a:t>
            </a:r>
            <a:r>
              <a:rPr lang="en-US" sz="2400" dirty="0">
                <a:solidFill>
                  <a:schemeClr val="bg1"/>
                </a:solidFill>
              </a:rPr>
              <a:t> using a dilatometer? </a:t>
            </a:r>
            <a:r>
              <a:rPr lang="en-US" sz="2400" i="1" dirty="0">
                <a:solidFill>
                  <a:schemeClr val="bg1"/>
                </a:solidFill>
              </a:rPr>
              <a:t>Zahra </a:t>
            </a:r>
            <a:r>
              <a:rPr lang="en-US" sz="2400" i="1" dirty="0" err="1">
                <a:solidFill>
                  <a:schemeClr val="bg1"/>
                </a:solidFill>
              </a:rPr>
              <a:t>Taravatfard</a:t>
            </a:r>
            <a:r>
              <a:rPr lang="en-US" sz="2400" i="1" dirty="0">
                <a:solidFill>
                  <a:schemeClr val="bg1"/>
                </a:solidFill>
              </a:rPr>
              <a:t>-</a:t>
            </a:r>
            <a:r>
              <a:rPr lang="en-US" sz="2200" i="1" dirty="0">
                <a:solidFill>
                  <a:srgbClr val="FFFF00"/>
                </a:solidFill>
              </a:rPr>
              <a:t>Please watch  the video </a:t>
            </a:r>
            <a:r>
              <a:rPr lang="en-US" sz="2200" dirty="0">
                <a:solidFill>
                  <a:srgbClr val="FFFF00"/>
                </a:solidFill>
              </a:rPr>
              <a:t>Dilatometry: </a:t>
            </a:r>
            <a:r>
              <a:rPr lang="en-US" sz="2200" dirty="0">
                <a:solidFill>
                  <a:srgbClr val="FFFF00"/>
                </a:solidFill>
                <a:hlinkClick r:id="rId3"/>
              </a:rPr>
              <a:t>https://www.youtube.com/watch?v=42SaPEsx8Gg</a:t>
            </a:r>
            <a:endParaRPr lang="en-US" sz="2200" dirty="0">
              <a:solidFill>
                <a:srgbClr val="FFFF00"/>
              </a:solidFill>
            </a:endParaRPr>
          </a:p>
          <a:p>
            <a:endParaRPr lang="en-US" sz="2200" dirty="0">
              <a:solidFill>
                <a:srgbClr val="FFFF00"/>
              </a:solidFill>
            </a:endParaRPr>
          </a:p>
          <a:p>
            <a:r>
              <a:rPr lang="en-US" sz="2400" dirty="0">
                <a:solidFill>
                  <a:schemeClr val="bg1"/>
                </a:solidFill>
              </a:rPr>
              <a:t>Could you please explain page 4 of the paper. I found some conflicts.</a:t>
            </a:r>
            <a:r>
              <a:rPr lang="en-US" sz="2400" i="1" dirty="0">
                <a:solidFill>
                  <a:schemeClr val="bg1"/>
                </a:solidFill>
              </a:rPr>
              <a:t>-Zahra </a:t>
            </a:r>
            <a:r>
              <a:rPr lang="en-US" sz="2400" i="1" dirty="0" err="1">
                <a:solidFill>
                  <a:schemeClr val="bg1"/>
                </a:solidFill>
              </a:rPr>
              <a:t>Taravatfard</a:t>
            </a:r>
            <a:r>
              <a:rPr lang="en-US" sz="2400" i="1" dirty="0">
                <a:solidFill>
                  <a:schemeClr val="bg1"/>
                </a:solidFill>
              </a:rPr>
              <a:t>-</a:t>
            </a:r>
            <a:r>
              <a:rPr lang="en-US" sz="2000" i="1" dirty="0">
                <a:solidFill>
                  <a:schemeClr val="bg1"/>
                </a:solidFill>
              </a:rPr>
              <a:t> </a:t>
            </a:r>
          </a:p>
          <a:p>
            <a:pPr>
              <a:buFont typeface="Wingdings" pitchFamily="2" charset="2"/>
              <a:buChar char="Ø"/>
            </a:pPr>
            <a:r>
              <a:rPr lang="en-US" sz="2000" i="1" dirty="0">
                <a:solidFill>
                  <a:srgbClr val="FFFF00"/>
                </a:solidFill>
              </a:rPr>
              <a:t>We will talk about on Friday</a:t>
            </a:r>
          </a:p>
          <a:p>
            <a:pPr>
              <a:buFont typeface="Wingdings" pitchFamily="2" charset="2"/>
              <a:buChar char="Ø"/>
            </a:pPr>
            <a:endParaRPr lang="en-US" sz="2400" i="1" dirty="0">
              <a:solidFill>
                <a:schemeClr val="bg1"/>
              </a:solidFill>
            </a:endParaRPr>
          </a:p>
          <a:p>
            <a:endParaRPr lang="en-US" sz="2400" dirty="0">
              <a:solidFill>
                <a:schemeClr val="bg1"/>
              </a:solidFill>
            </a:endParaRPr>
          </a:p>
          <a:p>
            <a:endParaRPr lang="en-US" sz="2400" i="1" dirty="0">
              <a:solidFill>
                <a:schemeClr val="bg1"/>
              </a:solidFill>
            </a:endParaRPr>
          </a:p>
          <a:p>
            <a:endParaRPr lang="en-US" sz="2400" i="1" dirty="0">
              <a:solidFill>
                <a:schemeClr val="bg1"/>
              </a:solidFill>
            </a:endParaRP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9B202556-2DA8-4C20-B5F8-B755EB3EEF29}"/>
              </a:ext>
            </a:extLst>
          </p:cNvPr>
          <p:cNvSpPr>
            <a:spLocks noGrp="1"/>
          </p:cNvSpPr>
          <p:nvPr>
            <p:ph type="sldNum" sz="quarter" idx="12"/>
          </p:nvPr>
        </p:nvSpPr>
        <p:spPr>
          <a:xfrm>
            <a:off x="8610600" y="6077585"/>
            <a:ext cx="2743200" cy="365125"/>
          </a:xfrm>
        </p:spPr>
        <p:txBody>
          <a:bodyPr>
            <a:normAutofit/>
          </a:bodyPr>
          <a:lstStyle/>
          <a:p>
            <a:pPr>
              <a:spcAft>
                <a:spcPts val="600"/>
              </a:spcAft>
            </a:pPr>
            <a:fld id="{887FE027-31FB-4A1E-92BA-511346DB0406}" type="slidenum">
              <a:rPr lang="en-US">
                <a:solidFill>
                  <a:schemeClr val="bg1"/>
                </a:solidFill>
              </a:rPr>
              <a:pPr>
                <a:spcAft>
                  <a:spcPts val="600"/>
                </a:spcAft>
              </a:pPr>
              <a:t>4</a:t>
            </a:fld>
            <a:endParaRPr lang="en-US">
              <a:solidFill>
                <a:schemeClr val="bg1"/>
              </a:solidFill>
            </a:endParaRPr>
          </a:p>
        </p:txBody>
      </p:sp>
    </p:spTree>
    <p:extLst>
      <p:ext uri="{BB962C8B-B14F-4D97-AF65-F5344CB8AC3E}">
        <p14:creationId xmlns:p14="http://schemas.microsoft.com/office/powerpoint/2010/main" val="320460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4113-FB63-4EC7-8155-15890891F669}"/>
              </a:ext>
            </a:extLst>
          </p:cNvPr>
          <p:cNvSpPr>
            <a:spLocks noGrp="1"/>
          </p:cNvSpPr>
          <p:nvPr>
            <p:ph type="title"/>
          </p:nvPr>
        </p:nvSpPr>
        <p:spPr>
          <a:xfrm>
            <a:off x="838200" y="631825"/>
            <a:ext cx="10515600" cy="1325563"/>
          </a:xfrm>
        </p:spPr>
        <p:txBody>
          <a:bodyPr>
            <a:normAutofit/>
          </a:bodyPr>
          <a:lstStyle/>
          <a:p>
            <a:r>
              <a:rPr lang="es-MX" b="1" dirty="0" err="1">
                <a:solidFill>
                  <a:schemeClr val="accent2">
                    <a:lumMod val="60000"/>
                    <a:lumOff val="40000"/>
                  </a:schemeClr>
                </a:solidFill>
              </a:rPr>
              <a:t>Glass</a:t>
            </a:r>
            <a:r>
              <a:rPr lang="es-MX" b="1" dirty="0">
                <a:solidFill>
                  <a:schemeClr val="accent2">
                    <a:lumMod val="60000"/>
                    <a:lumOff val="40000"/>
                  </a:schemeClr>
                </a:solidFill>
              </a:rPr>
              <a:t> </a:t>
            </a:r>
            <a:r>
              <a:rPr lang="es-MX" b="1" dirty="0" err="1">
                <a:solidFill>
                  <a:schemeClr val="accent2">
                    <a:lumMod val="60000"/>
                    <a:lumOff val="40000"/>
                  </a:schemeClr>
                </a:solidFill>
              </a:rPr>
              <a:t>Transition</a:t>
            </a:r>
            <a:r>
              <a:rPr lang="es-MX" b="1" dirty="0">
                <a:solidFill>
                  <a:schemeClr val="accent2">
                    <a:lumMod val="60000"/>
                    <a:lumOff val="40000"/>
                  </a:schemeClr>
                </a:solidFill>
              </a:rPr>
              <a:t> </a:t>
            </a:r>
            <a:r>
              <a:rPr lang="es-MX" b="1" dirty="0" err="1">
                <a:solidFill>
                  <a:schemeClr val="accent2">
                    <a:lumMod val="60000"/>
                    <a:lumOff val="40000"/>
                  </a:schemeClr>
                </a:solidFill>
              </a:rPr>
              <a:t>Temperature</a:t>
            </a:r>
            <a:r>
              <a:rPr lang="es-MX" b="1" dirty="0">
                <a:solidFill>
                  <a:schemeClr val="accent2">
                    <a:lumMod val="60000"/>
                    <a:lumOff val="40000"/>
                  </a:schemeClr>
                </a:solidFill>
              </a:rPr>
              <a:t>, </a:t>
            </a:r>
            <a:r>
              <a:rPr lang="es-MX" b="1" dirty="0" err="1">
                <a:solidFill>
                  <a:schemeClr val="accent2">
                    <a:lumMod val="60000"/>
                    <a:lumOff val="40000"/>
                  </a:schemeClr>
                </a:solidFill>
              </a:rPr>
              <a:t>Tg</a:t>
            </a:r>
            <a:endParaRPr lang="en-US" dirty="0">
              <a:solidFill>
                <a:schemeClr val="accent2">
                  <a:lumMod val="60000"/>
                  <a:lumOff val="40000"/>
                </a:schemeClr>
              </a:solidFill>
            </a:endParaRPr>
          </a:p>
        </p:txBody>
      </p:sp>
      <p:cxnSp>
        <p:nvCxnSpPr>
          <p:cNvPr id="7"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B202556-2DA8-4C20-B5F8-B755EB3EEF29}"/>
              </a:ext>
            </a:extLst>
          </p:cNvPr>
          <p:cNvSpPr>
            <a:spLocks noGrp="1"/>
          </p:cNvSpPr>
          <p:nvPr>
            <p:ph type="sldNum" sz="quarter" idx="12"/>
          </p:nvPr>
        </p:nvSpPr>
        <p:spPr>
          <a:xfrm>
            <a:off x="8610600" y="6077585"/>
            <a:ext cx="2743200" cy="365125"/>
          </a:xfrm>
        </p:spPr>
        <p:txBody>
          <a:bodyPr>
            <a:normAutofit/>
          </a:bodyPr>
          <a:lstStyle/>
          <a:p>
            <a:pPr>
              <a:spcAft>
                <a:spcPts val="600"/>
              </a:spcAft>
            </a:pPr>
            <a:fld id="{887FE027-31FB-4A1E-92BA-511346DB0406}" type="slidenum">
              <a:rPr lang="en-US">
                <a:solidFill>
                  <a:schemeClr val="bg1"/>
                </a:solidFill>
              </a:rPr>
              <a:pPr>
                <a:spcAft>
                  <a:spcPts val="600"/>
                </a:spcAft>
              </a:pPr>
              <a:t>5</a:t>
            </a:fld>
            <a:endParaRPr lang="en-US">
              <a:solidFill>
                <a:schemeClr val="bg1"/>
              </a:solidFill>
            </a:endParaRPr>
          </a:p>
        </p:txBody>
      </p:sp>
      <p:sp>
        <p:nvSpPr>
          <p:cNvPr id="8" name="Content Placeholder 7">
            <a:extLst>
              <a:ext uri="{FF2B5EF4-FFF2-40B4-BE49-F238E27FC236}">
                <a16:creationId xmlns:a16="http://schemas.microsoft.com/office/drawing/2014/main" id="{DA2687E1-656B-439D-B77A-4112001D0849}"/>
              </a:ext>
            </a:extLst>
          </p:cNvPr>
          <p:cNvSpPr>
            <a:spLocks noGrp="1"/>
          </p:cNvSpPr>
          <p:nvPr>
            <p:ph idx="1"/>
          </p:nvPr>
        </p:nvSpPr>
        <p:spPr>
          <a:xfrm>
            <a:off x="838200" y="2072004"/>
            <a:ext cx="10751049" cy="4351338"/>
          </a:xfrm>
        </p:spPr>
        <p:txBody>
          <a:bodyPr>
            <a:noAutofit/>
          </a:bodyPr>
          <a:lstStyle/>
          <a:p>
            <a:pPr>
              <a:lnSpc>
                <a:spcPct val="120000"/>
              </a:lnSpc>
            </a:pPr>
            <a:r>
              <a:rPr lang="en-US" sz="1600" dirty="0">
                <a:solidFill>
                  <a:schemeClr val="bg1"/>
                </a:solidFill>
              </a:rPr>
              <a:t>Why if we have more temperature you have more order, semi-crystalline polymer, if you have more energy? </a:t>
            </a:r>
            <a:r>
              <a:rPr lang="en-US" sz="1600" i="1" dirty="0">
                <a:solidFill>
                  <a:schemeClr val="bg1"/>
                </a:solidFill>
              </a:rPr>
              <a:t>José Iván </a:t>
            </a:r>
            <a:r>
              <a:rPr lang="en-US" sz="1600" i="1" dirty="0" err="1">
                <a:solidFill>
                  <a:schemeClr val="bg1"/>
                </a:solidFill>
              </a:rPr>
              <a:t>Avilés</a:t>
            </a:r>
            <a:r>
              <a:rPr lang="en-US" sz="1600" i="1" dirty="0">
                <a:solidFill>
                  <a:schemeClr val="bg1"/>
                </a:solidFill>
              </a:rPr>
              <a:t> </a:t>
            </a:r>
            <a:r>
              <a:rPr lang="en-US" sz="1600" i="1" dirty="0" err="1">
                <a:solidFill>
                  <a:schemeClr val="bg1"/>
                </a:solidFill>
              </a:rPr>
              <a:t>Castrillo</a:t>
            </a:r>
            <a:r>
              <a:rPr lang="en-US" sz="1600" i="1" dirty="0">
                <a:solidFill>
                  <a:schemeClr val="bg1"/>
                </a:solidFill>
              </a:rPr>
              <a:t>. </a:t>
            </a:r>
            <a:r>
              <a:rPr lang="en-US" sz="1600" i="1" dirty="0">
                <a:solidFill>
                  <a:srgbClr val="FFFF00"/>
                </a:solidFill>
              </a:rPr>
              <a:t>NO ENTIENDO LA PREGUNTA</a:t>
            </a:r>
            <a:endParaRPr lang="en-US" sz="1600" i="1" dirty="0">
              <a:solidFill>
                <a:schemeClr val="bg1"/>
              </a:solidFill>
            </a:endParaRPr>
          </a:p>
          <a:p>
            <a:pPr>
              <a:lnSpc>
                <a:spcPct val="120000"/>
              </a:lnSpc>
            </a:pPr>
            <a:r>
              <a:rPr lang="en-US" sz="1600" dirty="0">
                <a:solidFill>
                  <a:schemeClr val="bg1"/>
                </a:solidFill>
              </a:rPr>
              <a:t>Are there other polymers where </a:t>
            </a:r>
            <a:r>
              <a:rPr lang="en-US" sz="1600" dirty="0" err="1">
                <a:solidFill>
                  <a:schemeClr val="bg1"/>
                </a:solidFill>
              </a:rPr>
              <a:t>Tg</a:t>
            </a:r>
            <a:r>
              <a:rPr lang="en-US" sz="1600" dirty="0">
                <a:solidFill>
                  <a:schemeClr val="bg1"/>
                </a:solidFill>
              </a:rPr>
              <a:t> changes with branching size, instead of polyethylene? </a:t>
            </a:r>
            <a:r>
              <a:rPr lang="en-US" sz="1600" i="1" dirty="0">
                <a:solidFill>
                  <a:schemeClr val="bg1"/>
                </a:solidFill>
              </a:rPr>
              <a:t>Juan Jesús Rocha Cuervo </a:t>
            </a:r>
            <a:r>
              <a:rPr lang="en-US" sz="1600" i="1" dirty="0">
                <a:solidFill>
                  <a:srgbClr val="FFFF00"/>
                </a:solidFill>
              </a:rPr>
              <a:t>Yes, there are many cases not just PE</a:t>
            </a:r>
            <a:endParaRPr lang="en-US" sz="1600" i="1" dirty="0">
              <a:solidFill>
                <a:schemeClr val="bg1"/>
              </a:solidFill>
            </a:endParaRPr>
          </a:p>
          <a:p>
            <a:pPr>
              <a:lnSpc>
                <a:spcPct val="120000"/>
              </a:lnSpc>
            </a:pPr>
            <a:r>
              <a:rPr lang="en-US" sz="1600" dirty="0">
                <a:solidFill>
                  <a:schemeClr val="bg1"/>
                </a:solidFill>
              </a:rPr>
              <a:t>1- By having copolymer, the </a:t>
            </a:r>
            <a:r>
              <a:rPr lang="en-US" sz="1600" dirty="0" err="1">
                <a:solidFill>
                  <a:schemeClr val="bg1"/>
                </a:solidFill>
              </a:rPr>
              <a:t>Tg</a:t>
            </a:r>
            <a:r>
              <a:rPr lang="en-US" sz="1600" dirty="0">
                <a:solidFill>
                  <a:schemeClr val="bg1"/>
                </a:solidFill>
              </a:rPr>
              <a:t> of final material will be changed. I wanted to know is there any specific rules for each type of copolymers like alternative or graft to how affect the final </a:t>
            </a:r>
            <a:r>
              <a:rPr lang="en-US" sz="1600" dirty="0" err="1">
                <a:solidFill>
                  <a:schemeClr val="bg1"/>
                </a:solidFill>
              </a:rPr>
              <a:t>Tg</a:t>
            </a:r>
            <a:r>
              <a:rPr lang="en-US" sz="1600" dirty="0">
                <a:solidFill>
                  <a:schemeClr val="bg1"/>
                </a:solidFill>
              </a:rPr>
              <a:t> or it depends on the monomers only? I mean Alternative Copolymer is more effective on </a:t>
            </a:r>
            <a:r>
              <a:rPr lang="en-US" sz="1600" dirty="0" err="1">
                <a:solidFill>
                  <a:schemeClr val="bg1"/>
                </a:solidFill>
              </a:rPr>
              <a:t>Tg</a:t>
            </a:r>
            <a:r>
              <a:rPr lang="en-US" sz="1600" dirty="0">
                <a:solidFill>
                  <a:schemeClr val="bg1"/>
                </a:solidFill>
              </a:rPr>
              <a:t> or Graft Copolymer for example? - </a:t>
            </a:r>
            <a:r>
              <a:rPr lang="en-US" sz="1600" i="1" dirty="0" err="1">
                <a:solidFill>
                  <a:schemeClr val="bg1"/>
                </a:solidFill>
              </a:rPr>
              <a:t>Elnaz</a:t>
            </a:r>
            <a:r>
              <a:rPr lang="en-US" sz="1600" i="1" dirty="0">
                <a:solidFill>
                  <a:schemeClr val="bg1"/>
                </a:solidFill>
              </a:rPr>
              <a:t> </a:t>
            </a:r>
            <a:r>
              <a:rPr lang="en-US" sz="1600" i="1" dirty="0" err="1">
                <a:solidFill>
                  <a:schemeClr val="bg1"/>
                </a:solidFill>
              </a:rPr>
              <a:t>Hosseinzadeh</a:t>
            </a:r>
            <a:r>
              <a:rPr lang="en-US" sz="1600" i="1" dirty="0">
                <a:solidFill>
                  <a:schemeClr val="bg1"/>
                </a:solidFill>
              </a:rPr>
              <a:t>- </a:t>
            </a:r>
            <a:r>
              <a:rPr lang="en-US" sz="1600" i="1" dirty="0">
                <a:solidFill>
                  <a:srgbClr val="FFFF00"/>
                </a:solidFill>
              </a:rPr>
              <a:t>Yes, there are mixing rules. See paper: </a:t>
            </a:r>
            <a:r>
              <a:rPr lang="en-US" sz="1600" dirty="0">
                <a:solidFill>
                  <a:srgbClr val="FFFF00"/>
                </a:solidFill>
              </a:rPr>
              <a:t>Glass Transition Behaviors of Random and Block Copolymers and Polymer Blends of Styrene and Cyclododecyl Acrylate. I. Glass Transition Temperatures: </a:t>
            </a:r>
            <a:r>
              <a:rPr lang="en-US" sz="1600" dirty="0">
                <a:solidFill>
                  <a:srgbClr val="FFFF00"/>
                </a:solidFill>
                <a:hlinkClick r:id="rId2"/>
              </a:rPr>
              <a:t>https://www.nature.com/articles/pj197560.pdf?platform=oscar&amp;draft=collection</a:t>
            </a:r>
            <a:endParaRPr lang="en-US" sz="1600" dirty="0">
              <a:solidFill>
                <a:schemeClr val="bg1"/>
              </a:solidFill>
            </a:endParaRPr>
          </a:p>
          <a:p>
            <a:pPr>
              <a:lnSpc>
                <a:spcPct val="120000"/>
              </a:lnSpc>
            </a:pPr>
            <a:r>
              <a:rPr lang="en-US" sz="1600" dirty="0">
                <a:solidFill>
                  <a:schemeClr val="bg1"/>
                </a:solidFill>
              </a:rPr>
              <a:t>What happen if I combined a polymer with </a:t>
            </a:r>
            <a:r>
              <a:rPr lang="en-US" sz="1600" dirty="0" err="1">
                <a:solidFill>
                  <a:schemeClr val="bg1"/>
                </a:solidFill>
              </a:rPr>
              <a:t>Tg</a:t>
            </a:r>
            <a:r>
              <a:rPr lang="en-US" sz="1600" dirty="0">
                <a:solidFill>
                  <a:schemeClr val="bg1"/>
                </a:solidFill>
              </a:rPr>
              <a:t> of -83°C with one of 560°C, will it Meting temperature increase or decrease?</a:t>
            </a:r>
            <a:r>
              <a:rPr lang="en-US" sz="1600" i="1" dirty="0">
                <a:solidFill>
                  <a:schemeClr val="bg1"/>
                </a:solidFill>
              </a:rPr>
              <a:t>-Diego Sebastián </a:t>
            </a:r>
            <a:r>
              <a:rPr lang="en-US" sz="1600" i="1" dirty="0" err="1">
                <a:solidFill>
                  <a:schemeClr val="bg1"/>
                </a:solidFill>
              </a:rPr>
              <a:t>Ceciliano</a:t>
            </a:r>
            <a:r>
              <a:rPr lang="en-US" sz="1600" i="1" dirty="0">
                <a:solidFill>
                  <a:schemeClr val="bg1"/>
                </a:solidFill>
              </a:rPr>
              <a:t> Franco-  </a:t>
            </a:r>
            <a:r>
              <a:rPr lang="en-US" sz="1600" i="1" dirty="0">
                <a:solidFill>
                  <a:srgbClr val="FFFF00"/>
                </a:solidFill>
              </a:rPr>
              <a:t>Need to discuss more you question. Please review the </a:t>
            </a:r>
            <a:r>
              <a:rPr lang="en-US" sz="1600" i="1" dirty="0" err="1">
                <a:solidFill>
                  <a:srgbClr val="FFFF00"/>
                </a:solidFill>
              </a:rPr>
              <a:t>answeres</a:t>
            </a:r>
            <a:r>
              <a:rPr lang="en-US" sz="1600" i="1" dirty="0">
                <a:solidFill>
                  <a:srgbClr val="FFFF00"/>
                </a:solidFill>
              </a:rPr>
              <a:t> given above</a:t>
            </a:r>
          </a:p>
          <a:p>
            <a:pPr>
              <a:lnSpc>
                <a:spcPct val="120000"/>
              </a:lnSpc>
            </a:pPr>
            <a:endParaRPr lang="en-US" sz="1600" i="1" dirty="0">
              <a:solidFill>
                <a:schemeClr val="bg1"/>
              </a:solidFill>
            </a:endParaRPr>
          </a:p>
          <a:p>
            <a:pPr>
              <a:lnSpc>
                <a:spcPct val="120000"/>
              </a:lnSpc>
            </a:pPr>
            <a:endParaRPr lang="en-US" sz="1600" i="1" dirty="0">
              <a:solidFill>
                <a:schemeClr val="bg1"/>
              </a:solidFill>
            </a:endParaRPr>
          </a:p>
          <a:p>
            <a:pPr>
              <a:lnSpc>
                <a:spcPct val="120000"/>
              </a:lnSpc>
            </a:pPr>
            <a:endParaRPr lang="en-US" sz="1600" i="1" dirty="0">
              <a:solidFill>
                <a:schemeClr val="bg1"/>
              </a:solidFill>
            </a:endParaRPr>
          </a:p>
          <a:p>
            <a:pPr>
              <a:lnSpc>
                <a:spcPct val="120000"/>
              </a:lnSpc>
            </a:pPr>
            <a:endParaRPr lang="en-US" sz="1600" dirty="0"/>
          </a:p>
        </p:txBody>
      </p:sp>
    </p:spTree>
    <p:extLst>
      <p:ext uri="{BB962C8B-B14F-4D97-AF65-F5344CB8AC3E}">
        <p14:creationId xmlns:p14="http://schemas.microsoft.com/office/powerpoint/2010/main" val="38721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746BD-97A0-46A0-B3FD-41D72036D549}"/>
              </a:ext>
            </a:extLst>
          </p:cNvPr>
          <p:cNvSpPr>
            <a:spLocks noGrp="1"/>
          </p:cNvSpPr>
          <p:nvPr>
            <p:ph type="title"/>
          </p:nvPr>
        </p:nvSpPr>
        <p:spPr>
          <a:xfrm>
            <a:off x="838200" y="631825"/>
            <a:ext cx="10515600" cy="1325563"/>
          </a:xfrm>
        </p:spPr>
        <p:txBody>
          <a:bodyPr>
            <a:normAutofit/>
          </a:bodyPr>
          <a:lstStyle/>
          <a:p>
            <a:r>
              <a:rPr lang="es-MX" b="1" dirty="0">
                <a:solidFill>
                  <a:schemeClr val="accent4">
                    <a:lumMod val="60000"/>
                    <a:lumOff val="40000"/>
                  </a:schemeClr>
                </a:solidFill>
              </a:rPr>
              <a:t>Molecular </a:t>
            </a:r>
            <a:r>
              <a:rPr lang="es-MX" b="1" dirty="0" err="1">
                <a:solidFill>
                  <a:schemeClr val="accent4">
                    <a:lumMod val="60000"/>
                    <a:lumOff val="40000"/>
                  </a:schemeClr>
                </a:solidFill>
              </a:rPr>
              <a:t>Weight</a:t>
            </a:r>
            <a:r>
              <a:rPr lang="es-MX" b="1" dirty="0">
                <a:solidFill>
                  <a:schemeClr val="accent4">
                    <a:lumMod val="60000"/>
                    <a:lumOff val="40000"/>
                  </a:schemeClr>
                </a:solidFill>
              </a:rPr>
              <a:t> </a:t>
            </a:r>
            <a:r>
              <a:rPr lang="es-MX" b="1" dirty="0" err="1">
                <a:solidFill>
                  <a:schemeClr val="accent4">
                    <a:lumMod val="60000"/>
                    <a:lumOff val="40000"/>
                  </a:schemeClr>
                </a:solidFill>
              </a:rPr>
              <a:t>Distribution</a:t>
            </a:r>
            <a:endParaRPr lang="en-US" b="1" dirty="0">
              <a:solidFill>
                <a:schemeClr val="accent4">
                  <a:lumMod val="60000"/>
                  <a:lumOff val="40000"/>
                </a:schemeClr>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BB78C0-27E8-41E4-8A3D-B39FEB46E614}"/>
              </a:ext>
            </a:extLst>
          </p:cNvPr>
          <p:cNvSpPr>
            <a:spLocks noGrp="1"/>
          </p:cNvSpPr>
          <p:nvPr>
            <p:ph idx="1"/>
          </p:nvPr>
        </p:nvSpPr>
        <p:spPr>
          <a:xfrm>
            <a:off x="838200" y="2046134"/>
            <a:ext cx="10884613" cy="4180041"/>
          </a:xfrm>
        </p:spPr>
        <p:txBody>
          <a:bodyPr>
            <a:noAutofit/>
          </a:bodyPr>
          <a:lstStyle/>
          <a:p>
            <a:r>
              <a:rPr lang="en-US" sz="1600" dirty="0">
                <a:solidFill>
                  <a:schemeClr val="bg1"/>
                </a:solidFill>
              </a:rPr>
              <a:t>Is molecular weight logarithmic distribution in all polymers is </a:t>
            </a:r>
            <a:r>
              <a:rPr lang="en-US" sz="1600" dirty="0" err="1">
                <a:solidFill>
                  <a:schemeClr val="bg1"/>
                </a:solidFill>
              </a:rPr>
              <a:t>gussian</a:t>
            </a:r>
            <a:r>
              <a:rPr lang="en-US" sz="1600" dirty="0">
                <a:solidFill>
                  <a:schemeClr val="bg1"/>
                </a:solidFill>
              </a:rPr>
              <a:t> or specifically for Polypropylene resin is like </a:t>
            </a:r>
            <a:r>
              <a:rPr lang="en-US" sz="1600" dirty="0" err="1">
                <a:solidFill>
                  <a:schemeClr val="bg1"/>
                </a:solidFill>
              </a:rPr>
              <a:t>gussian</a:t>
            </a:r>
            <a:r>
              <a:rPr lang="en-US" sz="1600" dirty="0">
                <a:solidFill>
                  <a:schemeClr val="bg1"/>
                </a:solidFill>
              </a:rPr>
              <a:t> when it is represented in logarithmic? -</a:t>
            </a:r>
            <a:r>
              <a:rPr lang="en-US" sz="1600" i="1" dirty="0">
                <a:solidFill>
                  <a:schemeClr val="bg1"/>
                </a:solidFill>
              </a:rPr>
              <a:t>Javid </a:t>
            </a:r>
            <a:r>
              <a:rPr lang="en-US" sz="1600" i="1" dirty="0" err="1">
                <a:solidFill>
                  <a:schemeClr val="bg1"/>
                </a:solidFill>
              </a:rPr>
              <a:t>Azimi</a:t>
            </a:r>
            <a:r>
              <a:rPr lang="en-US" sz="1600" i="1" dirty="0">
                <a:solidFill>
                  <a:schemeClr val="bg1"/>
                </a:solidFill>
              </a:rPr>
              <a:t> </a:t>
            </a:r>
            <a:r>
              <a:rPr lang="en-US" sz="1600" i="1" dirty="0" err="1">
                <a:solidFill>
                  <a:schemeClr val="bg1"/>
                </a:solidFill>
              </a:rPr>
              <a:t>Boulali</a:t>
            </a:r>
            <a:r>
              <a:rPr lang="en-US" sz="1600" i="1" dirty="0">
                <a:solidFill>
                  <a:schemeClr val="bg1"/>
                </a:solidFill>
              </a:rPr>
              <a:t>- </a:t>
            </a:r>
            <a:r>
              <a:rPr lang="en-US" sz="1600" i="1" dirty="0">
                <a:solidFill>
                  <a:srgbClr val="FFFF00"/>
                </a:solidFill>
              </a:rPr>
              <a:t>For all of them is better to have them in a semi-logarithmic plot.</a:t>
            </a:r>
          </a:p>
          <a:p>
            <a:endParaRPr lang="en-US" sz="1600" i="1" dirty="0">
              <a:solidFill>
                <a:schemeClr val="bg1"/>
              </a:solidFill>
            </a:endParaRPr>
          </a:p>
          <a:p>
            <a:r>
              <a:rPr lang="en-US" sz="1600" dirty="0">
                <a:solidFill>
                  <a:schemeClr val="bg1"/>
                </a:solidFill>
              </a:rPr>
              <a:t>Can you explain more about Mn and Mw? </a:t>
            </a:r>
            <a:r>
              <a:rPr lang="en-US" sz="1600" dirty="0">
                <a:solidFill>
                  <a:srgbClr val="FFFF00"/>
                </a:solidFill>
                <a:highlight>
                  <a:srgbClr val="FF0000"/>
                </a:highlight>
              </a:rPr>
              <a:t>We will see it in class</a:t>
            </a:r>
          </a:p>
          <a:p>
            <a:endParaRPr lang="en-US" sz="1600" dirty="0">
              <a:solidFill>
                <a:schemeClr val="bg1"/>
              </a:solidFill>
            </a:endParaRPr>
          </a:p>
          <a:p>
            <a:r>
              <a:rPr lang="en-US" sz="1600" dirty="0">
                <a:solidFill>
                  <a:schemeClr val="bg1"/>
                </a:solidFill>
              </a:rPr>
              <a:t>I do not understand how the molecular weight distribution of a resin is measured</a:t>
            </a:r>
            <a:r>
              <a:rPr lang="en-US" sz="1600" i="1" dirty="0">
                <a:solidFill>
                  <a:schemeClr val="bg1"/>
                </a:solidFill>
              </a:rPr>
              <a:t>- Jesús Alberto Martínez Espinosa- </a:t>
            </a:r>
            <a:r>
              <a:rPr lang="en-US" sz="1600" dirty="0">
                <a:solidFill>
                  <a:srgbClr val="FFFF00"/>
                </a:solidFill>
                <a:highlight>
                  <a:srgbClr val="FF0000"/>
                </a:highlight>
              </a:rPr>
              <a:t>We will see it in class</a:t>
            </a:r>
            <a:endParaRPr lang="en-US" sz="1600" i="1" dirty="0">
              <a:solidFill>
                <a:schemeClr val="bg1"/>
              </a:solidFill>
              <a:highlight>
                <a:srgbClr val="FF0000"/>
              </a:highlight>
            </a:endParaRPr>
          </a:p>
          <a:p>
            <a:endParaRPr lang="en-US" sz="1600" i="1" dirty="0">
              <a:solidFill>
                <a:schemeClr val="bg1"/>
              </a:solidFill>
            </a:endParaRPr>
          </a:p>
          <a:p>
            <a:r>
              <a:rPr lang="en-US" sz="1600" dirty="0">
                <a:solidFill>
                  <a:schemeClr val="bg1"/>
                </a:solidFill>
              </a:rPr>
              <a:t>How bad is it that polymer chains break? What properties in the polymer could change?</a:t>
            </a:r>
            <a:r>
              <a:rPr lang="en-US" sz="1600" i="1" dirty="0">
                <a:solidFill>
                  <a:schemeClr val="bg1"/>
                </a:solidFill>
              </a:rPr>
              <a:t>- Benjamín Alberto Moreno </a:t>
            </a:r>
            <a:r>
              <a:rPr lang="en-US" sz="1600" i="1" dirty="0" err="1">
                <a:solidFill>
                  <a:schemeClr val="bg1"/>
                </a:solidFill>
              </a:rPr>
              <a:t>Núñez</a:t>
            </a:r>
            <a:r>
              <a:rPr lang="en-US" sz="1600" i="1" dirty="0">
                <a:solidFill>
                  <a:schemeClr val="bg1"/>
                </a:solidFill>
              </a:rPr>
              <a:t>-</a:t>
            </a:r>
          </a:p>
          <a:p>
            <a:pPr marL="0" indent="0">
              <a:buNone/>
            </a:pPr>
            <a:r>
              <a:rPr lang="en-US" sz="1600" i="1" dirty="0">
                <a:solidFill>
                  <a:srgbClr val="FFFF00"/>
                </a:solidFill>
              </a:rPr>
              <a:t>The mechanical properties will be affected as well as the processability. Now I ask: Why?</a:t>
            </a:r>
          </a:p>
          <a:p>
            <a:endParaRPr lang="en-US" sz="1600" i="1" dirty="0">
              <a:solidFill>
                <a:schemeClr val="bg1"/>
              </a:solidFill>
            </a:endParaRPr>
          </a:p>
          <a:p>
            <a:r>
              <a:rPr lang="en-US" sz="1600" dirty="0">
                <a:solidFill>
                  <a:schemeClr val="bg1"/>
                </a:solidFill>
              </a:rPr>
              <a:t>I would like to understand better how to read an histogram of molecular weight distribution and how we can get assumptions to modify the rheological and mechanical properties of polymers. </a:t>
            </a:r>
            <a:r>
              <a:rPr lang="en-US" sz="1600" i="1" dirty="0">
                <a:solidFill>
                  <a:schemeClr val="bg1"/>
                </a:solidFill>
              </a:rPr>
              <a:t>Juan Jesús Rocha Cuervo</a:t>
            </a:r>
            <a:r>
              <a:rPr lang="en-US" sz="1600" dirty="0">
                <a:solidFill>
                  <a:srgbClr val="FFFF00"/>
                </a:solidFill>
              </a:rPr>
              <a:t>  </a:t>
            </a:r>
            <a:r>
              <a:rPr lang="en-US" sz="1600" dirty="0">
                <a:solidFill>
                  <a:srgbClr val="FFFF00"/>
                </a:solidFill>
                <a:highlight>
                  <a:srgbClr val="FF0000"/>
                </a:highlight>
              </a:rPr>
              <a:t>We will see it in class</a:t>
            </a:r>
            <a:endParaRPr lang="en-US" sz="1600" i="1" dirty="0">
              <a:solidFill>
                <a:schemeClr val="bg1"/>
              </a:solidFill>
              <a:highlight>
                <a:srgbClr val="FF0000"/>
              </a:highlight>
            </a:endParaRPr>
          </a:p>
          <a:p>
            <a:endParaRPr lang="en-US" sz="1600" dirty="0">
              <a:solidFill>
                <a:schemeClr val="bg1"/>
              </a:solidFill>
            </a:endParaRPr>
          </a:p>
          <a:p>
            <a:endParaRPr lang="en-US" sz="1600" i="1" dirty="0">
              <a:solidFill>
                <a:schemeClr val="bg1"/>
              </a:solidFill>
            </a:endParaRPr>
          </a:p>
          <a:p>
            <a:endParaRPr lang="en-US" sz="1600" b="0" dirty="0">
              <a:solidFill>
                <a:schemeClr val="bg1"/>
              </a:solidFill>
              <a:effectLst/>
            </a:endParaRPr>
          </a:p>
        </p:txBody>
      </p:sp>
      <p:sp>
        <p:nvSpPr>
          <p:cNvPr id="4" name="Slide Number Placeholder 3">
            <a:extLst>
              <a:ext uri="{FF2B5EF4-FFF2-40B4-BE49-F238E27FC236}">
                <a16:creationId xmlns:a16="http://schemas.microsoft.com/office/drawing/2014/main" id="{E61C2F0F-AAEE-4F63-9148-C1A62471112B}"/>
              </a:ext>
            </a:extLst>
          </p:cNvPr>
          <p:cNvSpPr>
            <a:spLocks noGrp="1"/>
          </p:cNvSpPr>
          <p:nvPr>
            <p:ph type="sldNum" sz="quarter" idx="12"/>
          </p:nvPr>
        </p:nvSpPr>
        <p:spPr/>
        <p:txBody>
          <a:bodyPr/>
          <a:lstStyle/>
          <a:p>
            <a:fld id="{887FE027-31FB-4A1E-92BA-511346DB0406}" type="slidenum">
              <a:rPr lang="en-US" smtClean="0"/>
              <a:t>6</a:t>
            </a:fld>
            <a:endParaRPr lang="en-US"/>
          </a:p>
        </p:txBody>
      </p:sp>
    </p:spTree>
    <p:extLst>
      <p:ext uri="{BB962C8B-B14F-4D97-AF65-F5344CB8AC3E}">
        <p14:creationId xmlns:p14="http://schemas.microsoft.com/office/powerpoint/2010/main" val="360165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CC514-67BE-480E-857D-8175D4B95AAC}"/>
              </a:ext>
            </a:extLst>
          </p:cNvPr>
          <p:cNvSpPr>
            <a:spLocks noGrp="1"/>
          </p:cNvSpPr>
          <p:nvPr>
            <p:ph type="title"/>
          </p:nvPr>
        </p:nvSpPr>
        <p:spPr>
          <a:xfrm>
            <a:off x="838200" y="631825"/>
            <a:ext cx="10515600" cy="1325563"/>
          </a:xfrm>
        </p:spPr>
        <p:txBody>
          <a:bodyPr>
            <a:normAutofit/>
          </a:bodyPr>
          <a:lstStyle/>
          <a:p>
            <a:r>
              <a:rPr lang="es-MX" b="1" dirty="0">
                <a:solidFill>
                  <a:schemeClr val="accent6">
                    <a:lumMod val="60000"/>
                    <a:lumOff val="40000"/>
                  </a:schemeClr>
                </a:solidFill>
              </a:rPr>
              <a:t>DPM</a:t>
            </a:r>
            <a:endParaRPr lang="en-US" b="1" dirty="0">
              <a:solidFill>
                <a:schemeClr val="accent6">
                  <a:lumMod val="60000"/>
                  <a:lumOff val="40000"/>
                </a:schemeClr>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277F3B-A9F5-4DAE-A7CC-EE7661F60BD1}"/>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What is DPM? </a:t>
            </a:r>
            <a:r>
              <a:rPr lang="en-US" sz="2400" i="1" dirty="0">
                <a:solidFill>
                  <a:schemeClr val="bg1"/>
                </a:solidFill>
              </a:rPr>
              <a:t>Katya Michelle Aguilar Pérez </a:t>
            </a:r>
            <a:r>
              <a:rPr lang="en-US" sz="2400" i="1" dirty="0">
                <a:solidFill>
                  <a:srgbClr val="FFFF00"/>
                </a:solidFill>
              </a:rPr>
              <a:t>(</a:t>
            </a:r>
            <a:r>
              <a:rPr lang="en-US" sz="2400" i="1" dirty="0" err="1">
                <a:solidFill>
                  <a:srgbClr val="FFFF00"/>
                </a:solidFill>
              </a:rPr>
              <a:t>Ooops</a:t>
            </a:r>
            <a:r>
              <a:rPr lang="en-US" sz="2400" i="1" dirty="0">
                <a:solidFill>
                  <a:srgbClr val="FFFF00"/>
                </a:solidFill>
              </a:rPr>
              <a:t>; I left it in Spanish: </a:t>
            </a:r>
            <a:r>
              <a:rPr lang="en-US" sz="2400" i="1" dirty="0" err="1">
                <a:solidFill>
                  <a:srgbClr val="FFFF00"/>
                </a:solidFill>
              </a:rPr>
              <a:t>Distribución</a:t>
            </a:r>
            <a:r>
              <a:rPr lang="en-US" sz="2400" i="1" dirty="0">
                <a:solidFill>
                  <a:srgbClr val="FFFF00"/>
                </a:solidFill>
              </a:rPr>
              <a:t> de pesos </a:t>
            </a:r>
            <a:r>
              <a:rPr lang="en-US" sz="2400" i="1" dirty="0" err="1">
                <a:solidFill>
                  <a:srgbClr val="FFFF00"/>
                </a:solidFill>
              </a:rPr>
              <a:t>moleculares</a:t>
            </a:r>
            <a:endParaRPr lang="en-US" sz="2400" i="1" dirty="0">
              <a:solidFill>
                <a:srgbClr val="FFFF00"/>
              </a:solidFill>
            </a:endParaRPr>
          </a:p>
          <a:p>
            <a:r>
              <a:rPr lang="en-US" sz="2400" dirty="0">
                <a:solidFill>
                  <a:schemeClr val="bg1"/>
                </a:solidFill>
              </a:rPr>
              <a:t>In slide JBR-81, what does DPM stand for?</a:t>
            </a:r>
            <a:r>
              <a:rPr lang="en-US" sz="2400" i="1" dirty="0">
                <a:solidFill>
                  <a:schemeClr val="bg1"/>
                </a:solidFill>
              </a:rPr>
              <a:t> Antonio Osamu </a:t>
            </a:r>
            <a:r>
              <a:rPr lang="en-US" sz="2400" i="1" dirty="0" err="1">
                <a:solidFill>
                  <a:schemeClr val="bg1"/>
                </a:solidFill>
              </a:rPr>
              <a:t>Katagiri</a:t>
            </a:r>
            <a:r>
              <a:rPr lang="en-US" sz="2400" i="1" dirty="0">
                <a:solidFill>
                  <a:schemeClr val="bg1"/>
                </a:solidFill>
              </a:rPr>
              <a:t> Tanaka</a:t>
            </a:r>
          </a:p>
          <a:p>
            <a:pPr marL="0" indent="0">
              <a:buNone/>
            </a:pPr>
            <a:r>
              <a:rPr lang="en-US" sz="2400" i="1" dirty="0">
                <a:solidFill>
                  <a:srgbClr val="FFFF00"/>
                </a:solidFill>
              </a:rPr>
              <a:t>    </a:t>
            </a:r>
            <a:r>
              <a:rPr lang="en-US" sz="2400" i="1" dirty="0" err="1">
                <a:solidFill>
                  <a:srgbClr val="FFFF00"/>
                </a:solidFill>
              </a:rPr>
              <a:t>Distribución</a:t>
            </a:r>
            <a:r>
              <a:rPr lang="en-US" sz="2400" i="1" dirty="0">
                <a:solidFill>
                  <a:srgbClr val="FFFF00"/>
                </a:solidFill>
              </a:rPr>
              <a:t> de pesos </a:t>
            </a:r>
            <a:r>
              <a:rPr lang="en-US" sz="2400" i="1" dirty="0" err="1">
                <a:solidFill>
                  <a:srgbClr val="FFFF00"/>
                </a:solidFill>
              </a:rPr>
              <a:t>moleculares</a:t>
            </a:r>
            <a:endParaRPr lang="en-US" sz="2400" i="1" dirty="0">
              <a:solidFill>
                <a:srgbClr val="FFFF00"/>
              </a:solidFill>
            </a:endParaRPr>
          </a:p>
          <a:p>
            <a:endParaRPr lang="en-US" sz="2400" i="1" dirty="0">
              <a:solidFill>
                <a:schemeClr val="bg1"/>
              </a:solidFill>
            </a:endParaRPr>
          </a:p>
        </p:txBody>
      </p:sp>
      <p:sp>
        <p:nvSpPr>
          <p:cNvPr id="4" name="Slide Number Placeholder 3">
            <a:extLst>
              <a:ext uri="{FF2B5EF4-FFF2-40B4-BE49-F238E27FC236}">
                <a16:creationId xmlns:a16="http://schemas.microsoft.com/office/drawing/2014/main" id="{0597646A-7C00-495A-AE10-011BF9D41A2D}"/>
              </a:ext>
            </a:extLst>
          </p:cNvPr>
          <p:cNvSpPr>
            <a:spLocks noGrp="1"/>
          </p:cNvSpPr>
          <p:nvPr>
            <p:ph type="sldNum" sz="quarter" idx="12"/>
          </p:nvPr>
        </p:nvSpPr>
        <p:spPr/>
        <p:txBody>
          <a:bodyPr/>
          <a:lstStyle/>
          <a:p>
            <a:fld id="{887FE027-31FB-4A1E-92BA-511346DB0406}" type="slidenum">
              <a:rPr lang="en-US" smtClean="0"/>
              <a:t>7</a:t>
            </a:fld>
            <a:endParaRPr lang="en-US"/>
          </a:p>
        </p:txBody>
      </p:sp>
    </p:spTree>
    <p:extLst>
      <p:ext uri="{BB962C8B-B14F-4D97-AF65-F5344CB8AC3E}">
        <p14:creationId xmlns:p14="http://schemas.microsoft.com/office/powerpoint/2010/main" val="329724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67A65-857D-4ED8-B915-83F82FAC6A79}"/>
              </a:ext>
            </a:extLst>
          </p:cNvPr>
          <p:cNvSpPr>
            <a:spLocks noGrp="1"/>
          </p:cNvSpPr>
          <p:nvPr>
            <p:ph type="title"/>
          </p:nvPr>
        </p:nvSpPr>
        <p:spPr>
          <a:xfrm>
            <a:off x="838200" y="631825"/>
            <a:ext cx="10515600" cy="1325563"/>
          </a:xfrm>
        </p:spPr>
        <p:txBody>
          <a:bodyPr>
            <a:normAutofit/>
          </a:bodyPr>
          <a:lstStyle/>
          <a:p>
            <a:r>
              <a:rPr lang="es-MX" b="1" dirty="0">
                <a:solidFill>
                  <a:schemeClr val="accent5">
                    <a:lumMod val="60000"/>
                    <a:lumOff val="40000"/>
                  </a:schemeClr>
                </a:solidFill>
              </a:rPr>
              <a:t>C</a:t>
            </a:r>
            <a:r>
              <a:rPr lang="en-US" b="1" dirty="0" err="1">
                <a:solidFill>
                  <a:schemeClr val="accent5">
                    <a:lumMod val="60000"/>
                    <a:lumOff val="40000"/>
                  </a:schemeClr>
                </a:solidFill>
              </a:rPr>
              <a:t>rosslinking</a:t>
            </a:r>
            <a:endParaRPr lang="en-US" b="1" dirty="0">
              <a:solidFill>
                <a:schemeClr val="accent5">
                  <a:lumMod val="60000"/>
                  <a:lumOff val="40000"/>
                </a:schemeClr>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0B6E8C-3232-4A62-BA0A-BE9E68FC9A4D}"/>
              </a:ext>
            </a:extLst>
          </p:cNvPr>
          <p:cNvSpPr>
            <a:spLocks noGrp="1"/>
          </p:cNvSpPr>
          <p:nvPr>
            <p:ph idx="1"/>
          </p:nvPr>
        </p:nvSpPr>
        <p:spPr>
          <a:xfrm>
            <a:off x="919040" y="2190745"/>
            <a:ext cx="10396728" cy="4258473"/>
          </a:xfrm>
        </p:spPr>
        <p:txBody>
          <a:bodyPr>
            <a:noAutofit/>
          </a:bodyPr>
          <a:lstStyle/>
          <a:p>
            <a:r>
              <a:rPr lang="en-US" sz="1800" dirty="0">
                <a:solidFill>
                  <a:schemeClr val="bg1"/>
                </a:solidFill>
              </a:rPr>
              <a:t>Are crosslinking and vulcanization different names for the same process? </a:t>
            </a:r>
            <a:r>
              <a:rPr lang="en-US" sz="1800" i="1" dirty="0">
                <a:solidFill>
                  <a:schemeClr val="bg1"/>
                </a:solidFill>
              </a:rPr>
              <a:t>Antonio Osamu </a:t>
            </a:r>
            <a:r>
              <a:rPr lang="en-US" sz="1800" i="1" dirty="0" err="1">
                <a:solidFill>
                  <a:schemeClr val="bg1"/>
                </a:solidFill>
              </a:rPr>
              <a:t>Katagiri</a:t>
            </a:r>
            <a:r>
              <a:rPr lang="en-US" sz="1800" i="1" dirty="0">
                <a:solidFill>
                  <a:schemeClr val="bg1"/>
                </a:solidFill>
              </a:rPr>
              <a:t> Tanaka  </a:t>
            </a:r>
            <a:r>
              <a:rPr lang="en-US" sz="1800" i="1" dirty="0">
                <a:solidFill>
                  <a:srgbClr val="FFFF00"/>
                </a:solidFill>
              </a:rPr>
              <a:t>The phenomena is the same, the chemical mechanism could will  be different</a:t>
            </a:r>
          </a:p>
          <a:p>
            <a:endParaRPr lang="en-US" sz="1800" i="1" dirty="0">
              <a:solidFill>
                <a:schemeClr val="bg1"/>
              </a:solidFill>
            </a:endParaRPr>
          </a:p>
          <a:p>
            <a:r>
              <a:rPr lang="en-US" sz="1800" dirty="0">
                <a:solidFill>
                  <a:schemeClr val="bg1"/>
                </a:solidFill>
              </a:rPr>
              <a:t>Can we talk about the crosslinking of polymers in solution? </a:t>
            </a:r>
            <a:r>
              <a:rPr lang="en-US" sz="1800" dirty="0">
                <a:solidFill>
                  <a:srgbClr val="FFFF00"/>
                </a:solidFill>
              </a:rPr>
              <a:t>(YES ) </a:t>
            </a:r>
            <a:r>
              <a:rPr lang="en-US" sz="1800" dirty="0">
                <a:solidFill>
                  <a:schemeClr val="bg1"/>
                </a:solidFill>
              </a:rPr>
              <a:t>What other things are to be considered apart from the ones seen in class?  </a:t>
            </a:r>
            <a:r>
              <a:rPr lang="en-US" sz="1800" dirty="0">
                <a:solidFill>
                  <a:srgbClr val="FFFF00"/>
                </a:solidFill>
              </a:rPr>
              <a:t>(GELMA) </a:t>
            </a:r>
            <a:r>
              <a:rPr lang="en-US" sz="1800" dirty="0">
                <a:solidFill>
                  <a:schemeClr val="bg1"/>
                </a:solidFill>
              </a:rPr>
              <a:t>Is it possible to crystalline </a:t>
            </a:r>
            <a:r>
              <a:rPr lang="en-US" sz="1800" dirty="0">
                <a:solidFill>
                  <a:srgbClr val="FFFF00"/>
                </a:solidFill>
              </a:rPr>
              <a:t>(you mean crystallize) </a:t>
            </a:r>
            <a:r>
              <a:rPr lang="en-US" sz="1800" dirty="0">
                <a:solidFill>
                  <a:schemeClr val="bg1"/>
                </a:solidFill>
              </a:rPr>
              <a:t>polymers with the evaporation of the solvent?</a:t>
            </a:r>
            <a:r>
              <a:rPr lang="en-US" sz="1800" i="1" dirty="0">
                <a:solidFill>
                  <a:schemeClr val="bg1"/>
                </a:solidFill>
              </a:rPr>
              <a:t>  </a:t>
            </a:r>
            <a:r>
              <a:rPr lang="en-US" sz="1800" i="1" dirty="0">
                <a:solidFill>
                  <a:srgbClr val="FFFF00"/>
                </a:solidFill>
              </a:rPr>
              <a:t>(YES) </a:t>
            </a:r>
            <a:r>
              <a:rPr lang="en-US" sz="1800" i="1" dirty="0">
                <a:solidFill>
                  <a:schemeClr val="bg1"/>
                </a:solidFill>
              </a:rPr>
              <a:t>Antonio Osamu </a:t>
            </a:r>
            <a:r>
              <a:rPr lang="en-US" sz="1800" i="1" dirty="0" err="1">
                <a:solidFill>
                  <a:schemeClr val="bg1"/>
                </a:solidFill>
              </a:rPr>
              <a:t>Katagiri</a:t>
            </a:r>
            <a:r>
              <a:rPr lang="en-US" sz="1800" i="1" dirty="0">
                <a:solidFill>
                  <a:schemeClr val="bg1"/>
                </a:solidFill>
              </a:rPr>
              <a:t> Tanaka  </a:t>
            </a:r>
          </a:p>
          <a:p>
            <a:endParaRPr lang="en-US" sz="1800" i="1" dirty="0">
              <a:solidFill>
                <a:schemeClr val="bg1"/>
              </a:solidFill>
            </a:endParaRPr>
          </a:p>
          <a:p>
            <a:r>
              <a:rPr lang="en-US" sz="1800" dirty="0">
                <a:solidFill>
                  <a:schemeClr val="bg1"/>
                </a:solidFill>
              </a:rPr>
              <a:t>What is the difference of rubber properties when we expose the  poly-isoprene to vulcanization and to co-polymerization. Materials in a extreme cold state is brittle. Know which material to use under certain temperature conditions in which can be glassy.</a:t>
            </a:r>
            <a:r>
              <a:rPr lang="en-US" sz="1800" i="1" dirty="0">
                <a:solidFill>
                  <a:schemeClr val="bg1"/>
                </a:solidFill>
              </a:rPr>
              <a:t>-</a:t>
            </a:r>
            <a:r>
              <a:rPr lang="es-419" sz="1800" i="1" dirty="0">
                <a:solidFill>
                  <a:schemeClr val="bg1"/>
                </a:solidFill>
              </a:rPr>
              <a:t>Julio Alberto Cao Romero Gallegos  </a:t>
            </a:r>
            <a:r>
              <a:rPr lang="es-419" sz="1800" i="1" dirty="0">
                <a:solidFill>
                  <a:srgbClr val="FFFF00"/>
                </a:solidFill>
                <a:highlight>
                  <a:srgbClr val="FF0000"/>
                </a:highlight>
              </a:rPr>
              <a:t>Please bring it up in the class so we can discuss it.</a:t>
            </a:r>
          </a:p>
          <a:p>
            <a:endParaRPr lang="es-419" sz="1800" i="1" dirty="0">
              <a:solidFill>
                <a:schemeClr val="bg1"/>
              </a:solidFill>
            </a:endParaRPr>
          </a:p>
          <a:p>
            <a:r>
              <a:rPr lang="en-US" sz="1800" dirty="0">
                <a:solidFill>
                  <a:schemeClr val="bg1"/>
                </a:solidFill>
              </a:rPr>
              <a:t>Are cross-linking, block copolymers and ionomers different forms to get synthetic rubber? </a:t>
            </a:r>
            <a:r>
              <a:rPr lang="en-US" sz="1800" i="1" dirty="0">
                <a:solidFill>
                  <a:schemeClr val="bg1"/>
                </a:solidFill>
              </a:rPr>
              <a:t>Juan Jesús Rocha Cuervo</a:t>
            </a:r>
          </a:p>
          <a:p>
            <a:endParaRPr lang="en-US" sz="1800" i="1" dirty="0">
              <a:solidFill>
                <a:schemeClr val="bg1"/>
              </a:solidFill>
            </a:endParaRPr>
          </a:p>
          <a:p>
            <a:endParaRPr lang="en-US" sz="1800" i="1" dirty="0">
              <a:solidFill>
                <a:schemeClr val="bg1"/>
              </a:solidFill>
            </a:endParaRPr>
          </a:p>
          <a:p>
            <a:pPr marL="0" indent="0">
              <a:buNone/>
            </a:pPr>
            <a:endParaRPr lang="en-US" sz="1800" i="1" dirty="0">
              <a:solidFill>
                <a:srgbClr val="FFFF00"/>
              </a:solidFill>
            </a:endParaRPr>
          </a:p>
          <a:p>
            <a:pPr marL="0" indent="0">
              <a:buNone/>
            </a:pPr>
            <a:endParaRPr lang="en-US" sz="1800" i="1" dirty="0">
              <a:solidFill>
                <a:schemeClr val="bg1"/>
              </a:solidFill>
            </a:endParaRPr>
          </a:p>
          <a:p>
            <a:endParaRPr lang="en-US" sz="1800" i="1" dirty="0">
              <a:solidFill>
                <a:schemeClr val="bg1"/>
              </a:solidFill>
            </a:endParaRPr>
          </a:p>
          <a:p>
            <a:endParaRPr lang="en-US" sz="1800" i="1" dirty="0">
              <a:solidFill>
                <a:schemeClr val="bg1"/>
              </a:solidFill>
            </a:endParaRPr>
          </a:p>
          <a:p>
            <a:endParaRPr lang="en-US" sz="1800" i="1" dirty="0">
              <a:solidFill>
                <a:srgbClr val="FFFF00"/>
              </a:solidFill>
            </a:endParaRPr>
          </a:p>
          <a:p>
            <a:endParaRPr lang="en-US" sz="1800" i="1" dirty="0">
              <a:solidFill>
                <a:schemeClr val="bg1"/>
              </a:solidFill>
            </a:endParaRPr>
          </a:p>
        </p:txBody>
      </p:sp>
      <p:sp>
        <p:nvSpPr>
          <p:cNvPr id="4" name="Slide Number Placeholder 3">
            <a:extLst>
              <a:ext uri="{FF2B5EF4-FFF2-40B4-BE49-F238E27FC236}">
                <a16:creationId xmlns:a16="http://schemas.microsoft.com/office/drawing/2014/main" id="{74B4BDE3-7126-4724-B026-D6D9905DDEF5}"/>
              </a:ext>
            </a:extLst>
          </p:cNvPr>
          <p:cNvSpPr>
            <a:spLocks noGrp="1"/>
          </p:cNvSpPr>
          <p:nvPr>
            <p:ph type="sldNum" sz="quarter" idx="12"/>
          </p:nvPr>
        </p:nvSpPr>
        <p:spPr/>
        <p:txBody>
          <a:bodyPr/>
          <a:lstStyle/>
          <a:p>
            <a:fld id="{887FE027-31FB-4A1E-92BA-511346DB0406}" type="slidenum">
              <a:rPr lang="en-US" smtClean="0"/>
              <a:t>8</a:t>
            </a:fld>
            <a:endParaRPr lang="en-US"/>
          </a:p>
        </p:txBody>
      </p:sp>
    </p:spTree>
    <p:extLst>
      <p:ext uri="{BB962C8B-B14F-4D97-AF65-F5344CB8AC3E}">
        <p14:creationId xmlns:p14="http://schemas.microsoft.com/office/powerpoint/2010/main" val="201527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1C413-4B8F-4112-99A9-262AF934D49D}"/>
              </a:ext>
            </a:extLst>
          </p:cNvPr>
          <p:cNvSpPr>
            <a:spLocks noGrp="1"/>
          </p:cNvSpPr>
          <p:nvPr>
            <p:ph type="title"/>
          </p:nvPr>
        </p:nvSpPr>
        <p:spPr>
          <a:xfrm>
            <a:off x="838200" y="631825"/>
            <a:ext cx="10515600" cy="1325563"/>
          </a:xfrm>
        </p:spPr>
        <p:txBody>
          <a:bodyPr>
            <a:normAutofit/>
          </a:bodyPr>
          <a:lstStyle/>
          <a:p>
            <a:r>
              <a:rPr lang="es-MX" b="1" dirty="0" err="1">
                <a:solidFill>
                  <a:schemeClr val="bg1"/>
                </a:solidFill>
              </a:rPr>
              <a:t>Additives</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A4349D-E7CA-4C0E-9932-C1A606088F9D}"/>
              </a:ext>
            </a:extLst>
          </p:cNvPr>
          <p:cNvSpPr>
            <a:spLocks noGrp="1"/>
          </p:cNvSpPr>
          <p:nvPr>
            <p:ph idx="1"/>
          </p:nvPr>
        </p:nvSpPr>
        <p:spPr>
          <a:xfrm>
            <a:off x="792822" y="1957388"/>
            <a:ext cx="9923124" cy="4580572"/>
          </a:xfrm>
        </p:spPr>
        <p:txBody>
          <a:bodyPr>
            <a:noAutofit/>
          </a:bodyPr>
          <a:lstStyle/>
          <a:p>
            <a:r>
              <a:rPr lang="en-US" sz="1600" dirty="0">
                <a:solidFill>
                  <a:schemeClr val="bg1"/>
                </a:solidFill>
              </a:rPr>
              <a:t>2- In the part of Polymer stability and degradation, regarding the additives: we add these additives to prevent any degradations during processing (because of oxygen and heat in extrusion) or we want to avoid any further degradation during the product life time and depend on its application?-</a:t>
            </a:r>
            <a:r>
              <a:rPr lang="en-US" sz="1600" i="1" dirty="0">
                <a:solidFill>
                  <a:schemeClr val="bg1"/>
                </a:solidFill>
              </a:rPr>
              <a:t> </a:t>
            </a:r>
            <a:r>
              <a:rPr lang="en-US" sz="1600" i="1" dirty="0" err="1">
                <a:solidFill>
                  <a:schemeClr val="bg1"/>
                </a:solidFill>
              </a:rPr>
              <a:t>Elnaz</a:t>
            </a:r>
            <a:r>
              <a:rPr lang="en-US" sz="1600" i="1" dirty="0">
                <a:solidFill>
                  <a:schemeClr val="bg1"/>
                </a:solidFill>
              </a:rPr>
              <a:t> </a:t>
            </a:r>
            <a:r>
              <a:rPr lang="en-US" sz="1600" i="1" dirty="0" err="1">
                <a:solidFill>
                  <a:schemeClr val="bg1"/>
                </a:solidFill>
              </a:rPr>
              <a:t>Hosseinzadeh</a:t>
            </a:r>
            <a:r>
              <a:rPr lang="en-US" sz="1600" i="1" dirty="0">
                <a:solidFill>
                  <a:schemeClr val="bg1"/>
                </a:solidFill>
              </a:rPr>
              <a:t> </a:t>
            </a:r>
            <a:r>
              <a:rPr lang="en-US" sz="1600" b="1" i="1" dirty="0">
                <a:solidFill>
                  <a:srgbClr val="FFFF00"/>
                </a:solidFill>
              </a:rPr>
              <a:t>Both</a:t>
            </a:r>
          </a:p>
          <a:p>
            <a:r>
              <a:rPr lang="en-US" sz="1600" dirty="0">
                <a:solidFill>
                  <a:schemeClr val="bg1"/>
                </a:solidFill>
              </a:rPr>
              <a:t>if we add nanoparticles, like additives, its reduces the COF so how can affect to this process? </a:t>
            </a:r>
            <a:r>
              <a:rPr lang="en-US" sz="1600" i="1" dirty="0">
                <a:solidFill>
                  <a:schemeClr val="bg1"/>
                </a:solidFill>
              </a:rPr>
              <a:t>José Iván </a:t>
            </a:r>
            <a:r>
              <a:rPr lang="en-US" sz="1600" i="1" dirty="0" err="1">
                <a:solidFill>
                  <a:schemeClr val="bg1"/>
                </a:solidFill>
              </a:rPr>
              <a:t>Avilés</a:t>
            </a:r>
            <a:r>
              <a:rPr lang="en-US" sz="1600" i="1" dirty="0">
                <a:solidFill>
                  <a:schemeClr val="bg1"/>
                </a:solidFill>
              </a:rPr>
              <a:t> </a:t>
            </a:r>
            <a:r>
              <a:rPr lang="en-US" sz="1600" i="1" dirty="0" err="1">
                <a:solidFill>
                  <a:schemeClr val="bg1"/>
                </a:solidFill>
              </a:rPr>
              <a:t>Castrillo</a:t>
            </a:r>
            <a:r>
              <a:rPr lang="en-US" sz="1600" i="1" dirty="0">
                <a:solidFill>
                  <a:schemeClr val="bg1"/>
                </a:solidFill>
              </a:rPr>
              <a:t>.</a:t>
            </a:r>
            <a:r>
              <a:rPr lang="en-US" sz="1600" i="1" dirty="0">
                <a:solidFill>
                  <a:srgbClr val="FFFF00"/>
                </a:solidFill>
              </a:rPr>
              <a:t> (?????)</a:t>
            </a:r>
          </a:p>
          <a:p>
            <a:endParaRPr lang="en-US" sz="1600" i="1" dirty="0">
              <a:solidFill>
                <a:schemeClr val="bg1"/>
              </a:solidFill>
            </a:endParaRPr>
          </a:p>
          <a:p>
            <a:r>
              <a:rPr lang="en-US" sz="1600" dirty="0">
                <a:solidFill>
                  <a:schemeClr val="bg1"/>
                </a:solidFill>
              </a:rPr>
              <a:t>- The thesis of a peer on the research group addressed the topic of recycled polymers in ultrasonic injection molding, and surprisingly, recycled polymers had higher stress values than virgin polymer. I'm haven't read his thesis, but, do you think it is because of the process or he may have added some stabilizer when he recycled the polymer?</a:t>
            </a:r>
            <a:r>
              <a:rPr lang="en-US" sz="1600" i="1" dirty="0">
                <a:solidFill>
                  <a:schemeClr val="bg1"/>
                </a:solidFill>
              </a:rPr>
              <a:t>-Marco Salazar Meza- </a:t>
            </a:r>
            <a:r>
              <a:rPr lang="en-US" sz="1600" i="1" dirty="0">
                <a:solidFill>
                  <a:srgbClr val="FFFF00"/>
                </a:solidFill>
              </a:rPr>
              <a:t>(it could be that the higher stresses are due to a crosslinking , depends on the </a:t>
            </a:r>
            <a:r>
              <a:rPr lang="en-US" sz="1600" i="1" dirty="0" err="1">
                <a:solidFill>
                  <a:srgbClr val="FFFF00"/>
                </a:solidFill>
              </a:rPr>
              <a:t>tyope</a:t>
            </a:r>
            <a:r>
              <a:rPr lang="en-US" sz="1600" i="1" dirty="0">
                <a:solidFill>
                  <a:srgbClr val="FFFF00"/>
                </a:solidFill>
              </a:rPr>
              <a:t> polymer, let us check the comment)</a:t>
            </a:r>
          </a:p>
          <a:p>
            <a:endParaRPr lang="en-US" sz="1600" i="1" dirty="0">
              <a:solidFill>
                <a:schemeClr val="bg1"/>
              </a:solidFill>
            </a:endParaRPr>
          </a:p>
          <a:p>
            <a:r>
              <a:rPr lang="en-US" sz="1600" dirty="0">
                <a:solidFill>
                  <a:schemeClr val="bg1"/>
                </a:solidFill>
              </a:rPr>
              <a:t>- Is there a rule of thumb to know if a polymer is going to accept an additive and when is the right moment to add it? Like, what if </a:t>
            </a:r>
            <a:r>
              <a:rPr lang="en-US" sz="1600" dirty="0" err="1">
                <a:solidFill>
                  <a:schemeClr val="bg1"/>
                </a:solidFill>
              </a:rPr>
              <a:t>i</a:t>
            </a:r>
            <a:r>
              <a:rPr lang="en-US" sz="1600" dirty="0">
                <a:solidFill>
                  <a:schemeClr val="bg1"/>
                </a:solidFill>
              </a:rPr>
              <a:t> want to add Carbon NT to the polymer, should it be added during polymerization or is it best to add it during the processing, or in the </a:t>
            </a:r>
            <a:r>
              <a:rPr lang="en-US" sz="1600" dirty="0" err="1">
                <a:solidFill>
                  <a:schemeClr val="bg1"/>
                </a:solidFill>
              </a:rPr>
              <a:t>pelletization</a:t>
            </a:r>
            <a:r>
              <a:rPr lang="en-US" sz="1600" dirty="0">
                <a:solidFill>
                  <a:schemeClr val="bg1"/>
                </a:solidFill>
              </a:rPr>
              <a:t>? So, is there a rule or you need research? I'm guessing you need research, but maybe there's something </a:t>
            </a:r>
            <a:r>
              <a:rPr lang="en-US" sz="1600" i="1" dirty="0">
                <a:solidFill>
                  <a:schemeClr val="bg1"/>
                </a:solidFill>
              </a:rPr>
              <a:t>-Marco Salazar Meza- </a:t>
            </a:r>
            <a:r>
              <a:rPr lang="en-US" sz="1600" i="1" dirty="0">
                <a:solidFill>
                  <a:srgbClr val="FFFF00"/>
                </a:solidFill>
                <a:highlight>
                  <a:srgbClr val="FF0000"/>
                </a:highlight>
              </a:rPr>
              <a:t>Let us discuss it in class</a:t>
            </a:r>
          </a:p>
          <a:p>
            <a:endParaRPr lang="en-US" sz="1600" i="1" dirty="0">
              <a:solidFill>
                <a:schemeClr val="bg1"/>
              </a:solidFill>
            </a:endParaRPr>
          </a:p>
          <a:p>
            <a:endParaRPr lang="en-US" sz="1600" dirty="0">
              <a:solidFill>
                <a:schemeClr val="bg1"/>
              </a:solidFill>
            </a:endParaRPr>
          </a:p>
          <a:p>
            <a:endParaRPr lang="en-US" sz="1600" i="1" dirty="0">
              <a:solidFill>
                <a:schemeClr val="bg1"/>
              </a:solidFill>
            </a:endParaRPr>
          </a:p>
        </p:txBody>
      </p:sp>
      <p:sp>
        <p:nvSpPr>
          <p:cNvPr id="4" name="Slide Number Placeholder 3">
            <a:extLst>
              <a:ext uri="{FF2B5EF4-FFF2-40B4-BE49-F238E27FC236}">
                <a16:creationId xmlns:a16="http://schemas.microsoft.com/office/drawing/2014/main" id="{0DD9FCE0-A753-4576-B8AE-627283092DDF}"/>
              </a:ext>
            </a:extLst>
          </p:cNvPr>
          <p:cNvSpPr>
            <a:spLocks noGrp="1"/>
          </p:cNvSpPr>
          <p:nvPr>
            <p:ph type="sldNum" sz="quarter" idx="12"/>
          </p:nvPr>
        </p:nvSpPr>
        <p:spPr/>
        <p:txBody>
          <a:bodyPr/>
          <a:lstStyle/>
          <a:p>
            <a:fld id="{887FE027-31FB-4A1E-92BA-511346DB0406}" type="slidenum">
              <a:rPr lang="en-US" smtClean="0"/>
              <a:t>9</a:t>
            </a:fld>
            <a:endParaRPr lang="en-US"/>
          </a:p>
        </p:txBody>
      </p:sp>
    </p:spTree>
    <p:extLst>
      <p:ext uri="{BB962C8B-B14F-4D97-AF65-F5344CB8AC3E}">
        <p14:creationId xmlns:p14="http://schemas.microsoft.com/office/powerpoint/2010/main" val="858507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FE6588D79C3A44A7D062AB1549B9FE" ma:contentTypeVersion="8" ma:contentTypeDescription="Create a new document." ma:contentTypeScope="" ma:versionID="464faae30c7b41b8a9224dc43f9aa2b1">
  <xsd:schema xmlns:xsd="http://www.w3.org/2001/XMLSchema" xmlns:xs="http://www.w3.org/2001/XMLSchema" xmlns:p="http://schemas.microsoft.com/office/2006/metadata/properties" xmlns:ns3="d2ab1cf8-9ff1-4ab1-8a89-e2922336edcb" targetNamespace="http://schemas.microsoft.com/office/2006/metadata/properties" ma:root="true" ma:fieldsID="4971b29c56597cb2ecab1ea7874e7ecc" ns3:_="">
    <xsd:import namespace="d2ab1cf8-9ff1-4ab1-8a89-e2922336edc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b1cf8-9ff1-4ab1-8a89-e2922336ed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12FEE4-3238-49DF-89B4-3D5760ECF8D1}">
  <ds:schemaRefs>
    <ds:schemaRef ds:uri="http://schemas.microsoft.com/sharepoint/v3/contenttype/forms"/>
  </ds:schemaRefs>
</ds:datastoreItem>
</file>

<file path=customXml/itemProps2.xml><?xml version="1.0" encoding="utf-8"?>
<ds:datastoreItem xmlns:ds="http://schemas.openxmlformats.org/officeDocument/2006/customXml" ds:itemID="{2C3365F7-AB11-4F7A-B226-67CF3F7ECC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b1cf8-9ff1-4ab1-8a89-e2922336ed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B1A659-82AC-4B1D-831A-4C48E6A634C7}">
  <ds:schemaRef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elements/1.1/"/>
    <ds:schemaRef ds:uri="d2ab1cf8-9ff1-4ab1-8a89-e2922336edcb"/>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72</TotalTime>
  <Words>1655</Words>
  <Application>Microsoft Macintosh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Q&amp;A Group 06.07.2020</vt:lpstr>
      <vt:lpstr>Categories</vt:lpstr>
      <vt:lpstr>Glass Transition Temperature, Tg</vt:lpstr>
      <vt:lpstr>Glass Transition Temperature, Tg</vt:lpstr>
      <vt:lpstr>Glass Transition Temperature, Tg</vt:lpstr>
      <vt:lpstr>Molecular Weight Distribution</vt:lpstr>
      <vt:lpstr>DPM</vt:lpstr>
      <vt:lpstr>Crosslinking</vt:lpstr>
      <vt:lpstr>Additives</vt:lpstr>
      <vt:lpstr>Others </vt:lpstr>
      <vt:lpstr>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Group 06.07.2020</dc:title>
  <dc:creator>Domingo Ricardo Flores Hernández</dc:creator>
  <cp:lastModifiedBy>Jaime Bonilla Ríos</cp:lastModifiedBy>
  <cp:revision>2</cp:revision>
  <dcterms:created xsi:type="dcterms:W3CDTF">2020-07-06T18:24:44Z</dcterms:created>
  <dcterms:modified xsi:type="dcterms:W3CDTF">2020-07-06T21:25:50Z</dcterms:modified>
</cp:coreProperties>
</file>