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D9E9267-D4DC-42EB-B8E0-3B8517B5C86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2E14D9F-7720-41B2-B480-15678672FEFA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58282-EAC2-4149-826E-F1735EF2FE78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D1C781-97F7-4B6F-99CA-F1F390B8EF5A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AD61CB0-7E0E-4190-A88F-1B6D755D1957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D0F38FC-9BEB-499E-97F6-74C5EC852D17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9BFB19-0CB0-4343-937D-FEADAE8B19CC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F31B6D-8B67-4463-BE1B-DE3DE1DD65B7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6B3B9D-BF6C-4CF0-92A3-0C1A44E33001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F5750FD-92CF-4C08-BFEC-EFB67490F3E1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gamma.app/?utm_source=made-with-gamma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0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0"/>
          <p:cNvSpPr/>
          <p:nvPr/>
        </p:nvSpPr>
        <p:spPr>
          <a:xfrm>
            <a:off x="0" y="0"/>
            <a:ext cx="5485680" cy="822888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6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87" name="Text 1"/>
          <p:cNvSpPr/>
          <p:nvPr/>
        </p:nvSpPr>
        <p:spPr>
          <a:xfrm>
            <a:off x="6280200" y="2192760"/>
            <a:ext cx="7555680" cy="21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EventPin: Ваш путеводитель по миру событий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2"/>
          <p:cNvSpPr/>
          <p:nvPr/>
        </p:nvSpPr>
        <p:spPr>
          <a:xfrm>
            <a:off x="6280200" y="4659120"/>
            <a:ext cx="755568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Находите интересные мероприятия рядом с вами. EventPin – удобство, стиль и яркие эмоции для всех.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3"/>
          <p:cNvSpPr/>
          <p:nvPr/>
        </p:nvSpPr>
        <p:spPr>
          <a:xfrm>
            <a:off x="6280200" y="5657040"/>
            <a:ext cx="362160" cy="36216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 4"/>
          <p:cNvSpPr/>
          <p:nvPr/>
        </p:nvSpPr>
        <p:spPr>
          <a:xfrm>
            <a:off x="6756480" y="5640120"/>
            <a:ext cx="15004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101"/>
              </a:lnSpc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91" name="Рисунок 9" descr="Изображение выглядит как рисунок, иллюстрация, искусство&#10;&#10;Автоматически созданное описание"/>
          <p:cNvPicPr/>
          <p:nvPr/>
        </p:nvPicPr>
        <p:blipFill>
          <a:blip r:embed="rId4"/>
          <a:srcRect l="45052" t="3483" r="31736" b="-633"/>
          <a:stretch/>
        </p:blipFill>
        <p:spPr>
          <a:xfrm>
            <a:off x="7200" y="0"/>
            <a:ext cx="5781240" cy="8285040"/>
          </a:xfrm>
          <a:prstGeom prst="rect">
            <a:avLst/>
          </a:prstGeom>
          <a:ln w="0">
            <a:noFill/>
          </a:ln>
        </p:spPr>
      </p:pic>
      <p:sp>
        <p:nvSpPr>
          <p:cNvPr id="92" name="Прямоугольник 10"/>
          <p:cNvSpPr/>
          <p:nvPr/>
        </p:nvSpPr>
        <p:spPr>
          <a:xfrm>
            <a:off x="12824640" y="7745400"/>
            <a:ext cx="1704960" cy="4294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0"/>
          <p:cNvSpPr/>
          <p:nvPr/>
        </p:nvSpPr>
        <p:spPr>
          <a:xfrm>
            <a:off x="9144000" y="0"/>
            <a:ext cx="5485680" cy="822888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4" name="Image 0"/>
          <p:cNvPicPr/>
          <p:nvPr/>
        </p:nvPicPr>
        <p:blipFill>
          <a:blip r:embed="rId3"/>
          <a:srcRect l="75635"/>
          <a:stretch/>
        </p:blipFill>
        <p:spPr>
          <a:xfrm>
            <a:off x="8939160" y="-5040"/>
            <a:ext cx="5895720" cy="8228880"/>
          </a:xfrm>
          <a:prstGeom prst="rect">
            <a:avLst/>
          </a:prstGeom>
          <a:ln w="0">
            <a:noFill/>
          </a:ln>
        </p:spPr>
      </p:pic>
      <p:sp>
        <p:nvSpPr>
          <p:cNvPr id="95" name="Text 1"/>
          <p:cNvSpPr/>
          <p:nvPr/>
        </p:nvSpPr>
        <p:spPr>
          <a:xfrm>
            <a:off x="793800" y="161028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Идея и концепция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2"/>
          <p:cNvSpPr/>
          <p:nvPr/>
        </p:nvSpPr>
        <p:spPr>
          <a:xfrm>
            <a:off x="793800" y="2659320"/>
            <a:ext cx="3664080" cy="2047320"/>
          </a:xfrm>
          <a:prstGeom prst="roundRect">
            <a:avLst>
              <a:gd name="adj" fmla="val 9968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Text 3"/>
          <p:cNvSpPr/>
          <p:nvPr/>
        </p:nvSpPr>
        <p:spPr>
          <a:xfrm>
            <a:off x="1028160" y="2893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Проблема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4"/>
          <p:cNvSpPr/>
          <p:nvPr/>
        </p:nvSpPr>
        <p:spPr>
          <a:xfrm>
            <a:off x="1028160" y="3384000"/>
            <a:ext cx="319536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Сложно найти интересные события в вашем городе.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hape 5"/>
          <p:cNvSpPr/>
          <p:nvPr/>
        </p:nvSpPr>
        <p:spPr>
          <a:xfrm>
            <a:off x="4685400" y="2659320"/>
            <a:ext cx="3664080" cy="2047320"/>
          </a:xfrm>
          <a:prstGeom prst="roundRect">
            <a:avLst>
              <a:gd name="adj" fmla="val 9968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Text 6"/>
          <p:cNvSpPr/>
          <p:nvPr/>
        </p:nvSpPr>
        <p:spPr>
          <a:xfrm>
            <a:off x="4919760" y="2893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Решение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7"/>
          <p:cNvSpPr/>
          <p:nvPr/>
        </p:nvSpPr>
        <p:spPr>
          <a:xfrm>
            <a:off x="4919760" y="3384000"/>
            <a:ext cx="3195360" cy="108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EventPin агрегирует лучшие мероприятия в одном месте.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Shape 8"/>
          <p:cNvSpPr/>
          <p:nvPr/>
        </p:nvSpPr>
        <p:spPr>
          <a:xfrm>
            <a:off x="793800" y="4934160"/>
            <a:ext cx="7555680" cy="1684440"/>
          </a:xfrm>
          <a:prstGeom prst="roundRect">
            <a:avLst>
              <a:gd name="adj" fmla="val 1211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Text 9"/>
          <p:cNvSpPr/>
          <p:nvPr/>
        </p:nvSpPr>
        <p:spPr>
          <a:xfrm>
            <a:off x="1028160" y="5168520"/>
            <a:ext cx="290376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Целевая аудитория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0"/>
          <p:cNvSpPr/>
          <p:nvPr/>
        </p:nvSpPr>
        <p:spPr>
          <a:xfrm>
            <a:off x="1028160" y="5658840"/>
            <a:ext cx="708696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Активные люди, ищущие развлечения и новые возможности.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0"/>
          <p:cNvSpPr/>
          <p:nvPr/>
        </p:nvSpPr>
        <p:spPr>
          <a:xfrm>
            <a:off x="759960" y="597240"/>
            <a:ext cx="5428800" cy="67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301"/>
              </a:lnSpc>
              <a:tabLst>
                <a:tab pos="0" algn="l"/>
              </a:tabLst>
            </a:pPr>
            <a:r>
              <a:rPr lang="en-US" sz="42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Этапы разработки</a:t>
            </a:r>
            <a:endParaRPr lang="ru-RU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hape 1"/>
          <p:cNvSpPr/>
          <p:nvPr/>
        </p:nvSpPr>
        <p:spPr>
          <a:xfrm>
            <a:off x="759960" y="1710360"/>
            <a:ext cx="1638000" cy="1250640"/>
          </a:xfrm>
          <a:prstGeom prst="roundRect">
            <a:avLst>
              <a:gd name="adj" fmla="val 15620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Text 2"/>
          <p:cNvSpPr/>
          <p:nvPr/>
        </p:nvSpPr>
        <p:spPr>
          <a:xfrm>
            <a:off x="1426680" y="2144880"/>
            <a:ext cx="30456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3801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1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3"/>
          <p:cNvSpPr/>
          <p:nvPr/>
        </p:nvSpPr>
        <p:spPr>
          <a:xfrm>
            <a:off x="2616120" y="1927440"/>
            <a:ext cx="27140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Проектирование</a:t>
            </a:r>
            <a:endParaRPr lang="ru-RU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4"/>
          <p:cNvSpPr/>
          <p:nvPr/>
        </p:nvSpPr>
        <p:spPr>
          <a:xfrm>
            <a:off x="2616120" y="2396880"/>
            <a:ext cx="334764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17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Макеты и прототипы в Figma.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Shape 5"/>
          <p:cNvSpPr/>
          <p:nvPr/>
        </p:nvSpPr>
        <p:spPr>
          <a:xfrm>
            <a:off x="2507400" y="2946240"/>
            <a:ext cx="11253600" cy="14400"/>
          </a:xfrm>
          <a:prstGeom prst="roundRect">
            <a:avLst>
              <a:gd name="adj" fmla="val 1282536"/>
            </a:avLst>
          </a:prstGeom>
          <a:solidFill>
            <a:srgbClr val="FF70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34560" rIns="90000" bIns="-3456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Shape 6"/>
          <p:cNvSpPr/>
          <p:nvPr/>
        </p:nvSpPr>
        <p:spPr>
          <a:xfrm>
            <a:off x="759960" y="3070080"/>
            <a:ext cx="3276720" cy="1250640"/>
          </a:xfrm>
          <a:prstGeom prst="roundRect">
            <a:avLst>
              <a:gd name="adj" fmla="val 15620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Text 7"/>
          <p:cNvSpPr/>
          <p:nvPr/>
        </p:nvSpPr>
        <p:spPr>
          <a:xfrm>
            <a:off x="2246040" y="3504960"/>
            <a:ext cx="30456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3801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2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8"/>
          <p:cNvSpPr/>
          <p:nvPr/>
        </p:nvSpPr>
        <p:spPr>
          <a:xfrm>
            <a:off x="4254840" y="3287160"/>
            <a:ext cx="27140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Разработка</a:t>
            </a:r>
            <a:endParaRPr lang="ru-RU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9"/>
          <p:cNvSpPr/>
          <p:nvPr/>
        </p:nvSpPr>
        <p:spPr>
          <a:xfrm>
            <a:off x="4254840" y="3756960"/>
            <a:ext cx="776016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17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Frontend, Backend, база данных.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hape 10"/>
          <p:cNvSpPr/>
          <p:nvPr/>
        </p:nvSpPr>
        <p:spPr>
          <a:xfrm>
            <a:off x="4146120" y="4306320"/>
            <a:ext cx="9614880" cy="14400"/>
          </a:xfrm>
          <a:prstGeom prst="roundRect">
            <a:avLst>
              <a:gd name="adj" fmla="val 1282536"/>
            </a:avLst>
          </a:prstGeom>
          <a:solidFill>
            <a:srgbClr val="FF70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34560" rIns="90000" bIns="-3456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Shape 11"/>
          <p:cNvSpPr/>
          <p:nvPr/>
        </p:nvSpPr>
        <p:spPr>
          <a:xfrm>
            <a:off x="759960" y="4430160"/>
            <a:ext cx="4915440" cy="1250640"/>
          </a:xfrm>
          <a:prstGeom prst="roundRect">
            <a:avLst>
              <a:gd name="adj" fmla="val 15620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Text 12"/>
          <p:cNvSpPr/>
          <p:nvPr/>
        </p:nvSpPr>
        <p:spPr>
          <a:xfrm>
            <a:off x="3065400" y="4865040"/>
            <a:ext cx="30456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3801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3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13"/>
          <p:cNvSpPr/>
          <p:nvPr/>
        </p:nvSpPr>
        <p:spPr>
          <a:xfrm>
            <a:off x="5893560" y="4647240"/>
            <a:ext cx="27140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Тестирование</a:t>
            </a:r>
            <a:endParaRPr lang="ru-RU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14"/>
          <p:cNvSpPr/>
          <p:nvPr/>
        </p:nvSpPr>
        <p:spPr>
          <a:xfrm>
            <a:off x="5893560" y="5116680"/>
            <a:ext cx="568008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17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Исправление ошибок и улучшение функционала.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hape 15"/>
          <p:cNvSpPr/>
          <p:nvPr/>
        </p:nvSpPr>
        <p:spPr>
          <a:xfrm>
            <a:off x="5784840" y="5666040"/>
            <a:ext cx="7976160" cy="14400"/>
          </a:xfrm>
          <a:prstGeom prst="roundRect">
            <a:avLst>
              <a:gd name="adj" fmla="val 1282536"/>
            </a:avLst>
          </a:prstGeom>
          <a:solidFill>
            <a:srgbClr val="FF70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34560" rIns="90000" bIns="-3456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Shape 16"/>
          <p:cNvSpPr/>
          <p:nvPr/>
        </p:nvSpPr>
        <p:spPr>
          <a:xfrm>
            <a:off x="759960" y="5789880"/>
            <a:ext cx="6554520" cy="1250640"/>
          </a:xfrm>
          <a:prstGeom prst="roundRect">
            <a:avLst>
              <a:gd name="adj" fmla="val 15620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Text 17"/>
          <p:cNvSpPr/>
          <p:nvPr/>
        </p:nvSpPr>
        <p:spPr>
          <a:xfrm>
            <a:off x="3884760" y="6224760"/>
            <a:ext cx="30456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3801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4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18"/>
          <p:cNvSpPr/>
          <p:nvPr/>
        </p:nvSpPr>
        <p:spPr>
          <a:xfrm>
            <a:off x="7532280" y="6007320"/>
            <a:ext cx="27140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Запуск</a:t>
            </a:r>
            <a:endParaRPr lang="ru-RU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19"/>
          <p:cNvSpPr/>
          <p:nvPr/>
        </p:nvSpPr>
        <p:spPr>
          <a:xfrm>
            <a:off x="7532280" y="6476760"/>
            <a:ext cx="408816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01"/>
              </a:lnSpc>
              <a:tabLst>
                <a:tab pos="0" algn="l"/>
              </a:tabLst>
            </a:pPr>
            <a:r>
              <a:rPr lang="en-US" sz="17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Публикация сайта и начало работы.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0"/>
          <p:cNvSpPr/>
          <p:nvPr/>
        </p:nvSpPr>
        <p:spPr>
          <a:xfrm>
            <a:off x="0" y="0"/>
            <a:ext cx="14629680" cy="283464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6" name="Image 0"/>
          <p:cNvPicPr/>
          <p:nvPr/>
        </p:nvPicPr>
        <p:blipFill>
          <a:blip r:embed="rId3"/>
          <a:srcRect t="30646"/>
          <a:stretch/>
        </p:blipFill>
        <p:spPr>
          <a:xfrm>
            <a:off x="0" y="0"/>
            <a:ext cx="14629680" cy="2834640"/>
          </a:xfrm>
          <a:prstGeom prst="rect">
            <a:avLst/>
          </a:prstGeom>
          <a:ln w="0">
            <a:noFill/>
          </a:ln>
        </p:spPr>
      </p:pic>
      <p:sp>
        <p:nvSpPr>
          <p:cNvPr id="127" name="Text 1"/>
          <p:cNvSpPr/>
          <p:nvPr/>
        </p:nvSpPr>
        <p:spPr>
          <a:xfrm>
            <a:off x="793800" y="4002120"/>
            <a:ext cx="57729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Frontend: html + css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hape 2"/>
          <p:cNvSpPr/>
          <p:nvPr/>
        </p:nvSpPr>
        <p:spPr>
          <a:xfrm>
            <a:off x="793800" y="505116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Text 3"/>
          <p:cNvSpPr/>
          <p:nvPr/>
        </p:nvSpPr>
        <p:spPr>
          <a:xfrm>
            <a:off x="1531080" y="5128920"/>
            <a:ext cx="342072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Css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4"/>
          <p:cNvSpPr/>
          <p:nvPr/>
        </p:nvSpPr>
        <p:spPr>
          <a:xfrm>
            <a:off x="1531080" y="5720400"/>
            <a:ext cx="3420720" cy="108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ru-RU" sz="175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Более приятный внешний вид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Shape 5"/>
          <p:cNvSpPr/>
          <p:nvPr/>
        </p:nvSpPr>
        <p:spPr>
          <a:xfrm>
            <a:off x="5235840" y="505116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Text 6"/>
          <p:cNvSpPr/>
          <p:nvPr/>
        </p:nvSpPr>
        <p:spPr>
          <a:xfrm>
            <a:off x="5973120" y="5128920"/>
            <a:ext cx="314496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Шаблоны </a:t>
            </a: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html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7"/>
          <p:cNvSpPr/>
          <p:nvPr/>
        </p:nvSpPr>
        <p:spPr>
          <a:xfrm>
            <a:off x="5973120" y="5619600"/>
            <a:ext cx="3420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ru-RU" sz="175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Для удобства используется наследование шаблонов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hape 8"/>
          <p:cNvSpPr/>
          <p:nvPr/>
        </p:nvSpPr>
        <p:spPr>
          <a:xfrm>
            <a:off x="9677880" y="505116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Text 9"/>
          <p:cNvSpPr/>
          <p:nvPr/>
        </p:nvSpPr>
        <p:spPr>
          <a:xfrm>
            <a:off x="10415160" y="5128920"/>
            <a:ext cx="342072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DejaVu Sans"/>
              </a:rPr>
              <a:t>Bootstrap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10"/>
          <p:cNvSpPr/>
          <p:nvPr/>
        </p:nvSpPr>
        <p:spPr>
          <a:xfrm>
            <a:off x="10415160" y="5720400"/>
            <a:ext cx="3420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Bootstrap icons</a:t>
            </a:r>
            <a:r>
              <a:rPr lang="ru-RU" sz="175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 для лучшего внешнего вида.</a:t>
            </a:r>
            <a:r>
              <a:rPr lang="en-US" sz="175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 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Рисунок 13"/>
          <p:cNvPicPr/>
          <p:nvPr/>
        </p:nvPicPr>
        <p:blipFill>
          <a:blip r:embed="rId4"/>
          <a:stretch/>
        </p:blipFill>
        <p:spPr>
          <a:xfrm>
            <a:off x="9718920" y="5142240"/>
            <a:ext cx="427320" cy="34056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15"/>
          <p:cNvPicPr/>
          <p:nvPr/>
        </p:nvPicPr>
        <p:blipFill>
          <a:blip r:embed="rId5"/>
          <a:stretch/>
        </p:blipFill>
        <p:spPr>
          <a:xfrm>
            <a:off x="765360" y="5057640"/>
            <a:ext cx="509760" cy="50976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6"/>
          <p:cNvPicPr/>
          <p:nvPr/>
        </p:nvPicPr>
        <p:blipFill>
          <a:blip r:embed="rId6"/>
          <a:srcRect l="8054" t="17172" r="9786"/>
          <a:stretch/>
        </p:blipFill>
        <p:spPr>
          <a:xfrm>
            <a:off x="5277240" y="5128920"/>
            <a:ext cx="426960" cy="43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0"/>
          <p:cNvSpPr/>
          <p:nvPr/>
        </p:nvSpPr>
        <p:spPr>
          <a:xfrm>
            <a:off x="0" y="0"/>
            <a:ext cx="5485680" cy="822888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Image 0"/>
          <p:cNvPicPr/>
          <p:nvPr/>
        </p:nvPicPr>
        <p:blipFill>
          <a:blip r:embed="rId3"/>
          <a:srcRect r="75630"/>
          <a:stretch/>
        </p:blipFill>
        <p:spPr>
          <a:xfrm>
            <a:off x="0" y="26280"/>
            <a:ext cx="5877720" cy="8202600"/>
          </a:xfrm>
          <a:prstGeom prst="rect">
            <a:avLst/>
          </a:prstGeom>
          <a:ln w="0">
            <a:noFill/>
          </a:ln>
        </p:spPr>
      </p:pic>
      <p:sp>
        <p:nvSpPr>
          <p:cNvPr id="142" name="Text 1"/>
          <p:cNvSpPr/>
          <p:nvPr/>
        </p:nvSpPr>
        <p:spPr>
          <a:xfrm>
            <a:off x="6280200" y="1715040"/>
            <a:ext cx="7555680" cy="14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Backend: Flask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hape 2"/>
          <p:cNvSpPr/>
          <p:nvPr/>
        </p:nvSpPr>
        <p:spPr>
          <a:xfrm>
            <a:off x="6280200" y="347256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Text 3"/>
          <p:cNvSpPr/>
          <p:nvPr/>
        </p:nvSpPr>
        <p:spPr>
          <a:xfrm>
            <a:off x="7017480" y="3550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Flask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4"/>
          <p:cNvSpPr/>
          <p:nvPr/>
        </p:nvSpPr>
        <p:spPr>
          <a:xfrm>
            <a:off x="7017480" y="4041000"/>
            <a:ext cx="2898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Обеспечивает эффективное взаимодействие Frontend - Backend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7"/>
          <p:cNvSpPr/>
          <p:nvPr/>
        </p:nvSpPr>
        <p:spPr>
          <a:xfrm>
            <a:off x="10937160" y="4041000"/>
            <a:ext cx="2898720" cy="108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Shape 8"/>
          <p:cNvSpPr/>
          <p:nvPr/>
        </p:nvSpPr>
        <p:spPr>
          <a:xfrm>
            <a:off x="6280200" y="558324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Text 9"/>
          <p:cNvSpPr/>
          <p:nvPr/>
        </p:nvSpPr>
        <p:spPr>
          <a:xfrm>
            <a:off x="7017480" y="5661360"/>
            <a:ext cx="291456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Масштабируемость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0"/>
          <p:cNvSpPr/>
          <p:nvPr/>
        </p:nvSpPr>
        <p:spPr>
          <a:xfrm>
            <a:off x="7017480" y="615168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Высокая производительность при нагрузках.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29680" cy="3641400"/>
          </a:xfrm>
          <a:prstGeom prst="rect">
            <a:avLst/>
          </a:prstGeom>
          <a:ln w="0">
            <a:noFill/>
          </a:ln>
        </p:spPr>
      </p:pic>
      <p:sp>
        <p:nvSpPr>
          <p:cNvPr id="151" name="Text 0"/>
          <p:cNvSpPr/>
          <p:nvPr/>
        </p:nvSpPr>
        <p:spPr>
          <a:xfrm>
            <a:off x="793800" y="4179600"/>
            <a:ext cx="691488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База данных:</a:t>
            </a:r>
            <a:r>
              <a:rPr lang="ru-RU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 </a:t>
            </a: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Flask SQLAlchemy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Shape 1"/>
          <p:cNvSpPr/>
          <p:nvPr/>
        </p:nvSpPr>
        <p:spPr>
          <a:xfrm>
            <a:off x="793800" y="522828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Text 2"/>
          <p:cNvSpPr/>
          <p:nvPr/>
        </p:nvSpPr>
        <p:spPr>
          <a:xfrm>
            <a:off x="1531080" y="5306400"/>
            <a:ext cx="290628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NoSQL база данных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3"/>
          <p:cNvSpPr/>
          <p:nvPr/>
        </p:nvSpPr>
        <p:spPr>
          <a:xfrm>
            <a:off x="1531080" y="5796720"/>
            <a:ext cx="3420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Гибкая и масштабируемая структура.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Shape 4"/>
          <p:cNvSpPr/>
          <p:nvPr/>
        </p:nvSpPr>
        <p:spPr>
          <a:xfrm>
            <a:off x="9882000" y="518364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Text 5"/>
          <p:cNvSpPr/>
          <p:nvPr/>
        </p:nvSpPr>
        <p:spPr>
          <a:xfrm>
            <a:off x="10619280" y="526176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Удобное хранение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6"/>
          <p:cNvSpPr/>
          <p:nvPr/>
        </p:nvSpPr>
        <p:spPr>
          <a:xfrm>
            <a:off x="10619280" y="5752080"/>
            <a:ext cx="3420720" cy="108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Данные о событиях и пользователях легко обрабатываются.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8"/>
          <p:cNvSpPr/>
          <p:nvPr/>
        </p:nvSpPr>
        <p:spPr>
          <a:xfrm>
            <a:off x="10415160" y="5306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9"/>
          <p:cNvSpPr/>
          <p:nvPr/>
        </p:nvSpPr>
        <p:spPr>
          <a:xfrm>
            <a:off x="10415160" y="5796720"/>
            <a:ext cx="3420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4"/>
          <p:cNvSpPr/>
          <p:nvPr/>
        </p:nvSpPr>
        <p:spPr>
          <a:xfrm>
            <a:off x="564120" y="3252960"/>
            <a:ext cx="2982600" cy="333144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Shape 4"/>
          <p:cNvSpPr/>
          <p:nvPr/>
        </p:nvSpPr>
        <p:spPr>
          <a:xfrm>
            <a:off x="5760000" y="3240000"/>
            <a:ext cx="2982600" cy="333144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Shape 4"/>
          <p:cNvSpPr/>
          <p:nvPr/>
        </p:nvSpPr>
        <p:spPr>
          <a:xfrm>
            <a:off x="10483920" y="3328560"/>
            <a:ext cx="2982600" cy="333144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Text 0"/>
          <p:cNvSpPr/>
          <p:nvPr/>
        </p:nvSpPr>
        <p:spPr>
          <a:xfrm>
            <a:off x="793800" y="238932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Дизайн и UX/UI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1"/>
          <p:cNvSpPr/>
          <p:nvPr/>
        </p:nvSpPr>
        <p:spPr>
          <a:xfrm>
            <a:off x="793800" y="381996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C0D0F"/>
                </a:solidFill>
                <a:latin typeface="Montserrat"/>
                <a:ea typeface="Montserrat"/>
              </a:rPr>
              <a:t>Розовая гамма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2"/>
          <p:cNvSpPr/>
          <p:nvPr/>
        </p:nvSpPr>
        <p:spPr>
          <a:xfrm>
            <a:off x="574920" y="4401000"/>
            <a:ext cx="2844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Привлекает внимание и создает позитив.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3"/>
          <p:cNvSpPr/>
          <p:nvPr/>
        </p:nvSpPr>
        <p:spPr>
          <a:xfrm>
            <a:off x="6026040" y="3749400"/>
            <a:ext cx="284472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C0D0F"/>
                </a:solidFill>
                <a:latin typeface="Montserrat"/>
                <a:ea typeface="Montserrat"/>
              </a:rPr>
              <a:t>Интуитивный интерфейс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4"/>
          <p:cNvSpPr/>
          <p:nvPr/>
        </p:nvSpPr>
        <p:spPr>
          <a:xfrm>
            <a:off x="6026040" y="4685040"/>
            <a:ext cx="2844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Удобный поиск и навигация по сайту.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5"/>
          <p:cNvSpPr/>
          <p:nvPr/>
        </p:nvSpPr>
        <p:spPr>
          <a:xfrm>
            <a:off x="10835280" y="3982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0C0D0F"/>
                </a:solidFill>
                <a:latin typeface="Montserrat"/>
                <a:ea typeface="Montserrat"/>
              </a:rPr>
              <a:t>Адаптивность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6"/>
          <p:cNvSpPr/>
          <p:nvPr/>
        </p:nvSpPr>
        <p:spPr>
          <a:xfrm>
            <a:off x="10620000" y="4563720"/>
            <a:ext cx="2844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Отличный вид на всех устройствах.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7"/>
          <p:cNvSpPr/>
          <p:nvPr/>
        </p:nvSpPr>
        <p:spPr>
          <a:xfrm>
            <a:off x="11013480" y="381996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8"/>
          <p:cNvSpPr/>
          <p:nvPr/>
        </p:nvSpPr>
        <p:spPr>
          <a:xfrm>
            <a:off x="11013480" y="4401000"/>
            <a:ext cx="284472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 0" descr="preencoded.png"/>
          <p:cNvPicPr/>
          <p:nvPr/>
        </p:nvPicPr>
        <p:blipFill>
          <a:blip r:embed="rId3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173" name="Text 0"/>
          <p:cNvSpPr/>
          <p:nvPr/>
        </p:nvSpPr>
        <p:spPr>
          <a:xfrm>
            <a:off x="793800" y="1047600"/>
            <a:ext cx="73764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Возможности доработки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Shape 1"/>
          <p:cNvSpPr/>
          <p:nvPr/>
        </p:nvSpPr>
        <p:spPr>
          <a:xfrm>
            <a:off x="793800" y="209628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Text 2"/>
          <p:cNvSpPr/>
          <p:nvPr/>
        </p:nvSpPr>
        <p:spPr>
          <a:xfrm>
            <a:off x="1531080" y="2174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Персонализация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3"/>
          <p:cNvSpPr/>
          <p:nvPr/>
        </p:nvSpPr>
        <p:spPr>
          <a:xfrm>
            <a:off x="1531080" y="266472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Рекомендации событий по интересам пользователя.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Shape 4"/>
          <p:cNvSpPr/>
          <p:nvPr/>
        </p:nvSpPr>
        <p:spPr>
          <a:xfrm>
            <a:off x="793800" y="348120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Text 5"/>
          <p:cNvSpPr/>
          <p:nvPr/>
        </p:nvSpPr>
        <p:spPr>
          <a:xfrm>
            <a:off x="1531080" y="3558960"/>
            <a:ext cx="369432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Мобильное приложение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6"/>
          <p:cNvSpPr/>
          <p:nvPr/>
        </p:nvSpPr>
        <p:spPr>
          <a:xfrm>
            <a:off x="1531080" y="404964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Расширение доступности и функционала.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Shape 7"/>
          <p:cNvSpPr/>
          <p:nvPr/>
        </p:nvSpPr>
        <p:spPr>
          <a:xfrm>
            <a:off x="793800" y="486612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Text 8"/>
          <p:cNvSpPr/>
          <p:nvPr/>
        </p:nvSpPr>
        <p:spPr>
          <a:xfrm>
            <a:off x="1531080" y="4943880"/>
            <a:ext cx="311292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Расширенный поиск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9"/>
          <p:cNvSpPr/>
          <p:nvPr/>
        </p:nvSpPr>
        <p:spPr>
          <a:xfrm>
            <a:off x="1531080" y="543420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Фильтры по датам, локациям и жанрам.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Shape 10"/>
          <p:cNvSpPr/>
          <p:nvPr/>
        </p:nvSpPr>
        <p:spPr>
          <a:xfrm>
            <a:off x="793800" y="6251040"/>
            <a:ext cx="509760" cy="509760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7620">
            <a:solidFill>
              <a:srgbClr val="FF704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Text 11"/>
          <p:cNvSpPr/>
          <p:nvPr/>
        </p:nvSpPr>
        <p:spPr>
          <a:xfrm>
            <a:off x="1531080" y="6328800"/>
            <a:ext cx="36662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Интеграция с соцсетями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12"/>
          <p:cNvSpPr/>
          <p:nvPr/>
        </p:nvSpPr>
        <p:spPr>
          <a:xfrm>
            <a:off x="1531080" y="681912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Удобство регистрации и обмена событиями.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0"/>
          <p:cNvSpPr/>
          <p:nvPr/>
        </p:nvSpPr>
        <p:spPr>
          <a:xfrm>
            <a:off x="9144000" y="0"/>
            <a:ext cx="5485680" cy="8228880"/>
          </a:xfrm>
          <a:prstGeom prst="rect">
            <a:avLst/>
          </a:prstGeom>
          <a:solidFill>
            <a:srgbClr val="E6E6E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Image 0" descr="preencoded.png"/>
          <p:cNvPicPr/>
          <p:nvPr/>
        </p:nvPicPr>
        <p:blipFill>
          <a:blip r:embed="rId3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188" name="Text 1"/>
          <p:cNvSpPr/>
          <p:nvPr/>
        </p:nvSpPr>
        <p:spPr>
          <a:xfrm>
            <a:off x="793800" y="2745360"/>
            <a:ext cx="7555680" cy="14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0C0D0F"/>
                </a:solidFill>
                <a:latin typeface="Montserrat"/>
                <a:ea typeface="Montserrat"/>
              </a:rPr>
              <a:t>EventPin: Присоединяйтесь!</a:t>
            </a:r>
            <a:endParaRPr lang="ru-RU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2"/>
          <p:cNvSpPr/>
          <p:nvPr/>
        </p:nvSpPr>
        <p:spPr>
          <a:xfrm>
            <a:off x="793800" y="4503240"/>
            <a:ext cx="755568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Откройте мир ярких событий вместе с EventPin.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3"/>
          <p:cNvSpPr/>
          <p:nvPr/>
        </p:nvSpPr>
        <p:spPr>
          <a:xfrm>
            <a:off x="793800" y="5121360"/>
            <a:ext cx="755568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55575A"/>
                </a:solidFill>
                <a:latin typeface="Montserrat"/>
                <a:ea typeface="Montserrat"/>
              </a:rPr>
              <a:t>Попробуйте прямо сейчас! Спасибо за внимание!</a:t>
            </a:r>
            <a:endParaRPr lang="ru-RU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4"/>
          <a:srcRect l="13118" r="7703"/>
          <a:stretch/>
        </p:blipFill>
        <p:spPr>
          <a:xfrm>
            <a:off x="8114400" y="0"/>
            <a:ext cx="6515280" cy="822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249</Words>
  <Application>Microsoft Office PowerPoint</Application>
  <PresentationFormat>Произвольный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Kira</cp:lastModifiedBy>
  <cp:revision>9</cp:revision>
  <dcterms:created xsi:type="dcterms:W3CDTF">2025-05-18T12:33:05Z</dcterms:created>
  <dcterms:modified xsi:type="dcterms:W3CDTF">2025-05-19T15:15:42Z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Произвольный</vt:lpwstr>
  </property>
  <property fmtid="{D5CDD505-2E9C-101B-9397-08002B2CF9AE}" pid="4" name="Slides">
    <vt:i4>9</vt:i4>
  </property>
</Properties>
</file>