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91d6376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91d6376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1d6376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1d6376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476">
                <a:solidFill>
                  <a:schemeClr val="dk1"/>
                </a:solidFill>
              </a:rPr>
              <a:t>The branches to these variants are characterized by many amino acid-changing mutations often in the </a:t>
            </a:r>
            <a:r>
              <a:rPr lang="zh-CN" sz="1487">
                <a:solidFill>
                  <a:schemeClr val="dk1"/>
                </a:solidFill>
              </a:rPr>
              <a:t>spike</a:t>
            </a:r>
            <a:r>
              <a:rPr lang="zh-CN" sz="1476">
                <a:solidFill>
                  <a:schemeClr val="dk1"/>
                </a:solidFill>
              </a:rPr>
              <a:t> protein.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91d6376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91d6376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91d6376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91d6376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91d63764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91d63764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japan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Aferica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91d6376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91d6376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1d6376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1d6376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Variants and Rate in SARS-CoV2</a:t>
            </a:r>
            <a:endParaRPr sz="4400"/>
          </a:p>
        </p:txBody>
      </p:sp>
      <p:sp>
        <p:nvSpPr>
          <p:cNvPr id="63" name="Google Shape;63;p13"/>
          <p:cNvSpPr txBox="1"/>
          <p:nvPr/>
        </p:nvSpPr>
        <p:spPr>
          <a:xfrm>
            <a:off x="2092950" y="3331550"/>
            <a:ext cx="49581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A0A0A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Group member                 </a:t>
            </a:r>
            <a:r>
              <a:rPr lang="zh-CN" sz="1450">
                <a:solidFill>
                  <a:srgbClr val="0A0A0A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Zhang Leyi &amp; Jinqi Duan</a:t>
            </a:r>
            <a:endParaRPr sz="1450">
              <a:solidFill>
                <a:srgbClr val="0A0A0A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A0A0A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    Supervisor                Palle Villesen &amp; Thomas Bataillon</a:t>
            </a:r>
            <a:endParaRPr sz="1450">
              <a:solidFill>
                <a:srgbClr val="0A0A0A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A0A0A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  Department              Bioinformatics Research Centre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4278" l="18849" r="23185" t="20255"/>
          <a:stretch/>
        </p:blipFill>
        <p:spPr>
          <a:xfrm>
            <a:off x="8013825" y="281650"/>
            <a:ext cx="818475" cy="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6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487">
                <a:solidFill>
                  <a:schemeClr val="dk1"/>
                </a:solidFill>
              </a:rPr>
              <a:t>V</a:t>
            </a:r>
            <a:r>
              <a:rPr lang="zh-CN" sz="1487">
                <a:solidFill>
                  <a:schemeClr val="dk1"/>
                </a:solidFill>
              </a:rPr>
              <a:t>ariants spread considerably fast and quickly displaced in the population</a:t>
            </a:r>
            <a:r>
              <a:rPr lang="zh-CN" sz="1476">
                <a:solidFill>
                  <a:schemeClr val="dk1"/>
                </a:solidFill>
              </a:rPr>
              <a:t>. </a:t>
            </a:r>
            <a:endParaRPr sz="1476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6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476">
                <a:solidFill>
                  <a:schemeClr val="dk1"/>
                </a:solidFill>
              </a:rPr>
              <a:t>New variants with several novel mutations emerged suddenly, including those overcompeted[1].</a:t>
            </a:r>
            <a:endParaRPr sz="1476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76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CN" sz="1476">
                <a:solidFill>
                  <a:schemeClr val="dk1"/>
                </a:solidFill>
              </a:rPr>
              <a:t>Here we investigate t</a:t>
            </a:r>
            <a:r>
              <a:rPr b="1" lang="zh-CN" sz="1476">
                <a:solidFill>
                  <a:schemeClr val="dk1"/>
                </a:solidFill>
              </a:rPr>
              <a:t>he strength and influence of adaptive evolution in SARS-CoV-2.</a:t>
            </a:r>
            <a:endParaRPr sz="11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4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Oveview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Data set 1 : 244,812 individuals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Data set 2 : 13,674,098 SNP change records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After cleaning duplicated or wrong values, 8,320,141 left in data set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Concern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Spike </a:t>
            </a:r>
            <a:r>
              <a:rPr lang="zh-CN"/>
              <a:t>protein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Key non-synonmous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Variant of concern[2]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Delta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Omicron (BA.1, BA.2, BA.2.12.1, BA.4, BA.5, BA.5.2.1)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Progress - </a:t>
            </a:r>
            <a:r>
              <a:rPr lang="zh-CN" sz="1600"/>
              <a:t>Number of mutation with date in difference variant of concern(VOC)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6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0" y="1155275"/>
            <a:ext cx="4585401" cy="2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50" y="1196396"/>
            <a:ext cx="4414049" cy="275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Progress - </a:t>
            </a:r>
            <a:r>
              <a:rPr lang="zh-CN" sz="1500"/>
              <a:t>Frequencies of AA_change(example)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" y="1183675"/>
            <a:ext cx="4500001" cy="277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-4960" l="3440" r="-3439" t="4960"/>
          <a:stretch/>
        </p:blipFill>
        <p:spPr>
          <a:xfrm>
            <a:off x="4572000" y="1147237"/>
            <a:ext cx="4499999" cy="274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59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Progress - </a:t>
            </a:r>
            <a:r>
              <a:rPr lang="zh-CN" sz="1600"/>
              <a:t>Convergence and potentially advantage AA_change(example)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92" y="720088"/>
            <a:ext cx="3492001" cy="21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854" y="723975"/>
            <a:ext cx="3492001" cy="212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7861" y="2850200"/>
            <a:ext cx="3492001" cy="212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900" y="2856008"/>
            <a:ext cx="3491999" cy="21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Next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Quantify the </a:t>
            </a:r>
            <a:r>
              <a:rPr lang="zh-CN"/>
              <a:t>strength</a:t>
            </a:r>
            <a:r>
              <a:rPr lang="zh-CN"/>
              <a:t> of adaptive evolution( Method?)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Covid shows punctuating evolution not gradualism.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Proportion of neutral substitutions to all substitutions?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Begin writing report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[1] Neher, Richard A. “Contributions of Adaptation and Purifying Selection to SARS-COV-2 Evolution.” 2022, https://doi.org/10.1101/2022.08.22.504731. 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[2] “SARS-COV-2 Variant Classifications and Definitions.” </a:t>
            </a:r>
            <a:r>
              <a:rPr i="1" lang="zh-CN" sz="1100">
                <a:solidFill>
                  <a:schemeClr val="dk1"/>
                </a:solidFill>
              </a:rPr>
              <a:t>Centers for Disease Control and Prevention</a:t>
            </a:r>
            <a:r>
              <a:rPr lang="zh-CN" sz="1100">
                <a:solidFill>
                  <a:schemeClr val="dk1"/>
                </a:solidFill>
              </a:rPr>
              <a:t>, Centers for Disease Control and Prevention, https://www.cdc.gov/coronavirus/2019-ncov/variants/variant-classifications.html.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[3] Zhang, Yanan, et al. “SARS-COV-2 Spike L452R Mutation Increases Omicron Variant Fusogenicity and Infectivity as Well as Host Glycolysis.” </a:t>
            </a:r>
            <a:r>
              <a:rPr i="1" lang="zh-CN" sz="1100">
                <a:solidFill>
                  <a:schemeClr val="dk1"/>
                </a:solidFill>
              </a:rPr>
              <a:t>Signal Transduction and Targeted Therapy</a:t>
            </a:r>
            <a:r>
              <a:rPr lang="zh-CN" sz="1100">
                <a:solidFill>
                  <a:schemeClr val="dk1"/>
                </a:solidFill>
              </a:rPr>
              <a:t>, vol. 7, no. 1, 2022, https://doi.org/10.1038/s41392-022-00941-z.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dk1"/>
                </a:solidFill>
              </a:rPr>
              <a:t>[4] Cao, Yunlong, et al. “Imprinted Sars-COV-2 Humoral Immunity Induces Convergent Omicron RBD Evolution.” 2022, https://doi.org/10.1101/2022.09.15.507787.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