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4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3E8E-3857-B575-A3C8-E3CFBB3D006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C780333-630E-8FAE-55BD-CBF9FBE87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61CD435-B62B-D1BE-29E1-94457E0E0E94}"/>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5" name="Footer Placeholder 4">
            <a:extLst>
              <a:ext uri="{FF2B5EF4-FFF2-40B4-BE49-F238E27FC236}">
                <a16:creationId xmlns:a16="http://schemas.microsoft.com/office/drawing/2014/main" id="{33E0E21C-C8F1-074C-B907-ABB6C0F2840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393567B-3E8A-48E5-F2F3-021BDB4FB9FA}"/>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50912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D8A7-CA47-5EF0-7497-BE8A20B2B7E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6FF6958-AA93-2EF4-AA4D-60C9267589B4}"/>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730420A-259E-8B8F-2844-E403F3BAC127}"/>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5" name="Footer Placeholder 4">
            <a:extLst>
              <a:ext uri="{FF2B5EF4-FFF2-40B4-BE49-F238E27FC236}">
                <a16:creationId xmlns:a16="http://schemas.microsoft.com/office/drawing/2014/main" id="{1DAAC7C6-C8A5-9999-2824-D5088F1AEF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4AD8EF2-AD70-D70D-4267-B323757A985A}"/>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113350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183F7-841A-4EDF-B955-991ABC8DFD58}"/>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3A8BC71-DA3C-2068-1961-BBD8710040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87EBD17-7EB6-CFA0-55F5-183FDD8126A8}"/>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5" name="Footer Placeholder 4">
            <a:extLst>
              <a:ext uri="{FF2B5EF4-FFF2-40B4-BE49-F238E27FC236}">
                <a16:creationId xmlns:a16="http://schemas.microsoft.com/office/drawing/2014/main" id="{62ACEC31-4D25-07FA-2EAE-E708D7A89E8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B011BD5-BF03-2C52-5B7B-8BE95B5B5407}"/>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05504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1F00-EF3B-5DCC-2E1B-899048AED32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8E1C85B-6304-D064-8B94-B13723A3B52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C0E1452-8FBB-536C-E576-A973B88C5F75}"/>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5" name="Footer Placeholder 4">
            <a:extLst>
              <a:ext uri="{FF2B5EF4-FFF2-40B4-BE49-F238E27FC236}">
                <a16:creationId xmlns:a16="http://schemas.microsoft.com/office/drawing/2014/main" id="{8AEA0341-8BF5-2C04-46E8-3E6BD7826F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F6783F3-B348-3514-95BB-3DE1914D4795}"/>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25185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E1C9-7078-F7C7-CFBC-15B2A57D277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ADC3337-3B81-FB1C-6630-9CC41F3B6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0501545-8A05-150E-FBDF-9C953F226A50}"/>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5" name="Footer Placeholder 4">
            <a:extLst>
              <a:ext uri="{FF2B5EF4-FFF2-40B4-BE49-F238E27FC236}">
                <a16:creationId xmlns:a16="http://schemas.microsoft.com/office/drawing/2014/main" id="{87DBBD44-10C7-345E-8CE5-929A666965A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386E48F-3E46-C022-D7DB-BEECC8FCE4B4}"/>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37586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001F-CAA9-4CB0-684E-CF48DAB8A2B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10329EF-D02C-7D73-2B43-60EE5606C9C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DA360C1-4574-A4C6-A663-E8AB144FC3A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AEBC2FA-4E91-CB3C-B529-BBF95E36A9E9}"/>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6" name="Footer Placeholder 5">
            <a:extLst>
              <a:ext uri="{FF2B5EF4-FFF2-40B4-BE49-F238E27FC236}">
                <a16:creationId xmlns:a16="http://schemas.microsoft.com/office/drawing/2014/main" id="{7AFF371D-1171-DC54-2B14-66A4FEA0AA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A1DA200-17B9-DA9D-DE75-7A4C08F46400}"/>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93535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5EA8-0B1D-E1F1-0DE5-8E7AF299D49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5203EFB-4B4D-2F80-4B5D-FC2589C52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2E4010E-170D-7528-48D3-13096B735EA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76A64C9-D209-8E3A-19B8-43F1F590E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0487C7A-22EE-9541-0464-0AA0190726C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8D9E6AF-B8B1-F408-C3DF-A2A680486CEB}"/>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8" name="Footer Placeholder 7">
            <a:extLst>
              <a:ext uri="{FF2B5EF4-FFF2-40B4-BE49-F238E27FC236}">
                <a16:creationId xmlns:a16="http://schemas.microsoft.com/office/drawing/2014/main" id="{EBDC11F3-6D64-2EA4-1AA7-F11BA25268F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1F332BE-4AC3-7B60-34AF-43D08FA9C3EC}"/>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34975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2493-6B0D-F273-599E-C34527D96FF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688A81E-8A72-FCC4-2942-E3393D51ADB9}"/>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4" name="Footer Placeholder 3">
            <a:extLst>
              <a:ext uri="{FF2B5EF4-FFF2-40B4-BE49-F238E27FC236}">
                <a16:creationId xmlns:a16="http://schemas.microsoft.com/office/drawing/2014/main" id="{CE745065-B6CC-6969-614D-38F9A1DD274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B035EAE-8725-5DC8-92E9-5DDE086E3399}"/>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10795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F079E-6F97-4625-5EAF-DE8BE597DFAF}"/>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3" name="Footer Placeholder 2">
            <a:extLst>
              <a:ext uri="{FF2B5EF4-FFF2-40B4-BE49-F238E27FC236}">
                <a16:creationId xmlns:a16="http://schemas.microsoft.com/office/drawing/2014/main" id="{3305EBA1-F595-C25E-E219-B40C6E248053}"/>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77C6999-D300-9086-0707-700129F8D21D}"/>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355923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8D66-5CE6-14A6-266F-294ED95E67F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AC8B618-B5CB-A25C-1684-7B6727B90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72A5F1E-2B23-10D1-2B61-2A4597E1F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D349929-7419-557B-9E28-E773422BD7AB}"/>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6" name="Footer Placeholder 5">
            <a:extLst>
              <a:ext uri="{FF2B5EF4-FFF2-40B4-BE49-F238E27FC236}">
                <a16:creationId xmlns:a16="http://schemas.microsoft.com/office/drawing/2014/main" id="{91A05F75-7E06-1759-0F79-B94EC943DB6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1166D5E-511A-4438-0534-4303DDCC48BA}"/>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77991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F0F6-A06A-02DC-8344-FC2117A053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5FD80C-0FE9-B70B-53AC-926DC639E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1D0C799-4D23-D8EA-E7AF-142EDB4D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616EE2D-24CA-AAE5-767F-72AF751F3F7E}"/>
              </a:ext>
            </a:extLst>
          </p:cNvPr>
          <p:cNvSpPr>
            <a:spLocks noGrp="1"/>
          </p:cNvSpPr>
          <p:nvPr>
            <p:ph type="dt" sz="half" idx="10"/>
          </p:nvPr>
        </p:nvSpPr>
        <p:spPr/>
        <p:txBody>
          <a:bodyPr/>
          <a:lstStyle/>
          <a:p>
            <a:fld id="{F71F4D61-30A5-4471-B941-D9622314398E}" type="datetimeFigureOut">
              <a:rPr lang="zh-CN" altLang="en-US" smtClean="0"/>
              <a:t>2022/10/26</a:t>
            </a:fld>
            <a:endParaRPr lang="zh-CN" altLang="en-US"/>
          </a:p>
        </p:txBody>
      </p:sp>
      <p:sp>
        <p:nvSpPr>
          <p:cNvPr id="6" name="Footer Placeholder 5">
            <a:extLst>
              <a:ext uri="{FF2B5EF4-FFF2-40B4-BE49-F238E27FC236}">
                <a16:creationId xmlns:a16="http://schemas.microsoft.com/office/drawing/2014/main" id="{F21E0088-D8CE-0180-0260-8ADA4896D3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3F772E6-416F-25DA-D707-7A8EE7732D14}"/>
              </a:ext>
            </a:extLst>
          </p:cNvPr>
          <p:cNvSpPr>
            <a:spLocks noGrp="1"/>
          </p:cNvSpPr>
          <p:nvPr>
            <p:ph type="sldNum" sz="quarter" idx="12"/>
          </p:nvPr>
        </p:nvSpPr>
        <p:spPr/>
        <p:txBody>
          <a:body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216544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C10C9-7937-B660-AADF-EBBB0F768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DF6820E-E2EB-6331-4885-525D5495F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6E54530-A70E-B91B-010D-9384A083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F4D61-30A5-4471-B941-D9622314398E}" type="datetimeFigureOut">
              <a:rPr lang="zh-CN" altLang="en-US" smtClean="0"/>
              <a:t>2022/10/26</a:t>
            </a:fld>
            <a:endParaRPr lang="zh-CN" altLang="en-US"/>
          </a:p>
        </p:txBody>
      </p:sp>
      <p:sp>
        <p:nvSpPr>
          <p:cNvPr id="5" name="Footer Placeholder 4">
            <a:extLst>
              <a:ext uri="{FF2B5EF4-FFF2-40B4-BE49-F238E27FC236}">
                <a16:creationId xmlns:a16="http://schemas.microsoft.com/office/drawing/2014/main" id="{671464E1-91EB-905F-158D-1AF2CA408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D8986FF-5F80-16BC-A914-956B1C997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2F3F4-1F96-42CC-9AE2-C8CE4E4C55A0}" type="slidenum">
              <a:rPr lang="zh-CN" altLang="en-US" smtClean="0"/>
              <a:t>‹#›</a:t>
            </a:fld>
            <a:endParaRPr lang="zh-CN" altLang="en-US"/>
          </a:p>
        </p:txBody>
      </p:sp>
    </p:spTree>
    <p:extLst>
      <p:ext uri="{BB962C8B-B14F-4D97-AF65-F5344CB8AC3E}">
        <p14:creationId xmlns:p14="http://schemas.microsoft.com/office/powerpoint/2010/main" val="111310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hyperlink" Target="https://zhuanlan.zhihu.com/p/35003271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hyperlink" Target="https://www.cdc.gov/coronavirus/2019-ncov/covid-data/covidview/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7AF9-53FB-4060-EE7F-BA0B215FCE7D}"/>
              </a:ext>
            </a:extLst>
          </p:cNvPr>
          <p:cNvSpPr>
            <a:spLocks noGrp="1"/>
          </p:cNvSpPr>
          <p:nvPr>
            <p:ph type="ctrTitle"/>
          </p:nvPr>
        </p:nvSpPr>
        <p:spPr/>
        <p:txBody>
          <a:bodyPr/>
          <a:lstStyle/>
          <a:p>
            <a:r>
              <a:rPr lang="en-US" altLang="zh-CN" dirty="0"/>
              <a:t>Week 8</a:t>
            </a:r>
            <a:endParaRPr lang="zh-CN" altLang="en-US" dirty="0"/>
          </a:p>
        </p:txBody>
      </p:sp>
      <p:sp>
        <p:nvSpPr>
          <p:cNvPr id="3" name="Subtitle 2">
            <a:extLst>
              <a:ext uri="{FF2B5EF4-FFF2-40B4-BE49-F238E27FC236}">
                <a16:creationId xmlns:a16="http://schemas.microsoft.com/office/drawing/2014/main" id="{A95909AA-4D3E-AB14-0912-63CDE60FA3F7}"/>
              </a:ext>
            </a:extLst>
          </p:cNvPr>
          <p:cNvSpPr>
            <a:spLocks noGrp="1"/>
          </p:cNvSpPr>
          <p:nvPr>
            <p:ph type="subTitle" idx="1"/>
          </p:nvPr>
        </p:nvSpPr>
        <p:spPr/>
        <p:txBody>
          <a:bodyPr/>
          <a:lstStyle/>
          <a:p>
            <a:r>
              <a:rPr lang="en-US" altLang="zh-CN" dirty="0"/>
              <a:t>Zhang Leyi,</a:t>
            </a:r>
            <a:r>
              <a:rPr lang="zh-CN" altLang="en-US" dirty="0"/>
              <a:t> </a:t>
            </a:r>
            <a:r>
              <a:rPr lang="en-US" altLang="zh-CN" dirty="0"/>
              <a:t>Duan</a:t>
            </a:r>
            <a:r>
              <a:rPr lang="zh-CN" altLang="en-US" dirty="0"/>
              <a:t> </a:t>
            </a:r>
            <a:r>
              <a:rPr lang="en-US" altLang="zh-CN" dirty="0" err="1"/>
              <a:t>Jinqi</a:t>
            </a:r>
            <a:endParaRPr lang="en-US" altLang="zh-CN" dirty="0"/>
          </a:p>
        </p:txBody>
      </p:sp>
    </p:spTree>
    <p:extLst>
      <p:ext uri="{BB962C8B-B14F-4D97-AF65-F5344CB8AC3E}">
        <p14:creationId xmlns:p14="http://schemas.microsoft.com/office/powerpoint/2010/main" val="278490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99DF-6042-4584-C9E6-50A076B1BB07}"/>
              </a:ext>
            </a:extLst>
          </p:cNvPr>
          <p:cNvSpPr>
            <a:spLocks noGrp="1"/>
          </p:cNvSpPr>
          <p:nvPr>
            <p:ph type="title"/>
          </p:nvPr>
        </p:nvSpPr>
        <p:spPr/>
        <p:txBody>
          <a:bodyPr/>
          <a:lstStyle/>
          <a:p>
            <a:r>
              <a:rPr lang="en-US" altLang="zh-CN" dirty="0"/>
              <a:t>Lineages and Mutations</a:t>
            </a:r>
            <a:endParaRPr lang="zh-CN" altLang="en-US" dirty="0"/>
          </a:p>
        </p:txBody>
      </p:sp>
      <p:sp>
        <p:nvSpPr>
          <p:cNvPr id="3" name="Content Placeholder 2">
            <a:extLst>
              <a:ext uri="{FF2B5EF4-FFF2-40B4-BE49-F238E27FC236}">
                <a16:creationId xmlns:a16="http://schemas.microsoft.com/office/drawing/2014/main" id="{E203BD1A-2C4D-59C1-0CFE-3584B0B0F506}"/>
              </a:ext>
            </a:extLst>
          </p:cNvPr>
          <p:cNvSpPr>
            <a:spLocks noGrp="1"/>
          </p:cNvSpPr>
          <p:nvPr>
            <p:ph idx="1"/>
          </p:nvPr>
        </p:nvSpPr>
        <p:spPr/>
        <p:txBody>
          <a:bodyPr>
            <a:normAutofit fontScale="85000" lnSpcReduction="10000"/>
          </a:bodyPr>
          <a:lstStyle/>
          <a:p>
            <a:pPr algn="l"/>
            <a:r>
              <a:rPr lang="en-US" altLang="zh-CN" b="0" i="0" dirty="0">
                <a:effectLst/>
                <a:latin typeface="-apple-system"/>
              </a:rPr>
              <a:t>BA.2--&gt;BA.5--&gt;BA.5.2--&gt;BF.7</a:t>
            </a:r>
            <a:br>
              <a:rPr lang="en-US" altLang="zh-CN" b="0" i="0" dirty="0">
                <a:effectLst/>
                <a:latin typeface="-apple-system"/>
              </a:rPr>
            </a:br>
            <a:r>
              <a:rPr lang="en-US" altLang="zh-CN" b="0" i="0" dirty="0">
                <a:effectLst/>
                <a:latin typeface="-apple-system"/>
              </a:rPr>
              <a:t>BA.2: 2021-10-22</a:t>
            </a:r>
            <a:br>
              <a:rPr lang="en-US" altLang="zh-CN" b="0" i="0" dirty="0">
                <a:effectLst/>
                <a:latin typeface="-apple-system"/>
              </a:rPr>
            </a:br>
            <a:r>
              <a:rPr lang="en-US" altLang="zh-CN" b="0" i="0" dirty="0">
                <a:effectLst/>
                <a:latin typeface="-apple-system"/>
              </a:rPr>
              <a:t>BA.5: 2022-01-10, South </a:t>
            </a:r>
            <a:r>
              <a:rPr lang="en-US" altLang="zh-CN" dirty="0">
                <a:latin typeface="-apple-system"/>
              </a:rPr>
              <a:t>Africa, L452R F486B</a:t>
            </a:r>
            <a:br>
              <a:rPr lang="en-US" altLang="zh-CN" dirty="0">
                <a:latin typeface="-apple-system"/>
              </a:rPr>
            </a:br>
            <a:r>
              <a:rPr lang="en-US" altLang="zh-CN" dirty="0">
                <a:latin typeface="-apple-system"/>
              </a:rPr>
              <a:t>BA.5.2 2022-04-11: ORF9b: D16G BF.7 2022-05-13 Belgium, R346T</a:t>
            </a:r>
          </a:p>
          <a:p>
            <a:pPr algn="l"/>
            <a:endParaRPr lang="en-US" altLang="zh-CN" dirty="0">
              <a:latin typeface="-apple-system"/>
            </a:endParaRPr>
          </a:p>
          <a:p>
            <a:pPr algn="l"/>
            <a:r>
              <a:rPr lang="en-US" altLang="zh-CN" dirty="0">
                <a:latin typeface="-apple-system"/>
              </a:rPr>
              <a:t>Mutations on RBD are mostly concentrated in </a:t>
            </a:r>
            <a:r>
              <a:rPr lang="en-US" altLang="zh-CN" b="1" dirty="0">
                <a:latin typeface="-apple-system"/>
              </a:rPr>
              <a:t>R346, R356, K444, L452, N460K, F486</a:t>
            </a:r>
            <a:r>
              <a:rPr lang="en-US" altLang="zh-CN" dirty="0">
                <a:latin typeface="-apple-system"/>
              </a:rPr>
              <a:t>.</a:t>
            </a:r>
          </a:p>
          <a:p>
            <a:pPr algn="l"/>
            <a:br>
              <a:rPr lang="en-US" altLang="zh-CN" dirty="0">
                <a:latin typeface="-apple-system"/>
              </a:rPr>
            </a:br>
            <a:r>
              <a:rPr lang="en-US" altLang="zh-CN" dirty="0">
                <a:latin typeface="-apple-system"/>
              </a:rPr>
              <a:t>BA.2.12 from India, BA.2.12.1 from Canada.</a:t>
            </a:r>
            <a:br>
              <a:rPr lang="en-US" altLang="zh-CN" dirty="0">
                <a:latin typeface="-apple-system"/>
              </a:rPr>
            </a:br>
            <a:r>
              <a:rPr lang="en-US" altLang="zh-CN" dirty="0">
                <a:latin typeface="-apple-system"/>
              </a:rPr>
              <a:t>Spike mutations </a:t>
            </a:r>
            <a:r>
              <a:rPr lang="en-US" altLang="zh-CN" b="1" dirty="0">
                <a:latin typeface="-apple-system"/>
              </a:rPr>
              <a:t>L452Q and S704L are from antigenic drift</a:t>
            </a:r>
            <a:r>
              <a:rPr lang="en-US" altLang="zh-CN" dirty="0">
                <a:latin typeface="-apple-system"/>
              </a:rPr>
              <a:t>, which are hard to accumulate. But in only a month(Feb 2022), 2 mutations are accumulated.</a:t>
            </a:r>
            <a:br>
              <a:rPr lang="en-US" altLang="zh-CN" dirty="0">
                <a:latin typeface="-apple-system"/>
              </a:rPr>
            </a:br>
            <a:r>
              <a:rPr lang="en-US" altLang="zh-CN" b="1" dirty="0">
                <a:solidFill>
                  <a:schemeClr val="accent1">
                    <a:lumMod val="75000"/>
                  </a:schemeClr>
                </a:solidFill>
                <a:latin typeface="-apple-system"/>
              </a:rPr>
              <a:t>S704L </a:t>
            </a:r>
            <a:r>
              <a:rPr lang="en-US" altLang="zh-CN" dirty="0">
                <a:solidFill>
                  <a:schemeClr val="accent1">
                    <a:lumMod val="75000"/>
                  </a:schemeClr>
                </a:solidFill>
                <a:latin typeface="-apple-system"/>
              </a:rPr>
              <a:t>also shows </a:t>
            </a:r>
            <a:r>
              <a:rPr lang="en-US" altLang="zh-CN" b="1" dirty="0">
                <a:solidFill>
                  <a:schemeClr val="accent1">
                    <a:lumMod val="75000"/>
                  </a:schemeClr>
                </a:solidFill>
                <a:latin typeface="-apple-system"/>
              </a:rPr>
              <a:t>convergence</a:t>
            </a:r>
            <a:r>
              <a:rPr lang="en-US" altLang="zh-CN" dirty="0">
                <a:latin typeface="-apple-system"/>
              </a:rPr>
              <a:t>, that BA.1, BA.2, BA.5 all have S704L change. And BA.1 + S704L has growth advantage than BA.1</a:t>
            </a:r>
          </a:p>
          <a:p>
            <a:pPr algn="l"/>
            <a:endParaRPr lang="en-US" altLang="zh-CN" dirty="0">
              <a:latin typeface="-apple-system"/>
            </a:endParaRPr>
          </a:p>
          <a:p>
            <a:endParaRPr lang="zh-CN" altLang="en-US" dirty="0"/>
          </a:p>
        </p:txBody>
      </p:sp>
    </p:spTree>
    <p:extLst>
      <p:ext uri="{BB962C8B-B14F-4D97-AF65-F5344CB8AC3E}">
        <p14:creationId xmlns:p14="http://schemas.microsoft.com/office/powerpoint/2010/main" val="393120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2BC0BCA4-29A0-76BA-FB6A-95B929CB7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683" y="1363014"/>
            <a:ext cx="7106015" cy="3676839"/>
          </a:xfrm>
        </p:spPr>
      </p:pic>
    </p:spTree>
    <p:extLst>
      <p:ext uri="{BB962C8B-B14F-4D97-AF65-F5344CB8AC3E}">
        <p14:creationId xmlns:p14="http://schemas.microsoft.com/office/powerpoint/2010/main" val="351142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55165-D9E1-20E9-FEDC-39FB377484E7}"/>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altLang="zh-CN" sz="5200" kern="1200" dirty="0">
                <a:solidFill>
                  <a:schemeClr val="tx1"/>
                </a:solidFill>
                <a:latin typeface="+mj-lt"/>
                <a:ea typeface="+mj-ea"/>
                <a:cs typeface="+mj-cs"/>
              </a:rPr>
              <a:t>S704L</a:t>
            </a:r>
          </a:p>
        </p:txBody>
      </p:sp>
      <p:pic>
        <p:nvPicPr>
          <p:cNvPr id="5" name="Picture 4" descr="Chart, scatter chart&#10;&#10;Description automatically generated">
            <a:extLst>
              <a:ext uri="{FF2B5EF4-FFF2-40B4-BE49-F238E27FC236}">
                <a16:creationId xmlns:a16="http://schemas.microsoft.com/office/drawing/2014/main" id="{487E006C-34B5-F57C-B3E4-1C19CFD39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806" y="1765882"/>
            <a:ext cx="3516199" cy="2056976"/>
          </a:xfrm>
          <a:prstGeom prst="rect">
            <a:avLst/>
          </a:prstGeom>
        </p:spPr>
      </p:pic>
      <p:pic>
        <p:nvPicPr>
          <p:cNvPr id="15" name="Picture 14" descr="Chart, scatter chart&#10;&#10;Description automatically generated">
            <a:extLst>
              <a:ext uri="{FF2B5EF4-FFF2-40B4-BE49-F238E27FC236}">
                <a16:creationId xmlns:a16="http://schemas.microsoft.com/office/drawing/2014/main" id="{F8874DD1-2602-28C6-DB33-B66276DDA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94" y="1834939"/>
            <a:ext cx="3516199" cy="2056976"/>
          </a:xfrm>
          <a:prstGeom prst="rect">
            <a:avLst/>
          </a:prstGeom>
        </p:spPr>
      </p:pic>
      <p:pic>
        <p:nvPicPr>
          <p:cNvPr id="7" name="Picture 6" descr="Chart, scatter chart&#10;&#10;Description automatically generated">
            <a:extLst>
              <a:ext uri="{FF2B5EF4-FFF2-40B4-BE49-F238E27FC236}">
                <a16:creationId xmlns:a16="http://schemas.microsoft.com/office/drawing/2014/main" id="{E89BDCE6-5B1B-76FC-F42C-1BB83F391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68" y="4063630"/>
            <a:ext cx="3531290" cy="2056976"/>
          </a:xfrm>
          <a:prstGeom prst="rect">
            <a:avLst/>
          </a:prstGeom>
        </p:spPr>
      </p:pic>
      <p:pic>
        <p:nvPicPr>
          <p:cNvPr id="11" name="Picture 10" descr="Chart, scatter chart&#10;&#10;Description automatically generated">
            <a:extLst>
              <a:ext uri="{FF2B5EF4-FFF2-40B4-BE49-F238E27FC236}">
                <a16:creationId xmlns:a16="http://schemas.microsoft.com/office/drawing/2014/main" id="{53EFE505-6F72-C2A7-7C55-EDB11AAE42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609" y="1834939"/>
            <a:ext cx="3546510" cy="2056976"/>
          </a:xfrm>
          <a:prstGeom prst="rect">
            <a:avLst/>
          </a:prstGeom>
        </p:spPr>
      </p:pic>
      <p:pic>
        <p:nvPicPr>
          <p:cNvPr id="13" name="Picture 12" descr="Table&#10;&#10;Description automatically generated with low confidence">
            <a:extLst>
              <a:ext uri="{FF2B5EF4-FFF2-40B4-BE49-F238E27FC236}">
                <a16:creationId xmlns:a16="http://schemas.microsoft.com/office/drawing/2014/main" id="{87F58422-474D-4051-4BCE-237B3EEF1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5932" y="4169943"/>
            <a:ext cx="3561864" cy="2056976"/>
          </a:xfrm>
          <a:prstGeom prst="rect">
            <a:avLst/>
          </a:prstGeom>
        </p:spPr>
      </p:pic>
      <p:pic>
        <p:nvPicPr>
          <p:cNvPr id="9" name="Picture 8" descr="A picture containing text, outdoor&#10;&#10;Description automatically generated">
            <a:extLst>
              <a:ext uri="{FF2B5EF4-FFF2-40B4-BE49-F238E27FC236}">
                <a16:creationId xmlns:a16="http://schemas.microsoft.com/office/drawing/2014/main" id="{F316ADBA-4B3E-B972-1D7A-D44455710E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5806" y="4063630"/>
            <a:ext cx="3561864" cy="2056976"/>
          </a:xfrm>
          <a:prstGeom prst="rect">
            <a:avLst/>
          </a:prstGeom>
        </p:spPr>
      </p:pic>
      <p:sp>
        <p:nvSpPr>
          <p:cNvPr id="16" name="TextBox 15">
            <a:extLst>
              <a:ext uri="{FF2B5EF4-FFF2-40B4-BE49-F238E27FC236}">
                <a16:creationId xmlns:a16="http://schemas.microsoft.com/office/drawing/2014/main" id="{D2482F5A-835A-F5B2-0F55-E8228AD9662F}"/>
              </a:ext>
            </a:extLst>
          </p:cNvPr>
          <p:cNvSpPr txBox="1"/>
          <p:nvPr/>
        </p:nvSpPr>
        <p:spPr>
          <a:xfrm>
            <a:off x="2867236" y="837244"/>
            <a:ext cx="5620630" cy="646331"/>
          </a:xfrm>
          <a:prstGeom prst="rect">
            <a:avLst/>
          </a:prstGeom>
          <a:noFill/>
        </p:spPr>
        <p:txBody>
          <a:bodyPr wrap="square" rtlCol="0">
            <a:spAutoFit/>
          </a:bodyPr>
          <a:lstStyle/>
          <a:p>
            <a:r>
              <a:rPr lang="en-US" altLang="zh-CN" b="0" i="0" dirty="0">
                <a:effectLst/>
                <a:latin typeface="-apple-system"/>
              </a:rPr>
              <a:t>Only BA.4 does not have S704L mutation.</a:t>
            </a:r>
          </a:p>
          <a:p>
            <a:r>
              <a:rPr lang="en-US" altLang="zh-CN" dirty="0">
                <a:latin typeface="-apple-system"/>
              </a:rPr>
              <a:t>Different clades have same mutation -&gt; convergence</a:t>
            </a:r>
            <a:endParaRPr lang="zh-CN" altLang="en-US" dirty="0"/>
          </a:p>
        </p:txBody>
      </p:sp>
    </p:spTree>
    <p:extLst>
      <p:ext uri="{BB962C8B-B14F-4D97-AF65-F5344CB8AC3E}">
        <p14:creationId xmlns:p14="http://schemas.microsoft.com/office/powerpoint/2010/main" val="127461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2C2A1-EF72-750D-0B0A-14239AD288EB}"/>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altLang="zh-CN" sz="5200" b="1" kern="1200" dirty="0">
                <a:solidFill>
                  <a:schemeClr val="tx1"/>
                </a:solidFill>
                <a:effectLst/>
                <a:latin typeface="+mj-lt"/>
                <a:ea typeface="+mj-ea"/>
                <a:cs typeface="+mj-cs"/>
              </a:rPr>
              <a:t>L452R</a:t>
            </a:r>
            <a:endParaRPr lang="en-US" altLang="zh-CN" sz="5200" kern="1200" dirty="0">
              <a:solidFill>
                <a:schemeClr val="tx1"/>
              </a:solidFill>
              <a:latin typeface="+mj-lt"/>
              <a:ea typeface="+mj-ea"/>
              <a:cs typeface="+mj-cs"/>
            </a:endParaRPr>
          </a:p>
        </p:txBody>
      </p:sp>
      <p:pic>
        <p:nvPicPr>
          <p:cNvPr id="15" name="Picture 14" descr="Chart, scatter chart&#10;&#10;Description automatically generated">
            <a:extLst>
              <a:ext uri="{FF2B5EF4-FFF2-40B4-BE49-F238E27FC236}">
                <a16:creationId xmlns:a16="http://schemas.microsoft.com/office/drawing/2014/main" id="{F40693D9-E27B-0F7E-2CDD-998204EF9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834" y="4063630"/>
            <a:ext cx="3471690" cy="2056976"/>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5C149DA0-B8F9-BD23-FFE8-0B27BDCDB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25" y="4063630"/>
            <a:ext cx="3531290" cy="2056976"/>
          </a:xfrm>
          <a:prstGeom prst="rect">
            <a:avLst/>
          </a:prstGeom>
        </p:spPr>
      </p:pic>
      <p:pic>
        <p:nvPicPr>
          <p:cNvPr id="11" name="Picture 10" descr="Chart, scatter chart&#10;&#10;Description automatically generated">
            <a:extLst>
              <a:ext uri="{FF2B5EF4-FFF2-40B4-BE49-F238E27FC236}">
                <a16:creationId xmlns:a16="http://schemas.microsoft.com/office/drawing/2014/main" id="{A202EDF2-DD5E-B4B2-2867-9F042BA97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857" y="1764801"/>
            <a:ext cx="3546510" cy="2056976"/>
          </a:xfrm>
          <a:prstGeom prst="rect">
            <a:avLst/>
          </a:prstGeom>
        </p:spPr>
      </p:pic>
      <p:pic>
        <p:nvPicPr>
          <p:cNvPr id="7" name="Picture 6" descr="Chart, scatter chart&#10;&#10;Description automatically generated">
            <a:extLst>
              <a:ext uri="{FF2B5EF4-FFF2-40B4-BE49-F238E27FC236}">
                <a16:creationId xmlns:a16="http://schemas.microsoft.com/office/drawing/2014/main" id="{CC008D0D-722F-A60C-C762-33418D388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5495" y="1765882"/>
            <a:ext cx="3546510" cy="2056976"/>
          </a:xfrm>
          <a:prstGeom prst="rect">
            <a:avLst/>
          </a:prstGeom>
        </p:spPr>
      </p:pic>
      <p:pic>
        <p:nvPicPr>
          <p:cNvPr id="13" name="Picture 12" descr="Chart, scatter chart&#10;&#10;Description automatically generated">
            <a:extLst>
              <a:ext uri="{FF2B5EF4-FFF2-40B4-BE49-F238E27FC236}">
                <a16:creationId xmlns:a16="http://schemas.microsoft.com/office/drawing/2014/main" id="{1F42939A-7361-1A1F-0434-121EA768A8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0141" y="4063630"/>
            <a:ext cx="3561864" cy="2056976"/>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49E16E35-DDEB-12A9-23A9-37FBDB08E01A}"/>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51991" y="1765882"/>
            <a:ext cx="3592971" cy="2056976"/>
          </a:xfrm>
          <a:prstGeom prst="rect">
            <a:avLst/>
          </a:prstGeom>
        </p:spPr>
      </p:pic>
      <p:sp>
        <p:nvSpPr>
          <p:cNvPr id="16" name="TextBox 15">
            <a:extLst>
              <a:ext uri="{FF2B5EF4-FFF2-40B4-BE49-F238E27FC236}">
                <a16:creationId xmlns:a16="http://schemas.microsoft.com/office/drawing/2014/main" id="{66553799-C893-25D1-E213-CE4483A77D77}"/>
              </a:ext>
            </a:extLst>
          </p:cNvPr>
          <p:cNvSpPr txBox="1"/>
          <p:nvPr/>
        </p:nvSpPr>
        <p:spPr>
          <a:xfrm>
            <a:off x="3396343" y="886897"/>
            <a:ext cx="7715794" cy="369332"/>
          </a:xfrm>
          <a:prstGeom prst="rect">
            <a:avLst/>
          </a:prstGeom>
          <a:noFill/>
        </p:spPr>
        <p:txBody>
          <a:bodyPr wrap="square" rtlCol="0">
            <a:spAutoFit/>
          </a:bodyPr>
          <a:lstStyle/>
          <a:p>
            <a:r>
              <a:rPr lang="en-US" altLang="zh-CN" dirty="0"/>
              <a:t>Rose and fell in Delta, while rise again in Omicron variants.</a:t>
            </a:r>
            <a:endParaRPr lang="zh-CN" altLang="en-US" dirty="0"/>
          </a:p>
        </p:txBody>
      </p:sp>
    </p:spTree>
    <p:extLst>
      <p:ext uri="{BB962C8B-B14F-4D97-AF65-F5344CB8AC3E}">
        <p14:creationId xmlns:p14="http://schemas.microsoft.com/office/powerpoint/2010/main" val="359676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1419-0A64-DF16-B669-7265507B0BDC}"/>
              </a:ext>
            </a:extLst>
          </p:cNvPr>
          <p:cNvSpPr>
            <a:spLocks noGrp="1"/>
          </p:cNvSpPr>
          <p:nvPr>
            <p:ph type="title"/>
          </p:nvPr>
        </p:nvSpPr>
        <p:spPr>
          <a:xfrm>
            <a:off x="8017254" y="525439"/>
            <a:ext cx="3336545" cy="1657614"/>
          </a:xfrm>
        </p:spPr>
        <p:txBody>
          <a:bodyPr vert="horz" lIns="91440" tIns="45720" rIns="91440" bIns="45720" rtlCol="0">
            <a:normAutofit/>
          </a:bodyPr>
          <a:lstStyle/>
          <a:p>
            <a:r>
              <a:rPr lang="en-US" altLang="zh-CN" sz="3600" kern="1200" dirty="0">
                <a:latin typeface="+mj-lt"/>
                <a:ea typeface="+mj-ea"/>
                <a:cs typeface="+mj-cs"/>
              </a:rPr>
              <a:t>BA5.2.1: clade as parent of BF.7</a:t>
            </a:r>
          </a:p>
        </p:txBody>
      </p:sp>
      <p:pic>
        <p:nvPicPr>
          <p:cNvPr id="11" name="Picture 10" descr="Chart, scatter chart&#10;&#10;Description automatically generated">
            <a:extLst>
              <a:ext uri="{FF2B5EF4-FFF2-40B4-BE49-F238E27FC236}">
                <a16:creationId xmlns:a16="http://schemas.microsoft.com/office/drawing/2014/main" id="{5D6D962A-638F-2007-1C2A-377AA1A551A2}"/>
              </a:ext>
            </a:extLst>
          </p:cNvPr>
          <p:cNvPicPr>
            <a:picLocks noChangeAspect="1"/>
          </p:cNvPicPr>
          <p:nvPr/>
        </p:nvPicPr>
        <p:blipFill rotWithShape="1">
          <a:blip r:embed="rId2">
            <a:extLst>
              <a:ext uri="{28A0092B-C50C-407E-A947-70E740481C1C}">
                <a14:useLocalDpi xmlns:a14="http://schemas.microsoft.com/office/drawing/2010/main" val="0"/>
              </a:ext>
            </a:extLst>
          </a:blip>
          <a:srcRect r="1781" b="-3"/>
          <a:stretch/>
        </p:blipFill>
        <p:spPr>
          <a:xfrm>
            <a:off x="3811187" y="4590971"/>
            <a:ext cx="3719750" cy="2225041"/>
          </a:xfrm>
          <a:prstGeom prst="rect">
            <a:avLst/>
          </a:prstGeom>
        </p:spPr>
      </p:pic>
      <p:pic>
        <p:nvPicPr>
          <p:cNvPr id="17" name="Picture 16" descr="Chart, scatter chart&#10;&#10;Description automatically generated">
            <a:extLst>
              <a:ext uri="{FF2B5EF4-FFF2-40B4-BE49-F238E27FC236}">
                <a16:creationId xmlns:a16="http://schemas.microsoft.com/office/drawing/2014/main" id="{948FD449-D119-677F-D365-04F15CE3F3DF}"/>
              </a:ext>
            </a:extLst>
          </p:cNvPr>
          <p:cNvPicPr>
            <a:picLocks noChangeAspect="1"/>
          </p:cNvPicPr>
          <p:nvPr/>
        </p:nvPicPr>
        <p:blipFill rotWithShape="1">
          <a:blip r:embed="rId3">
            <a:extLst>
              <a:ext uri="{28A0092B-C50C-407E-A947-70E740481C1C}">
                <a14:useLocalDpi xmlns:a14="http://schemas.microsoft.com/office/drawing/2010/main" val="0"/>
              </a:ext>
            </a:extLst>
          </a:blip>
          <a:srcRect r="2369" b="-4"/>
          <a:stretch/>
        </p:blipFill>
        <p:spPr>
          <a:xfrm>
            <a:off x="3811189" y="-16426"/>
            <a:ext cx="3719752" cy="226703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6D6CC776-21DB-67A3-60A2-BE06A7FA8662}"/>
              </a:ext>
            </a:extLst>
          </p:cNvPr>
          <p:cNvPicPr>
            <a:picLocks noChangeAspect="1"/>
          </p:cNvPicPr>
          <p:nvPr/>
        </p:nvPicPr>
        <p:blipFill rotWithShape="1">
          <a:blip r:embed="rId4">
            <a:extLst>
              <a:ext uri="{28A0092B-C50C-407E-A947-70E740481C1C}">
                <a14:useLocalDpi xmlns:a14="http://schemas.microsoft.com/office/drawing/2010/main" val="0"/>
              </a:ext>
            </a:extLst>
          </a:blip>
          <a:srcRect r="1896"/>
          <a:stretch/>
        </p:blipFill>
        <p:spPr>
          <a:xfrm>
            <a:off x="16" y="4607396"/>
            <a:ext cx="3719729" cy="2208616"/>
          </a:xfrm>
          <a:prstGeom prst="rect">
            <a:avLst/>
          </a:prstGeom>
        </p:spPr>
      </p:pic>
      <p:pic>
        <p:nvPicPr>
          <p:cNvPr id="13" name="Picture 12" descr="Chart, scatter chart&#10;&#10;Description automatically generated">
            <a:extLst>
              <a:ext uri="{FF2B5EF4-FFF2-40B4-BE49-F238E27FC236}">
                <a16:creationId xmlns:a16="http://schemas.microsoft.com/office/drawing/2014/main" id="{A1E95731-F44B-58E6-AB9C-32C635CD3361}"/>
              </a:ext>
            </a:extLst>
          </p:cNvPr>
          <p:cNvPicPr>
            <a:picLocks noChangeAspect="1"/>
          </p:cNvPicPr>
          <p:nvPr/>
        </p:nvPicPr>
        <p:blipFill rotWithShape="1">
          <a:blip r:embed="rId5">
            <a:extLst>
              <a:ext uri="{28A0092B-C50C-407E-A947-70E740481C1C}">
                <a14:useLocalDpi xmlns:a14="http://schemas.microsoft.com/office/drawing/2010/main" val="0"/>
              </a:ext>
            </a:extLst>
          </a:blip>
          <a:srcRect r="1049" b="-4"/>
          <a:stretch/>
        </p:blipFill>
        <p:spPr>
          <a:xfrm>
            <a:off x="3811189" y="2316480"/>
            <a:ext cx="3719748" cy="2208617"/>
          </a:xfrm>
          <a:prstGeom prst="rect">
            <a:avLst/>
          </a:prstGeom>
        </p:spPr>
      </p:pic>
      <p:pic>
        <p:nvPicPr>
          <p:cNvPr id="7" name="Picture 6" descr="Chart, scatter chart&#10;&#10;Description automatically generated">
            <a:extLst>
              <a:ext uri="{FF2B5EF4-FFF2-40B4-BE49-F238E27FC236}">
                <a16:creationId xmlns:a16="http://schemas.microsoft.com/office/drawing/2014/main" id="{61212ADF-5FCF-6FF3-4086-017CE435B896}"/>
              </a:ext>
            </a:extLst>
          </p:cNvPr>
          <p:cNvPicPr>
            <a:picLocks noChangeAspect="1"/>
          </p:cNvPicPr>
          <p:nvPr/>
        </p:nvPicPr>
        <p:blipFill rotWithShape="1">
          <a:blip r:embed="rId6">
            <a:extLst>
              <a:ext uri="{28A0092B-C50C-407E-A947-70E740481C1C}">
                <a14:useLocalDpi xmlns:a14="http://schemas.microsoft.com/office/drawing/2010/main" val="0"/>
              </a:ext>
            </a:extLst>
          </a:blip>
          <a:srcRect r="2502" b="-2"/>
          <a:stretch/>
        </p:blipFill>
        <p:spPr>
          <a:xfrm>
            <a:off x="0" y="2308268"/>
            <a:ext cx="3719748" cy="2241464"/>
          </a:xfrm>
          <a:prstGeom prst="rect">
            <a:avLst/>
          </a:prstGeom>
        </p:spPr>
      </p:pic>
      <p:pic>
        <p:nvPicPr>
          <p:cNvPr id="9" name="Picture 8" descr="Chart, scatter chart&#10;&#10;Description automatically generated">
            <a:extLst>
              <a:ext uri="{FF2B5EF4-FFF2-40B4-BE49-F238E27FC236}">
                <a16:creationId xmlns:a16="http://schemas.microsoft.com/office/drawing/2014/main" id="{D4FCCACD-39EE-B96C-8AD5-025E9695515C}"/>
              </a:ext>
            </a:extLst>
          </p:cNvPr>
          <p:cNvPicPr>
            <a:picLocks noChangeAspect="1"/>
          </p:cNvPicPr>
          <p:nvPr/>
        </p:nvPicPr>
        <p:blipFill rotWithShape="1">
          <a:blip r:embed="rId7">
            <a:extLst>
              <a:ext uri="{28A0092B-C50C-407E-A947-70E740481C1C}">
                <a14:useLocalDpi xmlns:a14="http://schemas.microsoft.com/office/drawing/2010/main" val="0"/>
              </a:ext>
            </a:extLst>
          </a:blip>
          <a:srcRect r="2899" b="-1"/>
          <a:stretch/>
        </p:blipFill>
        <p:spPr>
          <a:xfrm>
            <a:off x="91435" y="-16426"/>
            <a:ext cx="3719752" cy="2250607"/>
          </a:xfrm>
          <a:prstGeom prst="rect">
            <a:avLst/>
          </a:prstGeom>
        </p:spPr>
      </p:pic>
      <p:sp>
        <p:nvSpPr>
          <p:cNvPr id="21" name="Content Placeholder 20">
            <a:extLst>
              <a:ext uri="{FF2B5EF4-FFF2-40B4-BE49-F238E27FC236}">
                <a16:creationId xmlns:a16="http://schemas.microsoft.com/office/drawing/2014/main" id="{693657FF-37B6-FDDB-4BC4-65622E73A187}"/>
              </a:ext>
            </a:extLst>
          </p:cNvPr>
          <p:cNvSpPr>
            <a:spLocks noGrp="1"/>
          </p:cNvSpPr>
          <p:nvPr>
            <p:ph idx="1"/>
          </p:nvPr>
        </p:nvSpPr>
        <p:spPr>
          <a:xfrm>
            <a:off x="8017254" y="2274491"/>
            <a:ext cx="3336546" cy="3902472"/>
          </a:xfrm>
        </p:spPr>
        <p:txBody>
          <a:bodyPr>
            <a:normAutofit/>
          </a:bodyPr>
          <a:lstStyle/>
          <a:p>
            <a:r>
              <a:rPr lang="en-US" sz="2000" dirty="0"/>
              <a:t>There appear      rising in P4715 and D614G , while in Delta it was     in Delta.</a:t>
            </a:r>
          </a:p>
          <a:p>
            <a:r>
              <a:rPr lang="en-US" sz="2000" dirty="0"/>
              <a:t>I think it is also the proof of the rising of BF.7(aka BA.5.2.1.7)</a:t>
            </a:r>
          </a:p>
          <a:p>
            <a:r>
              <a:rPr lang="en-US" sz="2000" dirty="0"/>
              <a:t>Then what is the situation in BF.7 or other variants in epidemic? </a:t>
            </a:r>
          </a:p>
        </p:txBody>
      </p:sp>
      <p:sp>
        <p:nvSpPr>
          <p:cNvPr id="18" name="Arc 17">
            <a:extLst>
              <a:ext uri="{FF2B5EF4-FFF2-40B4-BE49-F238E27FC236}">
                <a16:creationId xmlns:a16="http://schemas.microsoft.com/office/drawing/2014/main" id="{6CA658A6-3CC1-4592-AB7F-995542B3E4EC}"/>
              </a:ext>
            </a:extLst>
          </p:cNvPr>
          <p:cNvSpPr/>
          <p:nvPr/>
        </p:nvSpPr>
        <p:spPr>
          <a:xfrm rot="5573763">
            <a:off x="9589559" y="2074194"/>
            <a:ext cx="522514" cy="400595"/>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9" name="Freeform: Shape 18">
            <a:extLst>
              <a:ext uri="{FF2B5EF4-FFF2-40B4-BE49-F238E27FC236}">
                <a16:creationId xmlns:a16="http://schemas.microsoft.com/office/drawing/2014/main" id="{EF536985-0591-AD3C-7C44-A6203F255AFA}"/>
              </a:ext>
            </a:extLst>
          </p:cNvPr>
          <p:cNvSpPr/>
          <p:nvPr/>
        </p:nvSpPr>
        <p:spPr>
          <a:xfrm rot="17492046">
            <a:off x="9970152" y="2937524"/>
            <a:ext cx="185334" cy="187689"/>
          </a:xfrm>
          <a:custGeom>
            <a:avLst/>
            <a:gdLst>
              <a:gd name="connsiteX0" fmla="*/ 0 w 496136"/>
              <a:gd name="connsiteY0" fmla="*/ 35937 h 231382"/>
              <a:gd name="connsiteX1" fmla="*/ 495591 w 496136"/>
              <a:gd name="connsiteY1" fmla="*/ 14997 h 231382"/>
              <a:gd name="connsiteX2" fmla="*/ 97722 w 496136"/>
              <a:gd name="connsiteY2" fmla="*/ 231382 h 231382"/>
            </a:gdLst>
            <a:ahLst/>
            <a:cxnLst>
              <a:cxn ang="0">
                <a:pos x="connsiteX0" y="connsiteY0"/>
              </a:cxn>
              <a:cxn ang="0">
                <a:pos x="connsiteX1" y="connsiteY1"/>
              </a:cxn>
              <a:cxn ang="0">
                <a:pos x="connsiteX2" y="connsiteY2"/>
              </a:cxn>
            </a:cxnLst>
            <a:rect l="l" t="t" r="r" b="b"/>
            <a:pathLst>
              <a:path w="496136" h="231382">
                <a:moveTo>
                  <a:pt x="0" y="35937"/>
                </a:moveTo>
                <a:cubicBezTo>
                  <a:pt x="239652" y="9180"/>
                  <a:pt x="479304" y="-17577"/>
                  <a:pt x="495591" y="14997"/>
                </a:cubicBezTo>
                <a:cubicBezTo>
                  <a:pt x="511878" y="47571"/>
                  <a:pt x="158217" y="199971"/>
                  <a:pt x="97722" y="23138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357939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AB07B-5985-141A-3831-8262E2E0EA86}"/>
              </a:ext>
            </a:extLst>
          </p:cNvPr>
          <p:cNvSpPr>
            <a:spLocks noGrp="1"/>
          </p:cNvSpPr>
          <p:nvPr>
            <p:ph idx="1"/>
          </p:nvPr>
        </p:nvSpPr>
        <p:spPr>
          <a:xfrm>
            <a:off x="838200" y="597118"/>
            <a:ext cx="10371925" cy="5426754"/>
          </a:xfrm>
        </p:spPr>
        <p:txBody>
          <a:bodyPr>
            <a:normAutofit fontScale="77500" lnSpcReduction="20000"/>
          </a:bodyPr>
          <a:lstStyle/>
          <a:p>
            <a:pPr>
              <a:lnSpc>
                <a:spcPct val="120000"/>
              </a:lnSpc>
            </a:pPr>
            <a:r>
              <a:rPr lang="en-US" altLang="zh-CN" b="0" i="0" dirty="0">
                <a:effectLst/>
                <a:latin typeface="-apple-system"/>
              </a:rPr>
              <a:t>About D614G:</a:t>
            </a:r>
          </a:p>
          <a:p>
            <a:pPr>
              <a:lnSpc>
                <a:spcPct val="120000"/>
              </a:lnSpc>
            </a:pPr>
            <a:r>
              <a:rPr lang="en-US" altLang="zh-CN" b="0" i="0" dirty="0">
                <a:effectLst/>
                <a:latin typeface="-apple-system"/>
              </a:rPr>
              <a:t>Through sequence analysis, in the spike protein S of the new coronavirus in the early stage of the outbreak, amino acid 614 was aspartic acid (D), but starting from March 2020, this amino acid was mutated to glycine (G). By June, the frequency of D614G had increased to 75%, and now, the D614G mutant has replaced the earlier virus as the dominant strain worldwide. Clinically, nasopharyngeal swabs from G614-infected individuals detected higher levels of viral RNA than D614-infected individuals, but did not alter the pathogenicity of the virus.</a:t>
            </a:r>
          </a:p>
          <a:p>
            <a:pPr>
              <a:lnSpc>
                <a:spcPct val="120000"/>
              </a:lnSpc>
            </a:pPr>
            <a:r>
              <a:rPr lang="zh-CN" altLang="en-US" b="0" i="0" dirty="0">
                <a:effectLst/>
                <a:latin typeface="-apple-system"/>
              </a:rPr>
              <a:t>通过序列分析，在疫情爆发早期新冠病毒的刺突蛋白</a:t>
            </a:r>
            <a:r>
              <a:rPr lang="en-US" altLang="zh-CN" b="0" i="0" dirty="0">
                <a:effectLst/>
                <a:latin typeface="-apple-system"/>
              </a:rPr>
              <a:t>S</a:t>
            </a:r>
            <a:r>
              <a:rPr lang="zh-CN" altLang="en-US" b="0" i="0" dirty="0">
                <a:effectLst/>
                <a:latin typeface="-apple-system"/>
              </a:rPr>
              <a:t>中，氨基酸</a:t>
            </a:r>
            <a:r>
              <a:rPr lang="en-US" altLang="zh-CN" b="0" i="0" dirty="0">
                <a:effectLst/>
                <a:latin typeface="-apple-system"/>
              </a:rPr>
              <a:t>614</a:t>
            </a:r>
            <a:r>
              <a:rPr lang="zh-CN" altLang="en-US" b="0" i="0" dirty="0">
                <a:effectLst/>
                <a:latin typeface="-apple-system"/>
              </a:rPr>
              <a:t>位为天冬氨酸（</a:t>
            </a:r>
            <a:r>
              <a:rPr lang="en-US" altLang="zh-CN" b="0" i="0" dirty="0">
                <a:effectLst/>
                <a:latin typeface="-apple-system"/>
              </a:rPr>
              <a:t>D</a:t>
            </a:r>
            <a:r>
              <a:rPr lang="zh-CN" altLang="en-US" b="0" i="0" dirty="0">
                <a:effectLst/>
                <a:latin typeface="-apple-system"/>
              </a:rPr>
              <a:t>），但从</a:t>
            </a:r>
            <a:r>
              <a:rPr lang="en-US" altLang="zh-CN" b="0" i="0" dirty="0">
                <a:effectLst/>
                <a:latin typeface="-apple-system"/>
              </a:rPr>
              <a:t>2020</a:t>
            </a:r>
            <a:r>
              <a:rPr lang="zh-CN" altLang="en-US" b="0" i="0" dirty="0">
                <a:effectLst/>
                <a:latin typeface="-apple-system"/>
              </a:rPr>
              <a:t>年</a:t>
            </a:r>
            <a:r>
              <a:rPr lang="en-US" altLang="zh-CN" b="0" i="0" dirty="0">
                <a:effectLst/>
                <a:latin typeface="-apple-system"/>
              </a:rPr>
              <a:t>3</a:t>
            </a:r>
            <a:r>
              <a:rPr lang="zh-CN" altLang="en-US" b="0" i="0" dirty="0">
                <a:effectLst/>
                <a:latin typeface="-apple-system"/>
              </a:rPr>
              <a:t>月份开始，该氨基酸突变为甘氨酸（</a:t>
            </a:r>
            <a:r>
              <a:rPr lang="en-US" altLang="zh-CN" b="0" i="0" dirty="0">
                <a:effectLst/>
                <a:latin typeface="-apple-system"/>
              </a:rPr>
              <a:t>G</a:t>
            </a:r>
            <a:r>
              <a:rPr lang="zh-CN" altLang="en-US" b="0" i="0" dirty="0">
                <a:effectLst/>
                <a:latin typeface="-apple-system"/>
              </a:rPr>
              <a:t>）。到</a:t>
            </a:r>
            <a:r>
              <a:rPr lang="en-US" altLang="zh-CN" b="0" i="0" dirty="0">
                <a:effectLst/>
                <a:latin typeface="-apple-system"/>
              </a:rPr>
              <a:t>6</a:t>
            </a:r>
            <a:r>
              <a:rPr lang="zh-CN" altLang="en-US" b="0" i="0" dirty="0">
                <a:effectLst/>
                <a:latin typeface="-apple-system"/>
              </a:rPr>
              <a:t>月份，</a:t>
            </a:r>
            <a:r>
              <a:rPr lang="en-US" altLang="zh-CN" b="0" i="0" dirty="0">
                <a:effectLst/>
                <a:latin typeface="-apple-system"/>
              </a:rPr>
              <a:t>D614G</a:t>
            </a:r>
            <a:r>
              <a:rPr lang="zh-CN" altLang="en-US" b="0" i="0" dirty="0">
                <a:effectLst/>
                <a:latin typeface="-apple-system"/>
              </a:rPr>
              <a:t>的频率已经增加到</a:t>
            </a:r>
            <a:r>
              <a:rPr lang="en-US" altLang="zh-CN" b="0" i="0" dirty="0">
                <a:effectLst/>
                <a:latin typeface="-apple-system"/>
              </a:rPr>
              <a:t>75%</a:t>
            </a:r>
            <a:r>
              <a:rPr lang="zh-CN" altLang="en-US" b="0" i="0" dirty="0">
                <a:effectLst/>
                <a:latin typeface="-apple-system"/>
              </a:rPr>
              <a:t>，现在，</a:t>
            </a:r>
            <a:r>
              <a:rPr lang="en-US" altLang="zh-CN" b="0" i="0" dirty="0">
                <a:effectLst/>
                <a:latin typeface="-apple-system"/>
              </a:rPr>
              <a:t>D614G</a:t>
            </a:r>
            <a:r>
              <a:rPr lang="zh-CN" altLang="en-US" b="0" i="0" dirty="0">
                <a:effectLst/>
                <a:latin typeface="-apple-system"/>
              </a:rPr>
              <a:t>突变体已经取代早期的病毒，成为世界范围内主要病毒株。在临床上，</a:t>
            </a:r>
            <a:r>
              <a:rPr lang="en-US" altLang="zh-CN" b="0" i="0" dirty="0">
                <a:effectLst/>
                <a:latin typeface="-apple-system"/>
              </a:rPr>
              <a:t>G614</a:t>
            </a:r>
            <a:r>
              <a:rPr lang="zh-CN" altLang="en-US" b="0" i="0" dirty="0">
                <a:effectLst/>
                <a:latin typeface="-apple-system"/>
              </a:rPr>
              <a:t>感染者的鼻咽拭子检测到的病毒</a:t>
            </a:r>
            <a:r>
              <a:rPr lang="en-US" altLang="zh-CN" b="0" i="0" dirty="0">
                <a:effectLst/>
                <a:latin typeface="-apple-system"/>
              </a:rPr>
              <a:t>RNA</a:t>
            </a:r>
            <a:r>
              <a:rPr lang="zh-CN" altLang="en-US" b="0" i="0" dirty="0">
                <a:effectLst/>
                <a:latin typeface="-apple-system"/>
              </a:rPr>
              <a:t>水平高于</a:t>
            </a:r>
            <a:r>
              <a:rPr lang="en-US" altLang="zh-CN" b="0" i="0" dirty="0">
                <a:effectLst/>
                <a:latin typeface="-apple-system"/>
              </a:rPr>
              <a:t>D614</a:t>
            </a:r>
            <a:r>
              <a:rPr lang="zh-CN" altLang="en-US" b="0" i="0" dirty="0">
                <a:effectLst/>
                <a:latin typeface="-apple-system"/>
              </a:rPr>
              <a:t>感染者，但是没有改变病毒的致病性。</a:t>
            </a:r>
            <a:endParaRPr lang="en-US" altLang="zh-CN" b="0" i="0" dirty="0">
              <a:effectLst/>
              <a:latin typeface="-apple-system"/>
            </a:endParaRPr>
          </a:p>
          <a:p>
            <a:pPr>
              <a:lnSpc>
                <a:spcPct val="120000"/>
              </a:lnSpc>
            </a:pPr>
            <a:r>
              <a:rPr lang="en-US" altLang="zh-CN" b="0" i="0" u="none" strike="noStrike" dirty="0">
                <a:effectLst/>
                <a:latin typeface="-apple-system"/>
                <a:hlinkClick r:id="rId2" tooltip="https://zhuanlan.zhihu.com/p/350032710">
                  <a:extLst>
                    <a:ext uri="{A12FA001-AC4F-418D-AE19-62706E023703}">
                      <ahyp:hlinkClr xmlns:ahyp="http://schemas.microsoft.com/office/drawing/2018/hyperlinkcolor" val="tx"/>
                    </a:ext>
                  </a:extLst>
                </a:hlinkClick>
              </a:rPr>
              <a:t>https://zhuanlan.zhihu.com/p/350032710</a:t>
            </a:r>
            <a:endParaRPr lang="zh-CN" altLang="en-US" dirty="0"/>
          </a:p>
        </p:txBody>
      </p:sp>
    </p:spTree>
    <p:extLst>
      <p:ext uri="{BB962C8B-B14F-4D97-AF65-F5344CB8AC3E}">
        <p14:creationId xmlns:p14="http://schemas.microsoft.com/office/powerpoint/2010/main" val="378918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7D6A-D911-2A61-B38F-E906C7589CC6}"/>
              </a:ext>
            </a:extLst>
          </p:cNvPr>
          <p:cNvSpPr>
            <a:spLocks noGrp="1"/>
          </p:cNvSpPr>
          <p:nvPr>
            <p:ph type="title"/>
          </p:nvPr>
        </p:nvSpPr>
        <p:spPr>
          <a:xfrm>
            <a:off x="8017254" y="525439"/>
            <a:ext cx="3719752" cy="1657614"/>
          </a:xfrm>
        </p:spPr>
        <p:txBody>
          <a:bodyPr>
            <a:normAutofit/>
          </a:bodyPr>
          <a:lstStyle/>
          <a:p>
            <a:r>
              <a:rPr lang="en-US" altLang="zh-CN" sz="2800"/>
              <a:t>Some other aa_change frequencies in BA.5.2.1</a:t>
            </a:r>
            <a:endParaRPr lang="zh-CN" altLang="en-US" sz="2800"/>
          </a:p>
        </p:txBody>
      </p:sp>
      <p:pic>
        <p:nvPicPr>
          <p:cNvPr id="7" name="Picture 6" descr="Chart, scatter chart&#10;&#10;Description automatically generated">
            <a:extLst>
              <a:ext uri="{FF2B5EF4-FFF2-40B4-BE49-F238E27FC236}">
                <a16:creationId xmlns:a16="http://schemas.microsoft.com/office/drawing/2014/main" id="{9D90A530-2A11-2576-A900-680115B23BEE}"/>
              </a:ext>
            </a:extLst>
          </p:cNvPr>
          <p:cNvPicPr>
            <a:picLocks noChangeAspect="1"/>
          </p:cNvPicPr>
          <p:nvPr/>
        </p:nvPicPr>
        <p:blipFill rotWithShape="1">
          <a:blip r:embed="rId2">
            <a:extLst>
              <a:ext uri="{28A0092B-C50C-407E-A947-70E740481C1C}">
                <a14:useLocalDpi xmlns:a14="http://schemas.microsoft.com/office/drawing/2010/main" val="0"/>
              </a:ext>
            </a:extLst>
          </a:blip>
          <a:srcRect r="531" b="1"/>
          <a:stretch/>
        </p:blipFill>
        <p:spPr>
          <a:xfrm>
            <a:off x="1" y="-1"/>
            <a:ext cx="3719750" cy="222504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898D3FF-7415-2FDB-EB42-2CE48F50DA35}"/>
              </a:ext>
            </a:extLst>
          </p:cNvPr>
          <p:cNvPicPr>
            <a:picLocks noChangeAspect="1"/>
          </p:cNvPicPr>
          <p:nvPr/>
        </p:nvPicPr>
        <p:blipFill rotWithShape="1">
          <a:blip r:embed="rId3">
            <a:extLst>
              <a:ext uri="{28A0092B-C50C-407E-A947-70E740481C1C}">
                <a14:useLocalDpi xmlns:a14="http://schemas.microsoft.com/office/drawing/2010/main" val="0"/>
              </a:ext>
            </a:extLst>
          </a:blip>
          <a:srcRect r="4426" b="3"/>
          <a:stretch/>
        </p:blipFill>
        <p:spPr>
          <a:xfrm>
            <a:off x="3811189" y="-16426"/>
            <a:ext cx="3719752" cy="2267032"/>
          </a:xfrm>
          <a:prstGeom prst="rect">
            <a:avLst/>
          </a:prstGeom>
        </p:spPr>
      </p:pic>
      <p:pic>
        <p:nvPicPr>
          <p:cNvPr id="11" name="Picture 10" descr="Chart&#10;&#10;Description automatically generated">
            <a:extLst>
              <a:ext uri="{FF2B5EF4-FFF2-40B4-BE49-F238E27FC236}">
                <a16:creationId xmlns:a16="http://schemas.microsoft.com/office/drawing/2014/main" id="{D0C84937-1358-6559-E07A-1728A487DCBF}"/>
              </a:ext>
            </a:extLst>
          </p:cNvPr>
          <p:cNvPicPr>
            <a:picLocks noChangeAspect="1"/>
          </p:cNvPicPr>
          <p:nvPr/>
        </p:nvPicPr>
        <p:blipFill rotWithShape="1">
          <a:blip r:embed="rId4">
            <a:extLst>
              <a:ext uri="{28A0092B-C50C-407E-A947-70E740481C1C}">
                <a14:useLocalDpi xmlns:a14="http://schemas.microsoft.com/office/drawing/2010/main" val="0"/>
              </a:ext>
            </a:extLst>
          </a:blip>
          <a:srcRect r="1896"/>
          <a:stretch/>
        </p:blipFill>
        <p:spPr>
          <a:xfrm>
            <a:off x="20" y="2316480"/>
            <a:ext cx="3719729" cy="2208616"/>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B83B171E-4FB2-E608-B612-060FDECD9EE2}"/>
              </a:ext>
            </a:extLst>
          </p:cNvPr>
          <p:cNvPicPr>
            <a:picLocks noChangeAspect="1"/>
          </p:cNvPicPr>
          <p:nvPr/>
        </p:nvPicPr>
        <p:blipFill rotWithShape="1">
          <a:blip r:embed="rId5">
            <a:extLst>
              <a:ext uri="{28A0092B-C50C-407E-A947-70E740481C1C}">
                <a14:useLocalDpi xmlns:a14="http://schemas.microsoft.com/office/drawing/2010/main" val="0"/>
              </a:ext>
            </a:extLst>
          </a:blip>
          <a:srcRect r="1895"/>
          <a:stretch/>
        </p:blipFill>
        <p:spPr>
          <a:xfrm>
            <a:off x="-16312" y="4628388"/>
            <a:ext cx="3719748" cy="2208617"/>
          </a:xfrm>
          <a:prstGeom prst="rect">
            <a:avLst/>
          </a:prstGeom>
        </p:spPr>
      </p:pic>
      <p:pic>
        <p:nvPicPr>
          <p:cNvPr id="13" name="Picture 12" descr="Chart, scatter chart&#10;&#10;Description automatically generated">
            <a:extLst>
              <a:ext uri="{FF2B5EF4-FFF2-40B4-BE49-F238E27FC236}">
                <a16:creationId xmlns:a16="http://schemas.microsoft.com/office/drawing/2014/main" id="{6998278B-07DC-04B5-9CA2-96C1C69DF1E3}"/>
              </a:ext>
            </a:extLst>
          </p:cNvPr>
          <p:cNvPicPr>
            <a:picLocks noChangeAspect="1"/>
          </p:cNvPicPr>
          <p:nvPr/>
        </p:nvPicPr>
        <p:blipFill rotWithShape="1">
          <a:blip r:embed="rId6">
            <a:extLst>
              <a:ext uri="{28A0092B-C50C-407E-A947-70E740481C1C}">
                <a14:useLocalDpi xmlns:a14="http://schemas.microsoft.com/office/drawing/2010/main" val="0"/>
              </a:ext>
            </a:extLst>
          </a:blip>
          <a:srcRect r="3333"/>
          <a:stretch/>
        </p:blipFill>
        <p:spPr>
          <a:xfrm>
            <a:off x="3811193" y="2300056"/>
            <a:ext cx="3719748" cy="2241464"/>
          </a:xfrm>
          <a:prstGeom prst="rect">
            <a:avLst/>
          </a:prstGeom>
        </p:spPr>
      </p:pic>
      <p:pic>
        <p:nvPicPr>
          <p:cNvPr id="15" name="Picture 14" descr="Chart, scatter chart&#10;&#10;Description automatically generated">
            <a:extLst>
              <a:ext uri="{FF2B5EF4-FFF2-40B4-BE49-F238E27FC236}">
                <a16:creationId xmlns:a16="http://schemas.microsoft.com/office/drawing/2014/main" id="{1D06A1A3-C147-1E47-663C-C4F412A56CB1}"/>
              </a:ext>
            </a:extLst>
          </p:cNvPr>
          <p:cNvPicPr>
            <a:picLocks noChangeAspect="1"/>
          </p:cNvPicPr>
          <p:nvPr/>
        </p:nvPicPr>
        <p:blipFill rotWithShape="1">
          <a:blip r:embed="rId7">
            <a:extLst>
              <a:ext uri="{28A0092B-C50C-407E-A947-70E740481C1C}">
                <a14:useLocalDpi xmlns:a14="http://schemas.microsoft.com/office/drawing/2010/main" val="0"/>
              </a:ext>
            </a:extLst>
          </a:blip>
          <a:srcRect r="2899" b="-1"/>
          <a:stretch/>
        </p:blipFill>
        <p:spPr>
          <a:xfrm>
            <a:off x="3811189" y="4607394"/>
            <a:ext cx="3719752" cy="2250607"/>
          </a:xfrm>
          <a:prstGeom prst="rect">
            <a:avLst/>
          </a:prstGeom>
        </p:spPr>
      </p:pic>
      <p:sp>
        <p:nvSpPr>
          <p:cNvPr id="19" name="Content Placeholder 18">
            <a:extLst>
              <a:ext uri="{FF2B5EF4-FFF2-40B4-BE49-F238E27FC236}">
                <a16:creationId xmlns:a16="http://schemas.microsoft.com/office/drawing/2014/main" id="{2EBF1EB3-5C2E-F6B4-7AA1-302812C77648}"/>
              </a:ext>
            </a:extLst>
          </p:cNvPr>
          <p:cNvSpPr>
            <a:spLocks noGrp="1"/>
          </p:cNvSpPr>
          <p:nvPr>
            <p:ph idx="1"/>
          </p:nvPr>
        </p:nvSpPr>
        <p:spPr>
          <a:xfrm>
            <a:off x="8017254" y="2274491"/>
            <a:ext cx="3772224" cy="3902472"/>
          </a:xfrm>
        </p:spPr>
        <p:txBody>
          <a:bodyPr>
            <a:normAutofit/>
          </a:bodyPr>
          <a:lstStyle/>
          <a:p>
            <a:r>
              <a:rPr lang="en-US" sz="2000" dirty="0"/>
              <a:t>P3395H and L452R rise again in BA5.2.1</a:t>
            </a:r>
          </a:p>
          <a:p>
            <a:endParaRPr lang="en-US" sz="2000" dirty="0"/>
          </a:p>
          <a:p>
            <a:r>
              <a:rPr lang="en-US" sz="2000" dirty="0"/>
              <a:t>Q: Can I focus on the growth advantage: </a:t>
            </a:r>
            <a:r>
              <a:rPr lang="en-US" sz="2000" dirty="0" err="1"/>
              <a:t>fx</a:t>
            </a:r>
            <a:r>
              <a:rPr lang="en-US" sz="2000" dirty="0"/>
              <a:t>. BA5.2.1 + some variant comparing to BA5.2.1</a:t>
            </a:r>
          </a:p>
          <a:p>
            <a:r>
              <a:rPr lang="en-US" sz="2000" dirty="0"/>
              <a:t>Q: What is the avg mutation rate? In different clades, is this number increasing?</a:t>
            </a:r>
          </a:p>
        </p:txBody>
      </p:sp>
    </p:spTree>
    <p:extLst>
      <p:ext uri="{BB962C8B-B14F-4D97-AF65-F5344CB8AC3E}">
        <p14:creationId xmlns:p14="http://schemas.microsoft.com/office/powerpoint/2010/main" val="7055900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EA46-AAC8-AD34-9D4E-2D8386C7CB2E}"/>
              </a:ext>
            </a:extLst>
          </p:cNvPr>
          <p:cNvSpPr>
            <a:spLocks noGrp="1"/>
          </p:cNvSpPr>
          <p:nvPr>
            <p:ph type="title"/>
          </p:nvPr>
        </p:nvSpPr>
        <p:spPr/>
        <p:txBody>
          <a:bodyPr/>
          <a:lstStyle/>
          <a:p>
            <a:r>
              <a:rPr lang="en-US" altLang="zh-CN" dirty="0"/>
              <a:t>Reference</a:t>
            </a:r>
            <a:endParaRPr lang="zh-CN" altLang="en-US" dirty="0"/>
          </a:p>
        </p:txBody>
      </p:sp>
      <p:sp>
        <p:nvSpPr>
          <p:cNvPr id="3" name="Content Placeholder 2">
            <a:extLst>
              <a:ext uri="{FF2B5EF4-FFF2-40B4-BE49-F238E27FC236}">
                <a16:creationId xmlns:a16="http://schemas.microsoft.com/office/drawing/2014/main" id="{39A7BA8A-BC11-E020-98CD-6ED75209303D}"/>
              </a:ext>
            </a:extLst>
          </p:cNvPr>
          <p:cNvSpPr>
            <a:spLocks noGrp="1"/>
          </p:cNvSpPr>
          <p:nvPr>
            <p:ph idx="1"/>
          </p:nvPr>
        </p:nvSpPr>
        <p:spPr/>
        <p:txBody>
          <a:bodyPr/>
          <a:lstStyle/>
          <a:p>
            <a:r>
              <a:rPr lang="en-US" altLang="zh-CN" b="0" i="0" dirty="0">
                <a:solidFill>
                  <a:srgbClr val="222222"/>
                </a:solidFill>
                <a:effectLst/>
                <a:latin typeface="-apple-system"/>
              </a:rPr>
              <a:t>Zhang, Y., Zhang, T., Fang, Y. </a:t>
            </a:r>
            <a:r>
              <a:rPr lang="en-US" altLang="zh-CN" b="0" i="1" dirty="0">
                <a:solidFill>
                  <a:srgbClr val="222222"/>
                </a:solidFill>
                <a:effectLst/>
                <a:latin typeface="-apple-system"/>
              </a:rPr>
              <a:t>et al.</a:t>
            </a:r>
            <a:r>
              <a:rPr lang="en-US" altLang="zh-CN" b="0" i="0" dirty="0">
                <a:solidFill>
                  <a:srgbClr val="222222"/>
                </a:solidFill>
                <a:effectLst/>
                <a:latin typeface="-apple-system"/>
              </a:rPr>
              <a:t> SARS-CoV-2 spike L452R mutation increases Omicron variant </a:t>
            </a:r>
            <a:r>
              <a:rPr lang="en-US" altLang="zh-CN" b="0" i="0" dirty="0" err="1">
                <a:solidFill>
                  <a:srgbClr val="222222"/>
                </a:solidFill>
                <a:effectLst/>
                <a:latin typeface="-apple-system"/>
              </a:rPr>
              <a:t>fusogenicity</a:t>
            </a:r>
            <a:r>
              <a:rPr lang="en-US" altLang="zh-CN" b="0" i="0" dirty="0">
                <a:solidFill>
                  <a:srgbClr val="222222"/>
                </a:solidFill>
                <a:effectLst/>
                <a:latin typeface="-apple-system"/>
              </a:rPr>
              <a:t> and infectivity as well as host glycolysis. </a:t>
            </a:r>
            <a:r>
              <a:rPr lang="en-US" altLang="zh-CN" b="0" i="1" dirty="0">
                <a:solidFill>
                  <a:srgbClr val="222222"/>
                </a:solidFill>
                <a:effectLst/>
                <a:latin typeface="-apple-system"/>
              </a:rPr>
              <a:t>Sig </a:t>
            </a:r>
            <a:r>
              <a:rPr lang="en-US" altLang="zh-CN" b="0" i="1" dirty="0" err="1">
                <a:solidFill>
                  <a:srgbClr val="222222"/>
                </a:solidFill>
                <a:effectLst/>
                <a:latin typeface="-apple-system"/>
              </a:rPr>
              <a:t>Transduct</a:t>
            </a:r>
            <a:r>
              <a:rPr lang="en-US" altLang="zh-CN" b="0" i="1" dirty="0">
                <a:solidFill>
                  <a:srgbClr val="222222"/>
                </a:solidFill>
                <a:effectLst/>
                <a:latin typeface="-apple-system"/>
              </a:rPr>
              <a:t> Target </a:t>
            </a:r>
            <a:r>
              <a:rPr lang="en-US" altLang="zh-CN" b="0" i="1" dirty="0" err="1">
                <a:solidFill>
                  <a:srgbClr val="222222"/>
                </a:solidFill>
                <a:effectLst/>
                <a:latin typeface="-apple-system"/>
              </a:rPr>
              <a:t>Ther</a:t>
            </a:r>
            <a:r>
              <a:rPr lang="en-US" altLang="zh-CN" b="0" i="0" dirty="0">
                <a:solidFill>
                  <a:srgbClr val="222222"/>
                </a:solidFill>
                <a:effectLst/>
                <a:latin typeface="-apple-system"/>
              </a:rPr>
              <a:t> </a:t>
            </a:r>
            <a:r>
              <a:rPr lang="en-US" altLang="zh-CN" b="1" i="0" dirty="0">
                <a:solidFill>
                  <a:srgbClr val="222222"/>
                </a:solidFill>
                <a:effectLst/>
                <a:latin typeface="-apple-system"/>
              </a:rPr>
              <a:t>7</a:t>
            </a:r>
            <a:r>
              <a:rPr lang="en-US" altLang="zh-CN" b="0" i="0" dirty="0">
                <a:solidFill>
                  <a:srgbClr val="222222"/>
                </a:solidFill>
                <a:effectLst/>
                <a:latin typeface="-apple-system"/>
              </a:rPr>
              <a:t>, 76 (2022). </a:t>
            </a:r>
          </a:p>
          <a:p>
            <a:r>
              <a:rPr lang="en-US" altLang="zh-CN" dirty="0">
                <a:hlinkClick r:id="rId2"/>
              </a:rPr>
              <a:t>COVID Data Tracker Weekly Review | CDC</a:t>
            </a:r>
            <a:endParaRPr lang="en-US" altLang="zh-CN" dirty="0"/>
          </a:p>
          <a:p>
            <a:r>
              <a:rPr lang="en-US" altLang="zh-CN" b="0" i="0" dirty="0" err="1">
                <a:solidFill>
                  <a:srgbClr val="333333"/>
                </a:solidFill>
                <a:effectLst/>
                <a:latin typeface="Helvetica Neue"/>
              </a:rPr>
              <a:t>bioRxiv</a:t>
            </a:r>
            <a:r>
              <a:rPr lang="en-US" altLang="zh-CN" b="0" i="0" dirty="0">
                <a:solidFill>
                  <a:srgbClr val="333333"/>
                </a:solidFill>
                <a:effectLst/>
                <a:latin typeface="Helvetica Neue"/>
              </a:rPr>
              <a:t> 2022.09.15.507787; </a:t>
            </a:r>
            <a:r>
              <a:rPr lang="en-US" altLang="zh-CN" b="0" i="0" dirty="0" err="1">
                <a:solidFill>
                  <a:srgbClr val="333333"/>
                </a:solidFill>
                <a:effectLst/>
                <a:latin typeface="inherit"/>
              </a:rPr>
              <a:t>doi</a:t>
            </a:r>
            <a:r>
              <a:rPr lang="en-US" altLang="zh-CN" b="0" i="0" dirty="0">
                <a:solidFill>
                  <a:srgbClr val="333333"/>
                </a:solidFill>
                <a:effectLst/>
                <a:latin typeface="inherit"/>
              </a:rPr>
              <a:t>:</a:t>
            </a:r>
            <a:r>
              <a:rPr lang="en-US" altLang="zh-CN" b="0" i="0" dirty="0">
                <a:solidFill>
                  <a:srgbClr val="333333"/>
                </a:solidFill>
                <a:effectLst/>
                <a:latin typeface="Helvetica Neue"/>
              </a:rPr>
              <a:t> https://doi.org/10.1101/2022.09.15.507787</a:t>
            </a:r>
            <a:endParaRPr lang="zh-CN" altLang="en-US" dirty="0"/>
          </a:p>
        </p:txBody>
      </p:sp>
    </p:spTree>
    <p:extLst>
      <p:ext uri="{BB962C8B-B14F-4D97-AF65-F5344CB8AC3E}">
        <p14:creationId xmlns:p14="http://schemas.microsoft.com/office/powerpoint/2010/main" val="62986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635</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Helvetica Neue</vt:lpstr>
      <vt:lpstr>inherit</vt:lpstr>
      <vt:lpstr>等线</vt:lpstr>
      <vt:lpstr>等线 Light</vt:lpstr>
      <vt:lpstr>Arial</vt:lpstr>
      <vt:lpstr>Office Theme</vt:lpstr>
      <vt:lpstr>Week 8</vt:lpstr>
      <vt:lpstr>Lineages and Mutations</vt:lpstr>
      <vt:lpstr>PowerPoint Presentation</vt:lpstr>
      <vt:lpstr>S704L</vt:lpstr>
      <vt:lpstr>L452R</vt:lpstr>
      <vt:lpstr>BA5.2.1: clade as parent of BF.7</vt:lpstr>
      <vt:lpstr>PowerPoint Presentation</vt:lpstr>
      <vt:lpstr>Some other aa_change frequencies in BA.5.2.1</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SpancerLY</dc:creator>
  <cp:lastModifiedBy>Zhang SpancerLY</cp:lastModifiedBy>
  <cp:revision>23</cp:revision>
  <dcterms:created xsi:type="dcterms:W3CDTF">2022-10-25T19:13:12Z</dcterms:created>
  <dcterms:modified xsi:type="dcterms:W3CDTF">2022-10-26T12:14:16Z</dcterms:modified>
</cp:coreProperties>
</file>