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D89E-D3F0-4871-9C0A-2E696ADD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26358-397D-4D82-B31D-7F2040B0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38614-517C-4E0E-8F3B-28E47C70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82B54-35D6-4FF1-97D4-C39D513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438-0DA3-41CC-97CE-926A25D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4A47-33FE-484F-9B1E-D27AC968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6B10E-BA33-4E78-A200-45DF0B67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281C9-2E1E-4E4D-814A-8555B02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5DAD-2978-4F7D-A281-3FD9440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5ADA-AD6D-4E9B-9D35-641E36D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F8CBF-AD4C-42EA-B344-9732AA7B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1529-1461-4C70-AE2E-5F753466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F2576-1723-4730-87E8-CE9DB01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F530-A47C-458D-ABDC-024B97C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078F-DDC4-405C-A421-75EB606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0C8C4-F12B-49C2-8D5E-2660D90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22AFD-0C95-430F-9058-FB8BD7BF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DCF4B-77C1-4BCB-9621-C5CC5F0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229A-2A59-4795-AFC6-0CEA6B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C31E-420A-420A-9C35-E28776E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458-35A9-4492-8940-088AE26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18B23-7F01-4D20-88B9-D6A61CF8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6DB6-6B5F-4CFB-81BA-7B2F4ED4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EBD3-73BE-4407-BC49-B029175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12434-800F-41FF-B10F-7E8A59CF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58C9-9A5B-43F8-86FD-E7BA9A6B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AEBF-0E79-4EB8-8704-64054C83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C71E6-A6B8-4285-81D6-888A636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25DD7-059A-4784-818B-5F5FFD3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6065B-02D1-4806-8429-33530984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AF87-3174-4F84-A599-119FB9A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76DB-2D15-42B2-8465-224D6A8C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28E1D-22CA-401F-8099-E9DF1507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A8718-8ED0-4E6C-902D-2215C1C8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C10D3-9495-4C85-B307-99B730DA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FC54E-AF85-4878-AB9D-CF1B3978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BFB6-0190-4E94-836B-83605E89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A936F-C80C-410F-B28C-A40A48D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3BDE57-9CBB-4D73-8CB3-4816322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B0E2-4BD4-411E-A238-DFE96A7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9AA6F-FA99-4D8C-9C66-752FA54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638CC-4ED5-4C9D-898B-068458A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872B6-711E-4CA3-B445-F59D595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AB124-DE89-4A17-ACB0-49CF521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0BCE2-8384-4C40-BC22-3974086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ACEF3-B162-49AB-9B55-0B3569E9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ADA0-91C4-469B-B964-C7AA328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780D5-5421-4867-B30E-06863E44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BF919-3384-458D-A961-42EB0CE3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81DDD-932B-49EB-8CD4-9B2EDD7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95840-1EEC-436B-A2CF-1BF58068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B984A-EF64-4712-A3BD-1ED41B4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58BF-2CF2-4019-A000-BA8E386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30F17-4374-4729-806D-89F57451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2F5DC-DB8E-4FE7-A8E2-3960B140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BE4B-7ADD-4638-8291-478CB82B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4274-3184-4EFD-846F-2DFD513B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1A813-48BB-4672-A393-B5816086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E17CB9-F424-4DC9-861C-E721247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0510A-74F8-4A1D-ABA4-7857B51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17D8-978B-416B-965D-725605F5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1018-175D-46DB-828A-C9E984D8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77F13-6313-46B1-8418-63AF00AB8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EFEE-13D1-4337-B20F-EBCDD2FDE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F733-59CD-4FB2-8A94-5C62AC8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219C5-A4B3-4D14-92B4-E1F612A3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 content</a:t>
            </a:r>
          </a:p>
          <a:p>
            <a:pPr lvl="1"/>
            <a:r>
              <a:rPr lang="en-US" altLang="zh-CN" dirty="0"/>
              <a:t>C -&gt; T/U high frequently</a:t>
            </a:r>
          </a:p>
          <a:p>
            <a:pPr lvl="1"/>
            <a:r>
              <a:rPr lang="en-US" altLang="zh-CN" dirty="0"/>
              <a:t>The meaning and consequence?</a:t>
            </a:r>
          </a:p>
        </p:txBody>
      </p:sp>
    </p:spTree>
    <p:extLst>
      <p:ext uri="{BB962C8B-B14F-4D97-AF65-F5344CB8AC3E}">
        <p14:creationId xmlns:p14="http://schemas.microsoft.com/office/powerpoint/2010/main" val="21444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BB35E-CB66-461F-BAFD-7727C69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Some </a:t>
            </a:r>
            <a:r>
              <a:rPr lang="en-US" altLang="zh-CN" sz="3600" dirty="0" err="1"/>
              <a:t>aa_change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freq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D40F9-560E-4E53-9418-594AF31A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6" y="1690688"/>
            <a:ext cx="3232671" cy="187695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D53DFC-E1B0-418E-8D97-006F9B14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1690688"/>
            <a:ext cx="3256107" cy="200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ABFBEF-E48A-46DC-8FC8-48E693EA4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1657591"/>
            <a:ext cx="3404250" cy="2075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013486-101F-4F0B-A511-5A5ADFF5B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2" y="3900172"/>
            <a:ext cx="3552956" cy="2186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BCB971-75CE-498E-ACDF-CD4EB9AB9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3919759"/>
            <a:ext cx="3731816" cy="22707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83A87-0222-4E6D-A6B3-2E622D6A6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3900151"/>
            <a:ext cx="3552956" cy="21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E756D-0851-4117-B072-686F3D27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</a:t>
            </a:r>
            <a:r>
              <a:rPr lang="en-US" altLang="zh-CN" dirty="0" err="1"/>
              <a:t>aa_change</a:t>
            </a:r>
            <a:r>
              <a:rPr lang="en-US" altLang="zh-CN" dirty="0"/>
              <a:t> </a:t>
            </a:r>
            <a:r>
              <a:rPr lang="en-US" altLang="zh-CN" dirty="0" err="1"/>
              <a:t>freq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4E04F4-3928-48FD-A64A-B3088CD91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5379"/>
            <a:ext cx="2860963" cy="17261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3AF62-FB3C-43EB-BD7D-42C7DFA58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" y="1492007"/>
            <a:ext cx="3515506" cy="21532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671F4D-5281-4953-8170-C0669E225D4F}"/>
              </a:ext>
            </a:extLst>
          </p:cNvPr>
          <p:cNvSpPr txBox="1"/>
          <p:nvPr/>
        </p:nvSpPr>
        <p:spPr>
          <a:xfrm>
            <a:off x="7543800" y="1614050"/>
            <a:ext cx="4204854" cy="43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/>
              <a:t>BA.2.11 </a:t>
            </a:r>
            <a:r>
              <a:rPr lang="en-US" altLang="zh-CN" dirty="0"/>
              <a:t>started in Nov. 2021: India -&gt; Britain -&gt; Europe;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new spike</a:t>
            </a:r>
            <a:r>
              <a:rPr lang="zh-CN" altLang="en-US" dirty="0"/>
              <a:t> </a:t>
            </a:r>
            <a:r>
              <a:rPr lang="en-US" altLang="zh-CN" dirty="0"/>
              <a:t>mutations: L452Q and S704L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BA.2.11 is the product of antigenic drift, so mutation is relatively difficult to accumulate -&gt; showing the current selection pressure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BA.2.12.1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DE1EA4-B202-4FB5-A186-86853AFB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46" y="3843900"/>
            <a:ext cx="2860963" cy="1755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7520D2-4491-4718-9181-1214C82E8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80" y="1690688"/>
            <a:ext cx="2890223" cy="17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FB05-4892-42F5-97BE-D76102F4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Distribution of Missense/Synonymous with time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63E2D-74AF-4989-A55F-B4E1CE71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1" y="1982002"/>
            <a:ext cx="5149189" cy="3127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9672A5-CAFA-4DBC-B25A-EA6C33DEF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12" y="2108449"/>
            <a:ext cx="4870077" cy="30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2F5D-9A7B-477B-AF67-BDAEE8E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the number of different variants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6628D-138E-474A-8822-90AD16B9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4" y="2040300"/>
            <a:ext cx="5509121" cy="213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BD25CF-05B7-44A6-AC85-7AD848C2462F}"/>
              </a:ext>
            </a:extLst>
          </p:cNvPr>
          <p:cNvSpPr txBox="1"/>
          <p:nvPr/>
        </p:nvSpPr>
        <p:spPr>
          <a:xfrm>
            <a:off x="6864927" y="1953491"/>
            <a:ext cx="391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Theoretically, due to the strong purifying selection, there should be very few Non-syn comparing to Syn. But as shown in the table, # of NS is 4 times as # of Syn.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8E584F-BD97-4B99-AFEC-147810F26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0" y="707885"/>
            <a:ext cx="6223320" cy="54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CCE2-80F8-4421-8C40-284E882C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AA_change</a:t>
            </a:r>
            <a:r>
              <a:rPr lang="en-US" altLang="zh-CN" dirty="0"/>
              <a:t> in Omicron and Delta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F395C-C451-4A6E-8C74-3CF648E0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791"/>
            <a:ext cx="5240465" cy="2514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7D9E3A-BBA8-4D3C-AB18-A1FD2292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36" y="1758035"/>
            <a:ext cx="5420228" cy="2528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44C7AE-E9B0-4956-8120-4F5699C71579}"/>
              </a:ext>
            </a:extLst>
          </p:cNvPr>
          <p:cNvSpPr txBox="1"/>
          <p:nvPr/>
        </p:nvSpPr>
        <p:spPr>
          <a:xfrm>
            <a:off x="838200" y="4606636"/>
            <a:ext cx="1099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T3255I comes newly in Omicron;</a:t>
            </a:r>
          </a:p>
          <a:p>
            <a:r>
              <a:rPr lang="en-US" altLang="zh-CN" dirty="0"/>
              <a:t>P4715L is shared by both;</a:t>
            </a:r>
          </a:p>
          <a:p>
            <a:r>
              <a:rPr lang="en-US" altLang="zh-CN" dirty="0"/>
              <a:t>D614G is shared by both -&gt; Since May 2020, it has already shown</a:t>
            </a:r>
          </a:p>
          <a:p>
            <a:r>
              <a:rPr lang="en-US" altLang="zh-CN" dirty="0"/>
              <a:t>			Adaptive Selection???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1EBCEF-FF6C-4579-BE17-72F4E7E6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4863796"/>
            <a:ext cx="2751382" cy="13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1E54-FCD5-44FA-A784-B0B91F1A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small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50A39-C519-496A-8F5B-F924E5A0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SARS-CoV-2 is a RNA virus, why there is Thymine in the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7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4E41-00ED-4434-9D52-78996F80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90AE-2326-4365-A7CD-AFB71178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/>
          <a:lstStyle/>
          <a:p>
            <a:r>
              <a:rPr lang="en-US" altLang="zh-CN" dirty="0"/>
              <a:t>The power and influence of adaptive selection to SARS-CoV-2?</a:t>
            </a:r>
          </a:p>
          <a:p>
            <a:pPr lvl="1"/>
            <a:r>
              <a:rPr lang="en-US" altLang="zh-CN" dirty="0"/>
              <a:t>L452R comes back again</a:t>
            </a:r>
          </a:p>
          <a:p>
            <a:pPr lvl="1"/>
            <a:r>
              <a:rPr lang="en-US" altLang="zh-CN" dirty="0"/>
              <a:t>Many missense variants shown</a:t>
            </a:r>
          </a:p>
          <a:p>
            <a:pPr lvl="1"/>
            <a:r>
              <a:rPr lang="en-US" altLang="zh-CN" dirty="0"/>
              <a:t>D614G has fixed</a:t>
            </a:r>
          </a:p>
          <a:p>
            <a:endParaRPr lang="en-US" altLang="zh-CN" dirty="0"/>
          </a:p>
          <a:p>
            <a:r>
              <a:rPr lang="en-US" altLang="zh-CN" dirty="0"/>
              <a:t>Convergence of S704L:</a:t>
            </a:r>
          </a:p>
          <a:p>
            <a:pPr lvl="1"/>
            <a:r>
              <a:rPr lang="en-US" altLang="zh-CN" dirty="0"/>
              <a:t>BA.1 + S704L has a better growth than BA.1</a:t>
            </a:r>
          </a:p>
          <a:p>
            <a:pPr lvl="1"/>
            <a:r>
              <a:rPr lang="en-US" altLang="zh-CN" dirty="0"/>
              <a:t>Adaptive selection?</a:t>
            </a:r>
          </a:p>
          <a:p>
            <a:pPr lvl="1"/>
            <a:r>
              <a:rPr lang="en-US" altLang="zh-CN" dirty="0"/>
              <a:t>BA.2 + S704L becomes BA.2.12.1, in USA, 12 times more detected in 2 weeks.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30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241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Week 6</vt:lpstr>
      <vt:lpstr>Some aa_change freq</vt:lpstr>
      <vt:lpstr>Some aa_change freq</vt:lpstr>
      <vt:lpstr>Distribution of Missense/Synonymous with time</vt:lpstr>
      <vt:lpstr>Counting the number of different variants</vt:lpstr>
      <vt:lpstr>PowerPoint 演示文稿</vt:lpstr>
      <vt:lpstr>AA_change in Omicron and Delta</vt:lpstr>
      <vt:lpstr>A small question</vt:lpstr>
      <vt:lpstr>Question 1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SpancerLY Zhang</dc:creator>
  <cp:lastModifiedBy>SpancerLY Zhang</cp:lastModifiedBy>
  <cp:revision>23</cp:revision>
  <dcterms:created xsi:type="dcterms:W3CDTF">2022-10-05T07:15:24Z</dcterms:created>
  <dcterms:modified xsi:type="dcterms:W3CDTF">2022-10-05T11:36:13Z</dcterms:modified>
</cp:coreProperties>
</file>