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62" r:id="rId2"/>
    <p:sldId id="256" r:id="rId3"/>
    <p:sldId id="257" r:id="rId4"/>
    <p:sldId id="258" r:id="rId5"/>
    <p:sldId id="259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50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621F3E-9171-413D-9A67-0FFD8BCA96DC}" type="datetimeFigureOut">
              <a:rPr lang="zh-CN" altLang="en-US" smtClean="0"/>
              <a:t>2019/10/26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2D26B8-7243-4EB2-B72E-DD1135263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9807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E619C-33E8-4D24-AACB-88CD42ED12A1}" type="datetimeFigureOut">
              <a:rPr lang="zh-CN" altLang="en-US" smtClean="0"/>
              <a:t>2019/10/26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45C89-1B29-4289-B59B-38DE7BDD5F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010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E619C-33E8-4D24-AACB-88CD42ED12A1}" type="datetimeFigureOut">
              <a:rPr lang="zh-CN" altLang="en-US" smtClean="0"/>
              <a:t>2019/10/26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45C89-1B29-4289-B59B-38DE7BDD5F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1387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E619C-33E8-4D24-AACB-88CD42ED12A1}" type="datetimeFigureOut">
              <a:rPr lang="zh-CN" altLang="en-US" smtClean="0"/>
              <a:t>2019/10/26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45C89-1B29-4289-B59B-38DE7BDD5F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7516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E619C-33E8-4D24-AACB-88CD42ED12A1}" type="datetimeFigureOut">
              <a:rPr lang="zh-CN" altLang="en-US" smtClean="0"/>
              <a:t>2019/10/26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45C89-1B29-4289-B59B-38DE7BDD5F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0740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E619C-33E8-4D24-AACB-88CD42ED12A1}" type="datetimeFigureOut">
              <a:rPr lang="zh-CN" altLang="en-US" smtClean="0"/>
              <a:t>2019/10/26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45C89-1B29-4289-B59B-38DE7BDD5F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595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E619C-33E8-4D24-AACB-88CD42ED12A1}" type="datetimeFigureOut">
              <a:rPr lang="zh-CN" altLang="en-US" smtClean="0"/>
              <a:t>2019/10/26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45C89-1B29-4289-B59B-38DE7BDD5F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7635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E619C-33E8-4D24-AACB-88CD42ED12A1}" type="datetimeFigureOut">
              <a:rPr lang="zh-CN" altLang="en-US" smtClean="0"/>
              <a:t>2019/10/26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45C89-1B29-4289-B59B-38DE7BDD5F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6874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E619C-33E8-4D24-AACB-88CD42ED12A1}" type="datetimeFigureOut">
              <a:rPr lang="zh-CN" altLang="en-US" smtClean="0"/>
              <a:t>2019/10/26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45C89-1B29-4289-B59B-38DE7BDD5F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8508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E619C-33E8-4D24-AACB-88CD42ED12A1}" type="datetimeFigureOut">
              <a:rPr lang="zh-CN" altLang="en-US" smtClean="0"/>
              <a:t>2019/10/26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45C89-1B29-4289-B59B-38DE7BDD5F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9381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E619C-33E8-4D24-AACB-88CD42ED12A1}" type="datetimeFigureOut">
              <a:rPr lang="zh-CN" altLang="en-US" smtClean="0"/>
              <a:t>2019/10/26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45C89-1B29-4289-B59B-38DE7BDD5F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2856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E619C-33E8-4D24-AACB-88CD42ED12A1}" type="datetimeFigureOut">
              <a:rPr lang="zh-CN" altLang="en-US" smtClean="0"/>
              <a:t>2019/10/26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45C89-1B29-4289-B59B-38DE7BDD5F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652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E619C-33E8-4D24-AACB-88CD42ED12A1}" type="datetimeFigureOut">
              <a:rPr lang="zh-CN" altLang="en-US" smtClean="0"/>
              <a:t>2019/10/26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45C89-1B29-4289-B59B-38DE7BDD5F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137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565189" y="939114"/>
            <a:ext cx="350931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一</a:t>
            </a:r>
            <a:r>
              <a:rPr lang="en-US" altLang="zh-CN" sz="2000" b="1" dirty="0" smtClean="0"/>
              <a:t>—</a:t>
            </a:r>
            <a:r>
              <a:rPr lang="zh-CN" altLang="en-US" sz="2000" b="1" dirty="0" smtClean="0"/>
              <a:t>四单元   古代史</a:t>
            </a:r>
            <a:endParaRPr lang="en-US" altLang="zh-CN" sz="2000" b="1" dirty="0" smtClean="0"/>
          </a:p>
          <a:p>
            <a:endParaRPr lang="en-US" altLang="zh-CN" sz="2000" b="1" dirty="0"/>
          </a:p>
          <a:p>
            <a:endParaRPr lang="en-US" altLang="zh-CN" sz="2000" b="1" dirty="0" smtClean="0"/>
          </a:p>
          <a:p>
            <a:r>
              <a:rPr lang="zh-CN" altLang="en-US" sz="2000" b="1" dirty="0" smtClean="0"/>
              <a:t>五</a:t>
            </a:r>
            <a:r>
              <a:rPr lang="en-US" altLang="zh-CN" sz="2000" b="1" dirty="0" smtClean="0"/>
              <a:t>—</a:t>
            </a:r>
            <a:r>
              <a:rPr lang="zh-CN" altLang="en-US" sz="2000" b="1" dirty="0" smtClean="0"/>
              <a:t>八单元   近代史 </a:t>
            </a:r>
            <a:endParaRPr lang="en-US" altLang="zh-CN" sz="2000" b="1" dirty="0" smtClean="0"/>
          </a:p>
          <a:p>
            <a:endParaRPr lang="en-US" altLang="zh-CN" sz="2000" b="1" dirty="0"/>
          </a:p>
          <a:p>
            <a:endParaRPr lang="en-US" altLang="zh-CN" sz="2000" b="1" dirty="0" smtClean="0"/>
          </a:p>
          <a:p>
            <a:endParaRPr lang="en-US" altLang="zh-CN" sz="2000" b="1" dirty="0"/>
          </a:p>
          <a:p>
            <a:r>
              <a:rPr lang="zh-CN" altLang="en-US" sz="2000" b="1" dirty="0" smtClean="0"/>
              <a:t>九</a:t>
            </a:r>
            <a:r>
              <a:rPr lang="en-US" altLang="zh-CN" sz="2000" b="1" dirty="0" smtClean="0"/>
              <a:t>—</a:t>
            </a:r>
            <a:r>
              <a:rPr lang="zh-CN" altLang="en-US" sz="2000" b="1" dirty="0" smtClean="0"/>
              <a:t>十单元  现代史</a:t>
            </a:r>
            <a:endParaRPr lang="zh-CN" altLang="en-US" sz="20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4127157" y="490491"/>
            <a:ext cx="67550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1</a:t>
            </a:r>
            <a:r>
              <a:rPr lang="zh-CN" altLang="en-US" sz="2000" b="1" dirty="0" smtClean="0"/>
              <a:t>原始社会   </a:t>
            </a:r>
            <a:endParaRPr lang="en-US" altLang="zh-CN" sz="2000" b="1" dirty="0" smtClean="0"/>
          </a:p>
          <a:p>
            <a:r>
              <a:rPr lang="en-US" altLang="zh-CN" sz="2000" b="1" dirty="0" smtClean="0"/>
              <a:t>2</a:t>
            </a:r>
            <a:r>
              <a:rPr lang="zh-CN" altLang="en-US" sz="2000" b="1" dirty="0" smtClean="0"/>
              <a:t>奴隶社会   </a:t>
            </a:r>
            <a:endParaRPr lang="en-US" altLang="zh-CN" sz="2000" b="1" dirty="0" smtClean="0"/>
          </a:p>
          <a:p>
            <a:r>
              <a:rPr lang="en-US" altLang="zh-CN" sz="2000" b="1" dirty="0" smtClean="0"/>
              <a:t>3</a:t>
            </a:r>
            <a:r>
              <a:rPr lang="zh-CN" altLang="en-US" sz="2000" b="1" dirty="0" smtClean="0"/>
              <a:t>奴隶到封建社会     </a:t>
            </a:r>
            <a:endParaRPr lang="en-US" altLang="zh-CN" sz="2000" b="1" dirty="0" smtClean="0"/>
          </a:p>
          <a:p>
            <a:r>
              <a:rPr lang="en-US" altLang="zh-CN" sz="2000" b="1" dirty="0" smtClean="0"/>
              <a:t>4</a:t>
            </a:r>
            <a:r>
              <a:rPr lang="zh-CN" altLang="en-US" sz="2000" b="1" dirty="0" smtClean="0"/>
              <a:t>封建社会（建立  巩固  发展 ，继续，挑战）</a:t>
            </a:r>
            <a:endParaRPr lang="zh-CN" altLang="en-US" sz="2000" b="1" dirty="0"/>
          </a:p>
        </p:txBody>
      </p:sp>
      <p:sp>
        <p:nvSpPr>
          <p:cNvPr id="6" name="左大括号 5"/>
          <p:cNvSpPr/>
          <p:nvPr/>
        </p:nvSpPr>
        <p:spPr>
          <a:xfrm>
            <a:off x="3830595" y="617838"/>
            <a:ext cx="296562" cy="96382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000" b="1"/>
          </a:p>
        </p:txBody>
      </p:sp>
      <p:sp>
        <p:nvSpPr>
          <p:cNvPr id="7" name="左大括号 6"/>
          <p:cNvSpPr/>
          <p:nvPr/>
        </p:nvSpPr>
        <p:spPr>
          <a:xfrm>
            <a:off x="1219200" y="1079157"/>
            <a:ext cx="345989" cy="214183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68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1257664" y="3200699"/>
            <a:ext cx="219237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 smtClean="0"/>
              <a:t>五、</a:t>
            </a:r>
            <a:r>
              <a:rPr lang="zh-CN" altLang="en-US" dirty="0" smtClean="0"/>
              <a:t>东汉</a:t>
            </a:r>
            <a:r>
              <a:rPr lang="zh-CN" altLang="en-US" dirty="0"/>
              <a:t>的兴衰</a:t>
            </a:r>
          </a:p>
        </p:txBody>
      </p:sp>
      <p:sp>
        <p:nvSpPr>
          <p:cNvPr id="2053" name="AutoShape 5"/>
          <p:cNvSpPr>
            <a:spLocks/>
          </p:cNvSpPr>
          <p:nvPr/>
        </p:nvSpPr>
        <p:spPr bwMode="auto">
          <a:xfrm>
            <a:off x="3107531" y="1461155"/>
            <a:ext cx="76961" cy="3588683"/>
          </a:xfrm>
          <a:prstGeom prst="leftBrace">
            <a:avLst>
              <a:gd name="adj1" fmla="val 8563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3286920" y="1244344"/>
            <a:ext cx="15128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 smtClean="0"/>
              <a:t>(</a:t>
            </a:r>
            <a:r>
              <a:rPr lang="zh-CN" altLang="en-US" dirty="0" smtClean="0"/>
              <a:t>一</a:t>
            </a:r>
            <a:r>
              <a:rPr lang="en-US" altLang="zh-CN" dirty="0" smtClean="0"/>
              <a:t>)</a:t>
            </a:r>
            <a:r>
              <a:rPr lang="zh-CN" altLang="en-US" dirty="0" smtClean="0"/>
              <a:t>东汉</a:t>
            </a:r>
            <a:r>
              <a:rPr lang="zh-CN" altLang="en-US" dirty="0"/>
              <a:t>建立</a:t>
            </a:r>
          </a:p>
        </p:txBody>
      </p:sp>
      <p:sp>
        <p:nvSpPr>
          <p:cNvPr id="2055" name="Text Box 7"/>
          <p:cNvSpPr txBox="1">
            <a:spLocks noChangeArrowheads="1"/>
          </p:cNvSpPr>
          <p:nvPr/>
        </p:nvSpPr>
        <p:spPr bwMode="auto">
          <a:xfrm>
            <a:off x="3325019" y="2886164"/>
            <a:ext cx="187166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 smtClean="0"/>
              <a:t>（二）东汉</a:t>
            </a:r>
            <a:r>
              <a:rPr lang="zh-CN" altLang="en-US" dirty="0"/>
              <a:t>兴起</a:t>
            </a:r>
          </a:p>
        </p:txBody>
      </p:sp>
      <p:sp>
        <p:nvSpPr>
          <p:cNvPr id="2056" name="Text Box 8"/>
          <p:cNvSpPr txBox="1">
            <a:spLocks noChangeArrowheads="1"/>
          </p:cNvSpPr>
          <p:nvPr/>
        </p:nvSpPr>
        <p:spPr bwMode="auto">
          <a:xfrm>
            <a:off x="3140024" y="5042974"/>
            <a:ext cx="195120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 smtClean="0"/>
              <a:t>（三）东汉</a:t>
            </a:r>
            <a:r>
              <a:rPr lang="zh-CN" altLang="en-US" dirty="0"/>
              <a:t>衰亡</a:t>
            </a:r>
          </a:p>
        </p:txBody>
      </p:sp>
      <p:sp>
        <p:nvSpPr>
          <p:cNvPr id="2057" name="Text Box 9"/>
          <p:cNvSpPr txBox="1">
            <a:spLocks noChangeArrowheads="1"/>
          </p:cNvSpPr>
          <p:nvPr/>
        </p:nvSpPr>
        <p:spPr bwMode="auto">
          <a:xfrm>
            <a:off x="5232400" y="1341438"/>
            <a:ext cx="30241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  <p:sp>
        <p:nvSpPr>
          <p:cNvPr id="2058" name="Text Box 10"/>
          <p:cNvSpPr txBox="1">
            <a:spLocks noChangeArrowheads="1"/>
          </p:cNvSpPr>
          <p:nvPr/>
        </p:nvSpPr>
        <p:spPr bwMode="auto">
          <a:xfrm>
            <a:off x="5591175" y="1268413"/>
            <a:ext cx="3600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公元</a:t>
            </a:r>
            <a:r>
              <a:rPr lang="en-US" altLang="zh-CN"/>
              <a:t>25</a:t>
            </a:r>
            <a:r>
              <a:rPr lang="zh-CN" altLang="en-US"/>
              <a:t>年  刘秀 光武帝  洛阳</a:t>
            </a:r>
          </a:p>
        </p:txBody>
      </p:sp>
      <p:sp>
        <p:nvSpPr>
          <p:cNvPr id="2059" name="Text Box 11"/>
          <p:cNvSpPr txBox="1">
            <a:spLocks noChangeArrowheads="1"/>
          </p:cNvSpPr>
          <p:nvPr/>
        </p:nvSpPr>
        <p:spPr bwMode="auto">
          <a:xfrm>
            <a:off x="1402127" y="439479"/>
            <a:ext cx="190344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 smtClean="0"/>
              <a:t>四、新</a:t>
            </a:r>
            <a:r>
              <a:rPr lang="zh-CN" altLang="en-US" dirty="0"/>
              <a:t>朝兴亡</a:t>
            </a:r>
          </a:p>
        </p:txBody>
      </p:sp>
      <p:sp>
        <p:nvSpPr>
          <p:cNvPr id="2060" name="Text Box 12"/>
          <p:cNvSpPr txBox="1">
            <a:spLocks noChangeArrowheads="1"/>
          </p:cNvSpPr>
          <p:nvPr/>
        </p:nvSpPr>
        <p:spPr bwMode="auto">
          <a:xfrm>
            <a:off x="3719514" y="404813"/>
            <a:ext cx="66246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公元九年 王莽篡汉 建立新朝</a:t>
            </a:r>
            <a:r>
              <a:rPr lang="en-US" altLang="zh-CN"/>
              <a:t>---</a:t>
            </a:r>
            <a:r>
              <a:rPr lang="zh-CN" altLang="en-US"/>
              <a:t>公元</a:t>
            </a:r>
            <a:r>
              <a:rPr lang="en-US" altLang="zh-CN"/>
              <a:t>25</a:t>
            </a:r>
            <a:r>
              <a:rPr lang="zh-CN" altLang="en-US"/>
              <a:t>年 绿林赤眉起义 灭新朝</a:t>
            </a:r>
          </a:p>
        </p:txBody>
      </p:sp>
      <p:sp>
        <p:nvSpPr>
          <p:cNvPr id="2074" name="Text Box 26"/>
          <p:cNvSpPr txBox="1">
            <a:spLocks noChangeArrowheads="1"/>
          </p:cNvSpPr>
          <p:nvPr/>
        </p:nvSpPr>
        <p:spPr bwMode="auto">
          <a:xfrm>
            <a:off x="5016500" y="4508501"/>
            <a:ext cx="12969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原因</a:t>
            </a:r>
          </a:p>
        </p:txBody>
      </p:sp>
      <p:sp>
        <p:nvSpPr>
          <p:cNvPr id="2109" name="AutoShape 61"/>
          <p:cNvSpPr>
            <a:spLocks/>
          </p:cNvSpPr>
          <p:nvPr/>
        </p:nvSpPr>
        <p:spPr bwMode="auto">
          <a:xfrm>
            <a:off x="5232401" y="2349500"/>
            <a:ext cx="142875" cy="935038"/>
          </a:xfrm>
          <a:prstGeom prst="leftBrace">
            <a:avLst>
              <a:gd name="adj1" fmla="val 5453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17" name="AutoShape 69"/>
          <p:cNvSpPr>
            <a:spLocks/>
          </p:cNvSpPr>
          <p:nvPr/>
        </p:nvSpPr>
        <p:spPr bwMode="auto">
          <a:xfrm>
            <a:off x="6816725" y="3573463"/>
            <a:ext cx="71438" cy="647700"/>
          </a:xfrm>
          <a:prstGeom prst="leftBrace">
            <a:avLst>
              <a:gd name="adj1" fmla="val 7555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18" name="AutoShape 70"/>
          <p:cNvSpPr>
            <a:spLocks/>
          </p:cNvSpPr>
          <p:nvPr/>
        </p:nvSpPr>
        <p:spPr bwMode="auto">
          <a:xfrm>
            <a:off x="5880100" y="3933825"/>
            <a:ext cx="71438" cy="1727200"/>
          </a:xfrm>
          <a:prstGeom prst="leftBrace">
            <a:avLst>
              <a:gd name="adj1" fmla="val 20148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19" name="Text Box 71"/>
          <p:cNvSpPr txBox="1">
            <a:spLocks noChangeArrowheads="1"/>
          </p:cNvSpPr>
          <p:nvPr/>
        </p:nvSpPr>
        <p:spPr bwMode="auto">
          <a:xfrm>
            <a:off x="6096000" y="4724401"/>
            <a:ext cx="647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地方</a:t>
            </a:r>
          </a:p>
        </p:txBody>
      </p:sp>
      <p:sp>
        <p:nvSpPr>
          <p:cNvPr id="2120" name="Text Box 72"/>
          <p:cNvSpPr txBox="1">
            <a:spLocks noChangeArrowheads="1"/>
          </p:cNvSpPr>
          <p:nvPr/>
        </p:nvSpPr>
        <p:spPr bwMode="auto">
          <a:xfrm>
            <a:off x="6167438" y="5445126"/>
            <a:ext cx="10080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民间：</a:t>
            </a:r>
          </a:p>
        </p:txBody>
      </p:sp>
      <p:sp>
        <p:nvSpPr>
          <p:cNvPr id="2121" name="Text Box 73"/>
          <p:cNvSpPr txBox="1">
            <a:spLocks noChangeArrowheads="1"/>
          </p:cNvSpPr>
          <p:nvPr/>
        </p:nvSpPr>
        <p:spPr bwMode="auto">
          <a:xfrm>
            <a:off x="6888163" y="5445126"/>
            <a:ext cx="2305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黄巾军起义</a:t>
            </a:r>
          </a:p>
        </p:txBody>
      </p:sp>
      <p:sp>
        <p:nvSpPr>
          <p:cNvPr id="2122" name="Text Box 74"/>
          <p:cNvSpPr txBox="1">
            <a:spLocks noChangeArrowheads="1"/>
          </p:cNvSpPr>
          <p:nvPr/>
        </p:nvSpPr>
        <p:spPr bwMode="auto">
          <a:xfrm>
            <a:off x="6888163" y="4724401"/>
            <a:ext cx="22336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豪强势力发展</a:t>
            </a:r>
          </a:p>
        </p:txBody>
      </p:sp>
      <p:sp>
        <p:nvSpPr>
          <p:cNvPr id="2123" name="Text Box 75"/>
          <p:cNvSpPr txBox="1">
            <a:spLocks noChangeArrowheads="1"/>
          </p:cNvSpPr>
          <p:nvPr/>
        </p:nvSpPr>
        <p:spPr bwMode="auto">
          <a:xfrm>
            <a:off x="7032625" y="4005263"/>
            <a:ext cx="295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官员被宦官“”“党锢之祸”</a:t>
            </a:r>
          </a:p>
        </p:txBody>
      </p:sp>
      <p:sp>
        <p:nvSpPr>
          <p:cNvPr id="2124" name="Text Box 76"/>
          <p:cNvSpPr txBox="1">
            <a:spLocks noChangeArrowheads="1"/>
          </p:cNvSpPr>
          <p:nvPr/>
        </p:nvSpPr>
        <p:spPr bwMode="auto">
          <a:xfrm>
            <a:off x="6959600" y="3429001"/>
            <a:ext cx="2305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外戚宦官交替专权</a:t>
            </a:r>
          </a:p>
        </p:txBody>
      </p:sp>
      <p:sp>
        <p:nvSpPr>
          <p:cNvPr id="2125" name="Text Box 77"/>
          <p:cNvSpPr txBox="1">
            <a:spLocks noChangeArrowheads="1"/>
          </p:cNvSpPr>
          <p:nvPr/>
        </p:nvSpPr>
        <p:spPr bwMode="auto">
          <a:xfrm>
            <a:off x="6024564" y="3789363"/>
            <a:ext cx="9366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中央</a:t>
            </a:r>
          </a:p>
        </p:txBody>
      </p:sp>
      <p:sp>
        <p:nvSpPr>
          <p:cNvPr id="2126" name="Text Box 78"/>
          <p:cNvSpPr txBox="1">
            <a:spLocks noChangeArrowheads="1"/>
          </p:cNvSpPr>
          <p:nvPr/>
        </p:nvSpPr>
        <p:spPr bwMode="auto">
          <a:xfrm>
            <a:off x="5448300" y="2133601"/>
            <a:ext cx="1079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措施：</a:t>
            </a:r>
          </a:p>
        </p:txBody>
      </p:sp>
      <p:sp>
        <p:nvSpPr>
          <p:cNvPr id="2127" name="Text Box 79"/>
          <p:cNvSpPr txBox="1">
            <a:spLocks noChangeArrowheads="1"/>
          </p:cNvSpPr>
          <p:nvPr/>
        </p:nvSpPr>
        <p:spPr bwMode="auto">
          <a:xfrm>
            <a:off x="6527801" y="2133601"/>
            <a:ext cx="28813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070C0"/>
                </a:solidFill>
              </a:rPr>
              <a:t>看看即可，不必背</a:t>
            </a:r>
          </a:p>
        </p:txBody>
      </p:sp>
      <p:sp>
        <p:nvSpPr>
          <p:cNvPr id="2128" name="Text Box 80"/>
          <p:cNvSpPr txBox="1">
            <a:spLocks noChangeArrowheads="1"/>
          </p:cNvSpPr>
          <p:nvPr/>
        </p:nvSpPr>
        <p:spPr bwMode="auto">
          <a:xfrm>
            <a:off x="5519739" y="2924176"/>
            <a:ext cx="9366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结果：</a:t>
            </a:r>
          </a:p>
        </p:txBody>
      </p:sp>
      <p:sp>
        <p:nvSpPr>
          <p:cNvPr id="2129" name="Text Box 81"/>
          <p:cNvSpPr txBox="1">
            <a:spLocks noChangeArrowheads="1"/>
          </p:cNvSpPr>
          <p:nvPr/>
        </p:nvSpPr>
        <p:spPr bwMode="auto">
          <a:xfrm>
            <a:off x="6527801" y="2924176"/>
            <a:ext cx="18002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光武中兴</a:t>
            </a:r>
          </a:p>
        </p:txBody>
      </p:sp>
      <p:sp>
        <p:nvSpPr>
          <p:cNvPr id="2130" name="Text Box 82"/>
          <p:cNvSpPr txBox="1">
            <a:spLocks noChangeArrowheads="1"/>
          </p:cNvSpPr>
          <p:nvPr/>
        </p:nvSpPr>
        <p:spPr bwMode="auto">
          <a:xfrm>
            <a:off x="4943476" y="6165851"/>
            <a:ext cx="11525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结果：</a:t>
            </a:r>
          </a:p>
        </p:txBody>
      </p:sp>
      <p:sp>
        <p:nvSpPr>
          <p:cNvPr id="2131" name="Text Box 83"/>
          <p:cNvSpPr txBox="1">
            <a:spLocks noChangeArrowheads="1"/>
          </p:cNvSpPr>
          <p:nvPr/>
        </p:nvSpPr>
        <p:spPr bwMode="auto">
          <a:xfrm>
            <a:off x="6024564" y="6237288"/>
            <a:ext cx="46434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先是军阀割据出现  之后</a:t>
            </a:r>
            <a:r>
              <a:rPr lang="en-US" altLang="zh-CN"/>
              <a:t>220</a:t>
            </a:r>
            <a:r>
              <a:rPr lang="zh-CN" altLang="en-US"/>
              <a:t>年 曹丕废汉</a:t>
            </a:r>
          </a:p>
        </p:txBody>
      </p:sp>
      <p:sp>
        <p:nvSpPr>
          <p:cNvPr id="2132" name="AutoShape 84"/>
          <p:cNvSpPr>
            <a:spLocks/>
          </p:cNvSpPr>
          <p:nvPr/>
        </p:nvSpPr>
        <p:spPr bwMode="auto">
          <a:xfrm>
            <a:off x="4656139" y="4724401"/>
            <a:ext cx="287337" cy="1368425"/>
          </a:xfrm>
          <a:prstGeom prst="leftBrace">
            <a:avLst>
              <a:gd name="adj1" fmla="val 3968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左大括号 1"/>
          <p:cNvSpPr/>
          <p:nvPr/>
        </p:nvSpPr>
        <p:spPr>
          <a:xfrm>
            <a:off x="980388" y="588169"/>
            <a:ext cx="421739" cy="256246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687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768352" y="3317081"/>
            <a:ext cx="18716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 smtClean="0"/>
              <a:t>六、两</a:t>
            </a:r>
            <a:r>
              <a:rPr lang="zh-CN" altLang="en-US" dirty="0"/>
              <a:t>汉文化</a:t>
            </a: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3071814" y="1557338"/>
            <a:ext cx="22320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1</a:t>
            </a:r>
            <a:r>
              <a:rPr lang="zh-CN" altLang="en-US"/>
              <a:t>、史学</a:t>
            </a: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3071813" y="3067051"/>
            <a:ext cx="1079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2</a:t>
            </a:r>
            <a:r>
              <a:rPr lang="zh-CN" altLang="en-US"/>
              <a:t>、文学</a:t>
            </a:r>
          </a:p>
        </p:txBody>
      </p:sp>
      <p:sp>
        <p:nvSpPr>
          <p:cNvPr id="3079" name="Text Box 7"/>
          <p:cNvSpPr txBox="1">
            <a:spLocks noChangeArrowheads="1"/>
          </p:cNvSpPr>
          <p:nvPr/>
        </p:nvSpPr>
        <p:spPr bwMode="auto">
          <a:xfrm>
            <a:off x="3000376" y="5013326"/>
            <a:ext cx="13684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3</a:t>
            </a:r>
            <a:r>
              <a:rPr lang="zh-CN" altLang="en-US"/>
              <a:t>、科技</a:t>
            </a:r>
          </a:p>
        </p:txBody>
      </p:sp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4440237" y="1050926"/>
            <a:ext cx="5655869" cy="1615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 smtClean="0"/>
              <a:t>《 </a:t>
            </a:r>
            <a:r>
              <a:rPr lang="zh-CN" altLang="en-US" dirty="0" smtClean="0"/>
              <a:t>史记</a:t>
            </a:r>
            <a:r>
              <a:rPr lang="en-US" altLang="zh-CN" dirty="0" smtClean="0"/>
              <a:t>》</a:t>
            </a:r>
            <a:r>
              <a:rPr lang="zh-CN" altLang="en-US" dirty="0" smtClean="0"/>
              <a:t>  </a:t>
            </a:r>
            <a:r>
              <a:rPr lang="zh-CN" altLang="en-US" dirty="0"/>
              <a:t>西汉 司马迁  皇帝至汉武帝三千年历史  </a:t>
            </a:r>
          </a:p>
          <a:p>
            <a:pPr>
              <a:spcBef>
                <a:spcPct val="50000"/>
              </a:spcBef>
            </a:pPr>
            <a:r>
              <a:rPr lang="zh-CN" altLang="en-US" dirty="0"/>
              <a:t>                              首创纪传体通史体裁</a:t>
            </a:r>
          </a:p>
          <a:p>
            <a:pPr>
              <a:spcBef>
                <a:spcPct val="50000"/>
              </a:spcBef>
            </a:pPr>
            <a:r>
              <a:rPr lang="zh-CN" altLang="en-US" dirty="0"/>
              <a:t>                             不虚美 不隐恶的巨著</a:t>
            </a:r>
          </a:p>
          <a:p>
            <a:pPr>
              <a:spcBef>
                <a:spcPct val="50000"/>
              </a:spcBef>
            </a:pPr>
            <a:r>
              <a:rPr lang="en-US" altLang="zh-CN" dirty="0" smtClean="0"/>
              <a:t>《</a:t>
            </a:r>
            <a:r>
              <a:rPr lang="zh-CN" altLang="en-US" dirty="0" smtClean="0"/>
              <a:t>汉书</a:t>
            </a:r>
            <a:r>
              <a:rPr lang="en-US" altLang="zh-CN" dirty="0" smtClean="0"/>
              <a:t>》</a:t>
            </a:r>
            <a:r>
              <a:rPr lang="zh-CN" altLang="en-US" dirty="0" smtClean="0"/>
              <a:t> </a:t>
            </a:r>
            <a:r>
              <a:rPr lang="zh-CN" altLang="en-US" dirty="0"/>
              <a:t>东汉 班固  第一部纪传体断代史</a:t>
            </a:r>
          </a:p>
        </p:txBody>
      </p:sp>
      <p:sp>
        <p:nvSpPr>
          <p:cNvPr id="3081" name="AutoShape 9"/>
          <p:cNvSpPr>
            <a:spLocks/>
          </p:cNvSpPr>
          <p:nvPr/>
        </p:nvSpPr>
        <p:spPr bwMode="auto">
          <a:xfrm>
            <a:off x="4224338" y="1195389"/>
            <a:ext cx="215900" cy="1152525"/>
          </a:xfrm>
          <a:prstGeom prst="leftBrace">
            <a:avLst>
              <a:gd name="adj1" fmla="val 4448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2" name="AutoShape 10"/>
          <p:cNvSpPr>
            <a:spLocks/>
          </p:cNvSpPr>
          <p:nvPr/>
        </p:nvSpPr>
        <p:spPr bwMode="auto">
          <a:xfrm>
            <a:off x="4224339" y="3068638"/>
            <a:ext cx="358775" cy="647700"/>
          </a:xfrm>
          <a:prstGeom prst="leftBrace">
            <a:avLst>
              <a:gd name="adj1" fmla="val 1504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3" name="Text Box 11"/>
          <p:cNvSpPr txBox="1">
            <a:spLocks noChangeArrowheads="1"/>
          </p:cNvSpPr>
          <p:nvPr/>
        </p:nvSpPr>
        <p:spPr bwMode="auto">
          <a:xfrm>
            <a:off x="4583113" y="2997201"/>
            <a:ext cx="1079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汉赋  </a:t>
            </a:r>
          </a:p>
        </p:txBody>
      </p:sp>
      <p:sp>
        <p:nvSpPr>
          <p:cNvPr id="3084" name="Text Box 12"/>
          <p:cNvSpPr txBox="1">
            <a:spLocks noChangeArrowheads="1"/>
          </p:cNvSpPr>
          <p:nvPr/>
        </p:nvSpPr>
        <p:spPr bwMode="auto">
          <a:xfrm>
            <a:off x="4511676" y="3500438"/>
            <a:ext cx="13684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乐府诗</a:t>
            </a:r>
          </a:p>
        </p:txBody>
      </p:sp>
      <p:sp>
        <p:nvSpPr>
          <p:cNvPr id="3085" name="AutoShape 13"/>
          <p:cNvSpPr>
            <a:spLocks/>
          </p:cNvSpPr>
          <p:nvPr/>
        </p:nvSpPr>
        <p:spPr bwMode="auto">
          <a:xfrm>
            <a:off x="4079875" y="4508501"/>
            <a:ext cx="215900" cy="1584325"/>
          </a:xfrm>
          <a:prstGeom prst="leftBrace">
            <a:avLst>
              <a:gd name="adj1" fmla="val 6115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4440239" y="4435476"/>
            <a:ext cx="9350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医学</a:t>
            </a:r>
          </a:p>
        </p:txBody>
      </p:sp>
      <p:sp>
        <p:nvSpPr>
          <p:cNvPr id="3087" name="Text Box 15"/>
          <p:cNvSpPr txBox="1">
            <a:spLocks noChangeArrowheads="1"/>
          </p:cNvSpPr>
          <p:nvPr/>
        </p:nvSpPr>
        <p:spPr bwMode="auto">
          <a:xfrm>
            <a:off x="4440237" y="5156201"/>
            <a:ext cx="7921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数学</a:t>
            </a:r>
          </a:p>
        </p:txBody>
      </p:sp>
      <p:sp>
        <p:nvSpPr>
          <p:cNvPr id="3088" name="Text Box 16"/>
          <p:cNvSpPr txBox="1">
            <a:spLocks noChangeArrowheads="1"/>
          </p:cNvSpPr>
          <p:nvPr/>
        </p:nvSpPr>
        <p:spPr bwMode="auto">
          <a:xfrm>
            <a:off x="4367213" y="5876926"/>
            <a:ext cx="1079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造纸术</a:t>
            </a:r>
          </a:p>
        </p:txBody>
      </p:sp>
      <p:sp>
        <p:nvSpPr>
          <p:cNvPr id="3089" name="Text Box 17"/>
          <p:cNvSpPr txBox="1">
            <a:spLocks noChangeArrowheads="1"/>
          </p:cNvSpPr>
          <p:nvPr/>
        </p:nvSpPr>
        <p:spPr bwMode="auto">
          <a:xfrm>
            <a:off x="5375275" y="4005263"/>
            <a:ext cx="4535488" cy="77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 smtClean="0"/>
              <a:t>《</a:t>
            </a:r>
            <a:r>
              <a:rPr lang="zh-CN" altLang="en-US" dirty="0" smtClean="0"/>
              <a:t>黄帝内经</a:t>
            </a:r>
            <a:r>
              <a:rPr lang="en-US" altLang="zh-CN" dirty="0" smtClean="0"/>
              <a:t>》—</a:t>
            </a:r>
            <a:r>
              <a:rPr lang="zh-CN" altLang="en-US" dirty="0"/>
              <a:t>奠定中医理论基础</a:t>
            </a:r>
          </a:p>
          <a:p>
            <a:pPr>
              <a:spcBef>
                <a:spcPct val="50000"/>
              </a:spcBef>
            </a:pPr>
            <a:r>
              <a:rPr lang="en-US" altLang="zh-CN" dirty="0" smtClean="0"/>
              <a:t>《</a:t>
            </a:r>
            <a:r>
              <a:rPr lang="zh-CN" altLang="en-US" dirty="0" smtClean="0"/>
              <a:t>神农本草经</a:t>
            </a:r>
            <a:r>
              <a:rPr lang="en-US" altLang="zh-CN" dirty="0" smtClean="0"/>
              <a:t>》---</a:t>
            </a:r>
            <a:r>
              <a:rPr lang="zh-CN" altLang="en-US" dirty="0"/>
              <a:t>古代第一部药物学专著</a:t>
            </a:r>
          </a:p>
        </p:txBody>
      </p:sp>
      <p:sp>
        <p:nvSpPr>
          <p:cNvPr id="3091" name="AutoShape 19"/>
          <p:cNvSpPr>
            <a:spLocks/>
          </p:cNvSpPr>
          <p:nvPr/>
        </p:nvSpPr>
        <p:spPr bwMode="auto">
          <a:xfrm>
            <a:off x="5087938" y="4076701"/>
            <a:ext cx="215900" cy="792163"/>
          </a:xfrm>
          <a:prstGeom prst="leftBrace">
            <a:avLst>
              <a:gd name="adj1" fmla="val 3057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92" name="Text Box 20"/>
          <p:cNvSpPr txBox="1">
            <a:spLocks noChangeArrowheads="1"/>
          </p:cNvSpPr>
          <p:nvPr/>
        </p:nvSpPr>
        <p:spPr bwMode="auto">
          <a:xfrm>
            <a:off x="5448301" y="5229226"/>
            <a:ext cx="429901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 smtClean="0"/>
              <a:t>《</a:t>
            </a:r>
            <a:r>
              <a:rPr lang="zh-CN" altLang="en-US" dirty="0" smtClean="0"/>
              <a:t>九章算术</a:t>
            </a:r>
            <a:r>
              <a:rPr lang="en-US" altLang="zh-CN" dirty="0" smtClean="0"/>
              <a:t>》---</a:t>
            </a:r>
            <a:r>
              <a:rPr lang="zh-CN" altLang="en-US" dirty="0"/>
              <a:t>中国及世界都有重要地位</a:t>
            </a:r>
          </a:p>
        </p:txBody>
      </p:sp>
      <p:sp>
        <p:nvSpPr>
          <p:cNvPr id="3093" name="Text Box 21"/>
          <p:cNvSpPr txBox="1">
            <a:spLocks noChangeArrowheads="1"/>
          </p:cNvSpPr>
          <p:nvPr/>
        </p:nvSpPr>
        <p:spPr bwMode="auto">
          <a:xfrm>
            <a:off x="5519739" y="5949951"/>
            <a:ext cx="30241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东汉蔡伦 改进造纸术</a:t>
            </a:r>
          </a:p>
        </p:txBody>
      </p:sp>
      <p:sp>
        <p:nvSpPr>
          <p:cNvPr id="3094" name="AutoShape 22"/>
          <p:cNvSpPr>
            <a:spLocks/>
          </p:cNvSpPr>
          <p:nvPr/>
        </p:nvSpPr>
        <p:spPr bwMode="auto">
          <a:xfrm>
            <a:off x="2495551" y="1773238"/>
            <a:ext cx="360363" cy="3384550"/>
          </a:xfrm>
          <a:prstGeom prst="leftBrace">
            <a:avLst>
              <a:gd name="adj1" fmla="val 782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752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1592339" y="1125538"/>
            <a:ext cx="19096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 smtClean="0"/>
              <a:t>一、政权</a:t>
            </a:r>
            <a:r>
              <a:rPr lang="zh-CN" altLang="en-US" dirty="0"/>
              <a:t>更迭：</a:t>
            </a: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1665364" y="2827127"/>
            <a:ext cx="20875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 smtClean="0"/>
              <a:t>二、经济</a:t>
            </a:r>
            <a:r>
              <a:rPr lang="zh-CN" altLang="en-US" dirty="0"/>
              <a:t>重心南移</a:t>
            </a:r>
          </a:p>
        </p:txBody>
      </p:sp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1745472" y="4539735"/>
            <a:ext cx="176681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 smtClean="0"/>
              <a:t>三、民族</a:t>
            </a:r>
            <a:r>
              <a:rPr lang="zh-CN" altLang="en-US" dirty="0"/>
              <a:t>交融</a:t>
            </a:r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3359151" y="981076"/>
            <a:ext cx="1801813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/>
              <a:t>    </a:t>
            </a:r>
            <a:r>
              <a:rPr lang="zh-CN" altLang="en-US" dirty="0"/>
              <a:t>三国</a:t>
            </a:r>
          </a:p>
          <a:p>
            <a:pPr>
              <a:spcBef>
                <a:spcPct val="50000"/>
              </a:spcBef>
            </a:pPr>
            <a:r>
              <a:rPr lang="zh-CN" altLang="en-US" dirty="0"/>
              <a:t>（</a:t>
            </a:r>
            <a:r>
              <a:rPr lang="zh-CN" altLang="en-US" dirty="0">
                <a:solidFill>
                  <a:srgbClr val="0070C0"/>
                </a:solidFill>
              </a:rPr>
              <a:t>人物，都城</a:t>
            </a:r>
            <a:r>
              <a:rPr lang="zh-CN" altLang="en-US" dirty="0"/>
              <a:t>）</a:t>
            </a:r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4583113" y="981076"/>
            <a:ext cx="16557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西晋</a:t>
            </a:r>
          </a:p>
        </p:txBody>
      </p:sp>
      <p:sp>
        <p:nvSpPr>
          <p:cNvPr id="4105" name="Text Box 9"/>
          <p:cNvSpPr txBox="1">
            <a:spLocks noChangeArrowheads="1"/>
          </p:cNvSpPr>
          <p:nvPr/>
        </p:nvSpPr>
        <p:spPr bwMode="auto">
          <a:xfrm>
            <a:off x="5664201" y="1412876"/>
            <a:ext cx="13684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东晋</a:t>
            </a:r>
          </a:p>
        </p:txBody>
      </p:sp>
      <p:sp>
        <p:nvSpPr>
          <p:cNvPr id="4107" name="Text Box 11"/>
          <p:cNvSpPr txBox="1">
            <a:spLocks noChangeArrowheads="1"/>
          </p:cNvSpPr>
          <p:nvPr/>
        </p:nvSpPr>
        <p:spPr bwMode="auto">
          <a:xfrm>
            <a:off x="5519739" y="549276"/>
            <a:ext cx="13684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十六国</a:t>
            </a:r>
          </a:p>
        </p:txBody>
      </p:sp>
      <p:sp>
        <p:nvSpPr>
          <p:cNvPr id="4108" name="Text Box 12"/>
          <p:cNvSpPr txBox="1">
            <a:spLocks noChangeArrowheads="1"/>
          </p:cNvSpPr>
          <p:nvPr/>
        </p:nvSpPr>
        <p:spPr bwMode="auto">
          <a:xfrm>
            <a:off x="6672264" y="549276"/>
            <a:ext cx="36353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北魏</a:t>
            </a:r>
            <a:r>
              <a:rPr lang="en-US" altLang="zh-CN"/>
              <a:t>-</a:t>
            </a:r>
            <a:r>
              <a:rPr lang="zh-CN" altLang="en-US"/>
              <a:t>东西魏 北齐 北周（北朝）</a:t>
            </a:r>
          </a:p>
        </p:txBody>
      </p:sp>
      <p:sp>
        <p:nvSpPr>
          <p:cNvPr id="4109" name="Text Box 13"/>
          <p:cNvSpPr txBox="1">
            <a:spLocks noChangeArrowheads="1"/>
          </p:cNvSpPr>
          <p:nvPr/>
        </p:nvSpPr>
        <p:spPr bwMode="auto">
          <a:xfrm>
            <a:off x="6888164" y="1412876"/>
            <a:ext cx="28082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宋齐梁陈（南朝）</a:t>
            </a:r>
          </a:p>
        </p:txBody>
      </p:sp>
      <p:sp>
        <p:nvSpPr>
          <p:cNvPr id="4110" name="Line 14"/>
          <p:cNvSpPr>
            <a:spLocks noChangeShapeType="1"/>
          </p:cNvSpPr>
          <p:nvPr/>
        </p:nvSpPr>
        <p:spPr bwMode="auto">
          <a:xfrm>
            <a:off x="4224338" y="1125538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11" name="Line 15"/>
          <p:cNvSpPr>
            <a:spLocks noChangeShapeType="1"/>
          </p:cNvSpPr>
          <p:nvPr/>
        </p:nvSpPr>
        <p:spPr bwMode="auto">
          <a:xfrm>
            <a:off x="5087938" y="1125538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12" name="AutoShape 16"/>
          <p:cNvSpPr>
            <a:spLocks/>
          </p:cNvSpPr>
          <p:nvPr/>
        </p:nvSpPr>
        <p:spPr bwMode="auto">
          <a:xfrm>
            <a:off x="5519739" y="692151"/>
            <a:ext cx="71437" cy="936625"/>
          </a:xfrm>
          <a:prstGeom prst="leftBrace">
            <a:avLst>
              <a:gd name="adj1" fmla="val 10926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13" name="Line 17"/>
          <p:cNvSpPr>
            <a:spLocks noChangeShapeType="1"/>
          </p:cNvSpPr>
          <p:nvPr/>
        </p:nvSpPr>
        <p:spPr bwMode="auto">
          <a:xfrm>
            <a:off x="6311901" y="765175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14" name="Line 18"/>
          <p:cNvSpPr>
            <a:spLocks noChangeShapeType="1"/>
          </p:cNvSpPr>
          <p:nvPr/>
        </p:nvSpPr>
        <p:spPr bwMode="auto">
          <a:xfrm>
            <a:off x="6383338" y="1700213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15" name="AutoShape 19"/>
          <p:cNvSpPr>
            <a:spLocks/>
          </p:cNvSpPr>
          <p:nvPr/>
        </p:nvSpPr>
        <p:spPr bwMode="auto">
          <a:xfrm>
            <a:off x="1592339" y="1304599"/>
            <a:ext cx="73025" cy="3097212"/>
          </a:xfrm>
          <a:prstGeom prst="leftBrace">
            <a:avLst>
              <a:gd name="adj1" fmla="val 35344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16" name="Text Box 20"/>
          <p:cNvSpPr txBox="1">
            <a:spLocks noChangeArrowheads="1"/>
          </p:cNvSpPr>
          <p:nvPr/>
        </p:nvSpPr>
        <p:spPr bwMode="auto">
          <a:xfrm>
            <a:off x="4367214" y="2492376"/>
            <a:ext cx="5184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原因：北方南迁带来技术、工具、劳动力</a:t>
            </a:r>
          </a:p>
        </p:txBody>
      </p:sp>
      <p:sp>
        <p:nvSpPr>
          <p:cNvPr id="4117" name="Text Box 21"/>
          <p:cNvSpPr txBox="1">
            <a:spLocks noChangeArrowheads="1"/>
          </p:cNvSpPr>
          <p:nvPr/>
        </p:nvSpPr>
        <p:spPr bwMode="auto">
          <a:xfrm>
            <a:off x="4440238" y="3429001"/>
            <a:ext cx="5040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表现：“农业和手工业提高”</a:t>
            </a:r>
          </a:p>
        </p:txBody>
      </p:sp>
      <p:sp>
        <p:nvSpPr>
          <p:cNvPr id="4118" name="AutoShape 22"/>
          <p:cNvSpPr>
            <a:spLocks/>
          </p:cNvSpPr>
          <p:nvPr/>
        </p:nvSpPr>
        <p:spPr bwMode="auto">
          <a:xfrm>
            <a:off x="3759568" y="4439444"/>
            <a:ext cx="73025" cy="936625"/>
          </a:xfrm>
          <a:prstGeom prst="leftBrace">
            <a:avLst>
              <a:gd name="adj1" fmla="val 10688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19" name="Text Box 23"/>
          <p:cNvSpPr txBox="1">
            <a:spLocks noChangeArrowheads="1"/>
          </p:cNvSpPr>
          <p:nvPr/>
        </p:nvSpPr>
        <p:spPr bwMode="auto">
          <a:xfrm>
            <a:off x="4079875" y="4221163"/>
            <a:ext cx="41036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/>
              <a:t>1</a:t>
            </a:r>
            <a:r>
              <a:rPr lang="zh-CN" altLang="en-US" dirty="0"/>
              <a:t>、民间交融</a:t>
            </a:r>
            <a:r>
              <a:rPr lang="zh-CN" altLang="en-US" dirty="0" smtClean="0"/>
              <a:t>：略</a:t>
            </a:r>
            <a:endParaRPr lang="zh-CN" altLang="en-US" dirty="0"/>
          </a:p>
        </p:txBody>
      </p:sp>
      <p:sp>
        <p:nvSpPr>
          <p:cNvPr id="4120" name="Text Box 24"/>
          <p:cNvSpPr txBox="1">
            <a:spLocks noChangeArrowheads="1"/>
          </p:cNvSpPr>
          <p:nvPr/>
        </p:nvSpPr>
        <p:spPr bwMode="auto">
          <a:xfrm>
            <a:off x="4151314" y="5146676"/>
            <a:ext cx="4105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2</a:t>
            </a:r>
            <a:r>
              <a:rPr lang="zh-CN" altLang="en-US"/>
              <a:t>、官方主导：北魏孝文帝改革</a:t>
            </a:r>
          </a:p>
        </p:txBody>
      </p:sp>
      <p:sp>
        <p:nvSpPr>
          <p:cNvPr id="4121" name="AutoShape 25"/>
          <p:cNvSpPr>
            <a:spLocks/>
          </p:cNvSpPr>
          <p:nvPr/>
        </p:nvSpPr>
        <p:spPr bwMode="auto">
          <a:xfrm>
            <a:off x="3863976" y="2565401"/>
            <a:ext cx="360363" cy="1223963"/>
          </a:xfrm>
          <a:prstGeom prst="leftBrace">
            <a:avLst>
              <a:gd name="adj1" fmla="val 2830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22" name="AutoShape 26"/>
          <p:cNvSpPr>
            <a:spLocks/>
          </p:cNvSpPr>
          <p:nvPr/>
        </p:nvSpPr>
        <p:spPr bwMode="auto">
          <a:xfrm>
            <a:off x="7391400" y="4868864"/>
            <a:ext cx="217488" cy="1296987"/>
          </a:xfrm>
          <a:prstGeom prst="leftBrace">
            <a:avLst>
              <a:gd name="adj1" fmla="val 4969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23" name="Text Box 27"/>
          <p:cNvSpPr txBox="1">
            <a:spLocks noChangeArrowheads="1"/>
          </p:cNvSpPr>
          <p:nvPr/>
        </p:nvSpPr>
        <p:spPr bwMode="auto">
          <a:xfrm>
            <a:off x="7535864" y="4724401"/>
            <a:ext cx="8651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措施</a:t>
            </a:r>
          </a:p>
        </p:txBody>
      </p:sp>
      <p:sp>
        <p:nvSpPr>
          <p:cNvPr id="4124" name="Text Box 28"/>
          <p:cNvSpPr txBox="1">
            <a:spLocks noChangeArrowheads="1"/>
          </p:cNvSpPr>
          <p:nvPr/>
        </p:nvSpPr>
        <p:spPr bwMode="auto">
          <a:xfrm>
            <a:off x="7608888" y="5876926"/>
            <a:ext cx="10080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影响：</a:t>
            </a:r>
          </a:p>
        </p:txBody>
      </p:sp>
      <p:sp>
        <p:nvSpPr>
          <p:cNvPr id="4125" name="Text Box 29"/>
          <p:cNvSpPr txBox="1">
            <a:spLocks noChangeArrowheads="1"/>
          </p:cNvSpPr>
          <p:nvPr/>
        </p:nvSpPr>
        <p:spPr bwMode="auto">
          <a:xfrm>
            <a:off x="8543926" y="3500438"/>
            <a:ext cx="1368425" cy="2017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 smtClean="0"/>
              <a:t>1.</a:t>
            </a:r>
            <a:r>
              <a:rPr lang="zh-CN" altLang="en-US" dirty="0" smtClean="0"/>
              <a:t>迁都</a:t>
            </a:r>
            <a:r>
              <a:rPr lang="zh-CN" altLang="en-US" dirty="0"/>
              <a:t>洛阳</a:t>
            </a:r>
          </a:p>
          <a:p>
            <a:pPr>
              <a:spcBef>
                <a:spcPct val="50000"/>
              </a:spcBef>
            </a:pPr>
            <a:r>
              <a:rPr lang="en-US" altLang="zh-CN" dirty="0" smtClean="0"/>
              <a:t>2.</a:t>
            </a:r>
            <a:r>
              <a:rPr lang="zh-CN" altLang="en-US" dirty="0" smtClean="0"/>
              <a:t>通行</a:t>
            </a:r>
            <a:r>
              <a:rPr lang="zh-CN" altLang="en-US" dirty="0"/>
              <a:t>汉服</a:t>
            </a:r>
          </a:p>
          <a:p>
            <a:pPr>
              <a:spcBef>
                <a:spcPct val="50000"/>
              </a:spcBef>
            </a:pPr>
            <a:r>
              <a:rPr lang="en-US" altLang="zh-CN" dirty="0" smtClean="0"/>
              <a:t>3.</a:t>
            </a:r>
            <a:r>
              <a:rPr lang="zh-CN" altLang="en-US" dirty="0" smtClean="0"/>
              <a:t>通行</a:t>
            </a:r>
            <a:r>
              <a:rPr lang="zh-CN" altLang="en-US" dirty="0"/>
              <a:t>汉语</a:t>
            </a:r>
          </a:p>
          <a:p>
            <a:pPr>
              <a:spcBef>
                <a:spcPct val="50000"/>
              </a:spcBef>
            </a:pPr>
            <a:r>
              <a:rPr lang="en-US" altLang="zh-CN" dirty="0" smtClean="0"/>
              <a:t>4.</a:t>
            </a:r>
            <a:r>
              <a:rPr lang="zh-CN" altLang="en-US" dirty="0" smtClean="0"/>
              <a:t>通行</a:t>
            </a:r>
            <a:r>
              <a:rPr lang="zh-CN" altLang="en-US" dirty="0"/>
              <a:t>汉姓</a:t>
            </a:r>
          </a:p>
          <a:p>
            <a:pPr>
              <a:spcBef>
                <a:spcPct val="50000"/>
              </a:spcBef>
            </a:pPr>
            <a:r>
              <a:rPr lang="en-US" altLang="zh-CN" dirty="0" smtClean="0"/>
              <a:t>5.</a:t>
            </a:r>
            <a:r>
              <a:rPr lang="zh-CN" altLang="en-US" dirty="0" smtClean="0"/>
              <a:t>通婚</a:t>
            </a:r>
            <a:r>
              <a:rPr lang="zh-CN" altLang="en-US" dirty="0"/>
              <a:t>汉人</a:t>
            </a:r>
          </a:p>
        </p:txBody>
      </p:sp>
      <p:sp>
        <p:nvSpPr>
          <p:cNvPr id="4126" name="AutoShape 30"/>
          <p:cNvSpPr>
            <a:spLocks/>
          </p:cNvSpPr>
          <p:nvPr/>
        </p:nvSpPr>
        <p:spPr bwMode="auto">
          <a:xfrm>
            <a:off x="8256589" y="3716339"/>
            <a:ext cx="287337" cy="1584325"/>
          </a:xfrm>
          <a:prstGeom prst="leftBrace">
            <a:avLst>
              <a:gd name="adj1" fmla="val 4594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27" name="Text Box 31"/>
          <p:cNvSpPr txBox="1">
            <a:spLocks noChangeArrowheads="1"/>
          </p:cNvSpPr>
          <p:nvPr/>
        </p:nvSpPr>
        <p:spPr bwMode="auto">
          <a:xfrm>
            <a:off x="8472489" y="5665788"/>
            <a:ext cx="1944687" cy="1192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 smtClean="0"/>
              <a:t>1.</a:t>
            </a:r>
            <a:r>
              <a:rPr lang="zh-CN" altLang="en-US" dirty="0" smtClean="0"/>
              <a:t>缓解</a:t>
            </a:r>
            <a:r>
              <a:rPr lang="zh-CN" altLang="en-US" dirty="0"/>
              <a:t>了</a:t>
            </a:r>
            <a:r>
              <a:rPr lang="en-US" altLang="zh-CN" dirty="0"/>
              <a:t>—</a:t>
            </a:r>
          </a:p>
          <a:p>
            <a:pPr>
              <a:spcBef>
                <a:spcPct val="50000"/>
              </a:spcBef>
            </a:pPr>
            <a:r>
              <a:rPr lang="en-US" altLang="zh-CN" dirty="0" smtClean="0"/>
              <a:t>2.</a:t>
            </a:r>
            <a:r>
              <a:rPr lang="zh-CN" altLang="en-US" dirty="0" smtClean="0"/>
              <a:t>促进</a:t>
            </a:r>
            <a:r>
              <a:rPr lang="zh-CN" altLang="en-US" dirty="0"/>
              <a:t>了</a:t>
            </a:r>
            <a:r>
              <a:rPr lang="en-US" altLang="zh-CN" dirty="0"/>
              <a:t>-</a:t>
            </a:r>
          </a:p>
          <a:p>
            <a:pPr>
              <a:spcBef>
                <a:spcPct val="50000"/>
              </a:spcBef>
            </a:pPr>
            <a:r>
              <a:rPr lang="en-US" altLang="zh-CN" dirty="0" smtClean="0"/>
              <a:t>3.</a:t>
            </a:r>
            <a:r>
              <a:rPr lang="zh-CN" altLang="en-US" dirty="0" smtClean="0"/>
              <a:t>打下</a:t>
            </a:r>
            <a:r>
              <a:rPr lang="zh-CN" altLang="en-US" dirty="0"/>
              <a:t>了</a:t>
            </a:r>
            <a:r>
              <a:rPr lang="en-US" altLang="zh-CN" dirty="0"/>
              <a:t>-</a:t>
            </a:r>
          </a:p>
        </p:txBody>
      </p:sp>
      <p:sp>
        <p:nvSpPr>
          <p:cNvPr id="4128" name="Text Box 32"/>
          <p:cNvSpPr txBox="1">
            <a:spLocks noChangeArrowheads="1"/>
          </p:cNvSpPr>
          <p:nvPr/>
        </p:nvSpPr>
        <p:spPr bwMode="auto">
          <a:xfrm>
            <a:off x="5303838" y="1916113"/>
            <a:ext cx="18716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/>
              <a:t>（</a:t>
            </a:r>
            <a:r>
              <a:rPr lang="zh-CN" altLang="en-US" dirty="0">
                <a:solidFill>
                  <a:srgbClr val="0070C0"/>
                </a:solidFill>
              </a:rPr>
              <a:t>人物，都城</a:t>
            </a:r>
            <a:r>
              <a:rPr lang="zh-CN" altLang="en-US" dirty="0"/>
              <a:t>）</a:t>
            </a:r>
          </a:p>
        </p:txBody>
      </p:sp>
      <p:sp>
        <p:nvSpPr>
          <p:cNvPr id="4129" name="Text Box 33"/>
          <p:cNvSpPr txBox="1">
            <a:spLocks noChangeArrowheads="1"/>
          </p:cNvSpPr>
          <p:nvPr/>
        </p:nvSpPr>
        <p:spPr bwMode="auto">
          <a:xfrm>
            <a:off x="989311" y="1988344"/>
            <a:ext cx="461665" cy="3024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/>
              <a:t>第</a:t>
            </a:r>
            <a:r>
              <a:rPr lang="en-US" altLang="zh-CN" dirty="0"/>
              <a:t>5</a:t>
            </a:r>
            <a:r>
              <a:rPr lang="zh-CN" altLang="en-US" dirty="0"/>
              <a:t>课   三国两晋南北朝</a:t>
            </a:r>
          </a:p>
        </p:txBody>
      </p:sp>
      <p:sp>
        <p:nvSpPr>
          <p:cNvPr id="4130" name="AutoShape 34"/>
          <p:cNvSpPr>
            <a:spLocks/>
          </p:cNvSpPr>
          <p:nvPr/>
        </p:nvSpPr>
        <p:spPr bwMode="auto">
          <a:xfrm>
            <a:off x="8256589" y="5805488"/>
            <a:ext cx="287337" cy="1052512"/>
          </a:xfrm>
          <a:prstGeom prst="leftBrace">
            <a:avLst>
              <a:gd name="adj1" fmla="val 3052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77368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912974" y="387179"/>
            <a:ext cx="3402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6</a:t>
            </a:r>
            <a:r>
              <a:rPr lang="zh-CN" altLang="en-US" dirty="0" smtClean="0"/>
              <a:t>课 从隋唐盛世到五代十国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013254" y="1655805"/>
            <a:ext cx="1532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隋朝：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314831" y="1021492"/>
            <a:ext cx="6186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建立：</a:t>
            </a:r>
            <a:r>
              <a:rPr lang="en-US" altLang="zh-CN" dirty="0" smtClean="0"/>
              <a:t>581</a:t>
            </a:r>
            <a:r>
              <a:rPr lang="zh-CN" altLang="en-US" dirty="0" smtClean="0"/>
              <a:t>年   北周外戚杨坚（隋文帝）  定都长安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199503" y="1960951"/>
            <a:ext cx="733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措施：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3319849" y="1655805"/>
            <a:ext cx="35010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、长安洛阳等地设立仓库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、兴建洛阳城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、开通大运河（还要看图片）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2314831" y="2907956"/>
            <a:ext cx="774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灭亡：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3319849" y="2907956"/>
            <a:ext cx="3426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618</a:t>
            </a:r>
            <a:r>
              <a:rPr lang="zh-CN" altLang="en-US" dirty="0" smtClean="0"/>
              <a:t>年 隋炀帝杨广被杀  </a:t>
            </a:r>
            <a:endParaRPr lang="zh-CN" altLang="en-US" dirty="0"/>
          </a:p>
        </p:txBody>
      </p:sp>
      <p:sp>
        <p:nvSpPr>
          <p:cNvPr id="13" name="左大括号 12"/>
          <p:cNvSpPr/>
          <p:nvPr/>
        </p:nvSpPr>
        <p:spPr>
          <a:xfrm>
            <a:off x="1935892" y="1145059"/>
            <a:ext cx="263611" cy="213222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978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69322" y="1818140"/>
            <a:ext cx="749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唐朝：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589902" y="766092"/>
            <a:ext cx="1812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（一）建立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634372" y="3329110"/>
            <a:ext cx="1449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（二）繁荣：</a:t>
            </a:r>
            <a:endParaRPr lang="zh-CN" altLang="en-US" dirty="0"/>
          </a:p>
        </p:txBody>
      </p:sp>
      <p:sp>
        <p:nvSpPr>
          <p:cNvPr id="9" name="左大括号 8"/>
          <p:cNvSpPr/>
          <p:nvPr/>
        </p:nvSpPr>
        <p:spPr>
          <a:xfrm>
            <a:off x="1513700" y="1025955"/>
            <a:ext cx="307885" cy="240540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104633" y="766092"/>
            <a:ext cx="3501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618</a:t>
            </a:r>
            <a:r>
              <a:rPr lang="zh-CN" altLang="en-US" dirty="0" smtClean="0"/>
              <a:t>年  李渊 唐高祖  定都长安</a:t>
            </a:r>
            <a:endParaRPr lang="zh-CN" altLang="en-US" dirty="0"/>
          </a:p>
        </p:txBody>
      </p:sp>
      <p:sp>
        <p:nvSpPr>
          <p:cNvPr id="11" name="左大括号 10"/>
          <p:cNvSpPr/>
          <p:nvPr/>
        </p:nvSpPr>
        <p:spPr>
          <a:xfrm>
            <a:off x="3045938" y="2503265"/>
            <a:ext cx="149309" cy="239035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571999" y="1599512"/>
            <a:ext cx="1824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李世民 唐太宗：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4696591" y="2602465"/>
            <a:ext cx="1288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、武则天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4419600" y="3646966"/>
            <a:ext cx="1977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、李隆基 唐玄宗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3195249" y="4893621"/>
            <a:ext cx="87156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民族关系：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、西北</a:t>
            </a:r>
            <a:r>
              <a:rPr lang="en-US" altLang="zh-CN" dirty="0" smtClean="0"/>
              <a:t>--- </a:t>
            </a:r>
            <a:r>
              <a:rPr lang="zh-CN" altLang="en-US" dirty="0" smtClean="0"/>
              <a:t>消灭东西突厥，设立安西都护府和北庭都护府（</a:t>
            </a:r>
            <a:r>
              <a:rPr lang="zh-CN" altLang="en-US" dirty="0" smtClean="0">
                <a:solidFill>
                  <a:srgbClr val="0070C0"/>
                </a:solidFill>
              </a:rPr>
              <a:t>属于唐朝）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   2</a:t>
            </a:r>
            <a:r>
              <a:rPr lang="zh-CN" altLang="en-US" dirty="0" smtClean="0"/>
              <a:t>、西南</a:t>
            </a:r>
            <a:r>
              <a:rPr lang="en-US" altLang="zh-CN" dirty="0" smtClean="0"/>
              <a:t>---</a:t>
            </a:r>
            <a:r>
              <a:rPr lang="zh-CN" altLang="en-US" dirty="0" smtClean="0"/>
              <a:t>和亲 文成公主入藏（唐太宗时期）（</a:t>
            </a:r>
            <a:r>
              <a:rPr lang="zh-CN" altLang="en-US" dirty="0" smtClean="0">
                <a:solidFill>
                  <a:srgbClr val="0070C0"/>
                </a:solidFill>
              </a:rPr>
              <a:t>不属于唐朝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   3</a:t>
            </a:r>
            <a:r>
              <a:rPr lang="zh-CN" altLang="en-US" dirty="0" smtClean="0"/>
              <a:t>、东北</a:t>
            </a:r>
            <a:r>
              <a:rPr lang="en-US" altLang="zh-CN" dirty="0" smtClean="0"/>
              <a:t>---</a:t>
            </a:r>
            <a:r>
              <a:rPr lang="zh-CN" altLang="en-US" dirty="0" smtClean="0"/>
              <a:t>粟末</a:t>
            </a:r>
            <a:r>
              <a:rPr lang="en-US" altLang="zh-CN" dirty="0" err="1" smtClean="0"/>
              <a:t>mohe</a:t>
            </a:r>
            <a:r>
              <a:rPr lang="en-US" altLang="zh-CN" dirty="0" smtClean="0"/>
              <a:t>  </a:t>
            </a:r>
            <a:r>
              <a:rPr lang="zh-CN" altLang="en-US" dirty="0" smtClean="0"/>
              <a:t>封号渤海郡王。</a:t>
            </a:r>
            <a:r>
              <a:rPr lang="zh-CN" altLang="en-US" dirty="0"/>
              <a:t>）（</a:t>
            </a:r>
            <a:r>
              <a:rPr lang="zh-CN" altLang="en-US" dirty="0">
                <a:solidFill>
                  <a:srgbClr val="0070C0"/>
                </a:solidFill>
              </a:rPr>
              <a:t>不属于唐朝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                            </a:t>
            </a:r>
            <a:r>
              <a:rPr lang="en-US" altLang="zh-CN" dirty="0" smtClean="0">
                <a:solidFill>
                  <a:srgbClr val="FF0000"/>
                </a:solidFill>
              </a:rPr>
              <a:t>------</a:t>
            </a:r>
            <a:r>
              <a:rPr lang="zh-CN" altLang="en-US" dirty="0" smtClean="0">
                <a:solidFill>
                  <a:srgbClr val="FF0000"/>
                </a:solidFill>
              </a:rPr>
              <a:t>要看</a:t>
            </a:r>
            <a:r>
              <a:rPr lang="zh-CN" altLang="en-US" dirty="0" smtClean="0">
                <a:solidFill>
                  <a:srgbClr val="FF0000"/>
                </a:solidFill>
              </a:rPr>
              <a:t>地图 北部 西部 疆域明显超过前代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195249" y="2503266"/>
            <a:ext cx="1439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政经文军</a:t>
            </a:r>
            <a:endParaRPr lang="zh-CN" altLang="en-US" dirty="0"/>
          </a:p>
        </p:txBody>
      </p:sp>
      <p:sp>
        <p:nvSpPr>
          <p:cNvPr id="17" name="左大括号 16"/>
          <p:cNvSpPr/>
          <p:nvPr/>
        </p:nvSpPr>
        <p:spPr>
          <a:xfrm>
            <a:off x="4174528" y="1873756"/>
            <a:ext cx="302736" cy="182571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6495534" y="1215407"/>
            <a:ext cx="26113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轻</a:t>
            </a:r>
            <a:r>
              <a:rPr lang="zh-CN" altLang="en-US" dirty="0"/>
              <a:t>徭薄</a:t>
            </a:r>
            <a:r>
              <a:rPr lang="zh-CN" altLang="en-US" dirty="0" smtClean="0"/>
              <a:t>赋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劝</a:t>
            </a:r>
            <a:r>
              <a:rPr lang="zh-CN" altLang="en-US" dirty="0"/>
              <a:t>课</a:t>
            </a:r>
            <a:r>
              <a:rPr lang="zh-CN" altLang="en-US" dirty="0" smtClean="0"/>
              <a:t>农桑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戒</a:t>
            </a:r>
            <a:r>
              <a:rPr lang="zh-CN" altLang="en-US" dirty="0" smtClean="0"/>
              <a:t>奢从简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知人善任</a:t>
            </a:r>
            <a:endParaRPr lang="en-US" altLang="zh-CN" dirty="0" smtClean="0"/>
          </a:p>
          <a:p>
            <a:r>
              <a:rPr lang="en-US" altLang="zh-CN" dirty="0" smtClean="0"/>
              <a:t>5.</a:t>
            </a:r>
            <a:r>
              <a:rPr lang="zh-CN" altLang="en-US" dirty="0" smtClean="0"/>
              <a:t>虚</a:t>
            </a:r>
            <a:r>
              <a:rPr lang="zh-CN" altLang="en-US" dirty="0" smtClean="0"/>
              <a:t>怀纳谏</a:t>
            </a:r>
            <a:endParaRPr lang="zh-CN" altLang="en-US" dirty="0"/>
          </a:p>
        </p:txBody>
      </p:sp>
      <p:cxnSp>
        <p:nvCxnSpPr>
          <p:cNvPr id="20" name="直接箭头连接符 19"/>
          <p:cNvCxnSpPr/>
          <p:nvPr/>
        </p:nvCxnSpPr>
        <p:spPr>
          <a:xfrm>
            <a:off x="7883610" y="1950652"/>
            <a:ext cx="3707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8353166" y="1765986"/>
            <a:ext cx="2261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结果出现 贞观之治</a:t>
            </a:r>
            <a:endParaRPr lang="zh-CN" altLang="en-US" dirty="0"/>
          </a:p>
        </p:txBody>
      </p:sp>
      <p:sp>
        <p:nvSpPr>
          <p:cNvPr id="22" name="左大括号 21"/>
          <p:cNvSpPr/>
          <p:nvPr/>
        </p:nvSpPr>
        <p:spPr>
          <a:xfrm>
            <a:off x="6326658" y="1309817"/>
            <a:ext cx="107093" cy="132766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箭头连接符 23"/>
          <p:cNvCxnSpPr>
            <a:stCxn id="13" idx="3"/>
          </p:cNvCxnSpPr>
          <p:nvPr/>
        </p:nvCxnSpPr>
        <p:spPr>
          <a:xfrm>
            <a:off x="5984789" y="2787131"/>
            <a:ext cx="23024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8600301" y="2602465"/>
            <a:ext cx="2014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结果 持续发展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6495534" y="3172579"/>
            <a:ext cx="16846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选</a:t>
            </a:r>
            <a:r>
              <a:rPr lang="zh-CN" altLang="en-US" dirty="0" smtClean="0"/>
              <a:t>贤任能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改革</a:t>
            </a:r>
            <a:r>
              <a:rPr lang="zh-CN" altLang="en-US" dirty="0" smtClean="0"/>
              <a:t>吏治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发展</a:t>
            </a:r>
            <a:r>
              <a:rPr lang="zh-CN" altLang="en-US" dirty="0" smtClean="0"/>
              <a:t>生产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大兴</a:t>
            </a:r>
            <a:r>
              <a:rPr lang="zh-CN" altLang="en-US" dirty="0" smtClean="0"/>
              <a:t>文治</a:t>
            </a:r>
            <a:endParaRPr lang="en-US" altLang="zh-CN" dirty="0" smtClean="0"/>
          </a:p>
          <a:p>
            <a:r>
              <a:rPr lang="en-US" altLang="zh-CN" dirty="0" smtClean="0"/>
              <a:t>5.</a:t>
            </a:r>
            <a:r>
              <a:rPr lang="zh-CN" altLang="en-US" dirty="0" smtClean="0"/>
              <a:t>改革</a:t>
            </a:r>
            <a:r>
              <a:rPr lang="zh-CN" altLang="en-US" dirty="0" smtClean="0"/>
              <a:t>兵制</a:t>
            </a:r>
            <a:endParaRPr lang="zh-CN" altLang="en-US" dirty="0"/>
          </a:p>
        </p:txBody>
      </p:sp>
      <p:sp>
        <p:nvSpPr>
          <p:cNvPr id="27" name="左大括号 26"/>
          <p:cNvSpPr/>
          <p:nvPr/>
        </p:nvSpPr>
        <p:spPr>
          <a:xfrm>
            <a:off x="6260755" y="3248117"/>
            <a:ext cx="172996" cy="142068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箭头连接符 29"/>
          <p:cNvCxnSpPr/>
          <p:nvPr/>
        </p:nvCxnSpPr>
        <p:spPr>
          <a:xfrm>
            <a:off x="7883610" y="3908509"/>
            <a:ext cx="5354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8431422" y="3656222"/>
            <a:ext cx="2261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结果出现 开元盛世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4477264" y="188440"/>
            <a:ext cx="31245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6</a:t>
            </a:r>
            <a:r>
              <a:rPr lang="zh-CN" altLang="en-US" dirty="0"/>
              <a:t>课 从隋唐盛世到五代十国</a:t>
            </a:r>
          </a:p>
        </p:txBody>
      </p:sp>
    </p:spTree>
    <p:extLst>
      <p:ext uri="{BB962C8B-B14F-4D97-AF65-F5344CB8AC3E}">
        <p14:creationId xmlns:p14="http://schemas.microsoft.com/office/powerpoint/2010/main" val="22760824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874686" y="476420"/>
            <a:ext cx="31245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6</a:t>
            </a:r>
            <a:r>
              <a:rPr lang="zh-CN" altLang="en-US" dirty="0"/>
              <a:t>课 从隋唐盛世到五代十国</a:t>
            </a:r>
          </a:p>
        </p:txBody>
      </p:sp>
      <p:sp>
        <p:nvSpPr>
          <p:cNvPr id="5" name="矩形 4"/>
          <p:cNvSpPr/>
          <p:nvPr/>
        </p:nvSpPr>
        <p:spPr>
          <a:xfrm>
            <a:off x="1068942" y="2025134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唐朝：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076921" y="1640367"/>
            <a:ext cx="1664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（三）转</a:t>
            </a:r>
            <a:r>
              <a:rPr lang="zh-CN" altLang="en-US" dirty="0" smtClean="0"/>
              <a:t>衰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946105" y="4291914"/>
            <a:ext cx="1381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（四）灭亡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8" name="左大括号 7"/>
          <p:cNvSpPr/>
          <p:nvPr/>
        </p:nvSpPr>
        <p:spPr>
          <a:xfrm>
            <a:off x="1929628" y="1761660"/>
            <a:ext cx="98854" cy="27644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789404" y="1235676"/>
            <a:ext cx="5552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原因：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、边境节度使兵力扩大导致外重内轻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2</a:t>
            </a:r>
            <a:r>
              <a:rPr lang="zh-CN" altLang="en-US" dirty="0" smtClean="0"/>
              <a:t>、唐玄宗后期朝政趋于腐败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3685215" y="2571576"/>
            <a:ext cx="3827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标志：安史之乱爆发 由盛转衰</a:t>
            </a:r>
            <a:endParaRPr lang="zh-CN" altLang="en-US" dirty="0"/>
          </a:p>
        </p:txBody>
      </p:sp>
      <p:sp>
        <p:nvSpPr>
          <p:cNvPr id="11" name="左大括号 10"/>
          <p:cNvSpPr/>
          <p:nvPr/>
        </p:nvSpPr>
        <p:spPr>
          <a:xfrm>
            <a:off x="3521445" y="1302962"/>
            <a:ext cx="115330" cy="141347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3789404" y="3553249"/>
            <a:ext cx="49591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原因：</a:t>
            </a:r>
            <a:r>
              <a:rPr lang="en-US" altLang="zh-CN" dirty="0" smtClean="0"/>
              <a:t>    1.</a:t>
            </a:r>
            <a:r>
              <a:rPr lang="zh-CN" altLang="en-US" dirty="0" smtClean="0"/>
              <a:t>安史之乱后出现藩镇割据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2. </a:t>
            </a:r>
            <a:r>
              <a:rPr lang="zh-CN" altLang="en-US" dirty="0" smtClean="0"/>
              <a:t>宦官专权和朋党之争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3. </a:t>
            </a:r>
            <a:r>
              <a:rPr lang="zh-CN" altLang="en-US" dirty="0" smtClean="0"/>
              <a:t>黄巢起义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4.</a:t>
            </a:r>
            <a:r>
              <a:rPr lang="zh-CN" altLang="en-US" dirty="0" smtClean="0"/>
              <a:t>朱温降唐后势力强大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789404" y="5089610"/>
            <a:ext cx="55419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标志</a:t>
            </a:r>
            <a:r>
              <a:rPr lang="zh-CN" altLang="en-US" dirty="0" smtClean="0"/>
              <a:t>：</a:t>
            </a:r>
            <a:r>
              <a:rPr lang="en-US" altLang="zh-CN" dirty="0" smtClean="0"/>
              <a:t>907</a:t>
            </a:r>
            <a:r>
              <a:rPr lang="zh-CN" altLang="en-US" dirty="0" smtClean="0"/>
              <a:t>年  朱温废唐建立后梁 ，进入五代十国时期</a:t>
            </a:r>
            <a:endParaRPr lang="zh-CN" altLang="en-US" dirty="0"/>
          </a:p>
        </p:txBody>
      </p:sp>
      <p:sp>
        <p:nvSpPr>
          <p:cNvPr id="15" name="左大括号 14"/>
          <p:cNvSpPr/>
          <p:nvPr/>
        </p:nvSpPr>
        <p:spPr>
          <a:xfrm>
            <a:off x="3282547" y="3553249"/>
            <a:ext cx="354228" cy="165786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641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792627" y="584886"/>
            <a:ext cx="5560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7</a:t>
            </a:r>
            <a:r>
              <a:rPr lang="zh-CN" altLang="en-US" dirty="0" smtClean="0"/>
              <a:t>课   隋唐制度的变化与创新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41109" y="1690424"/>
            <a:ext cx="1820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一、选官制度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941109" y="5124264"/>
            <a:ext cx="2347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二、中央行政制度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476367" y="1515762"/>
            <a:ext cx="6944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魏晋南北朝：九品中正制</a:t>
            </a:r>
            <a:r>
              <a:rPr lang="en-US" altLang="zh-CN" dirty="0" smtClean="0"/>
              <a:t>-----</a:t>
            </a:r>
            <a:r>
              <a:rPr lang="zh-CN" altLang="en-US" dirty="0" smtClean="0"/>
              <a:t>逐渐看家世，沦为维护士族特权的工具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3599935" y="2183027"/>
            <a:ext cx="1878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隋唐：科举制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5478162" y="2169609"/>
            <a:ext cx="671383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过程： 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、隋文帝</a:t>
            </a:r>
            <a:r>
              <a:rPr lang="en-US" altLang="zh-CN" dirty="0" smtClean="0"/>
              <a:t>---</a:t>
            </a:r>
            <a:r>
              <a:rPr lang="zh-CN" altLang="en-US" dirty="0" smtClean="0"/>
              <a:t>开始分科考试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2</a:t>
            </a:r>
            <a:r>
              <a:rPr lang="zh-CN" altLang="en-US" dirty="0" smtClean="0"/>
              <a:t>、隋炀帝</a:t>
            </a:r>
            <a:r>
              <a:rPr lang="en-US" altLang="zh-CN" dirty="0" smtClean="0"/>
              <a:t>---</a:t>
            </a:r>
            <a:r>
              <a:rPr lang="zh-CN" altLang="en-US" dirty="0" smtClean="0"/>
              <a:t>开始建立进士科  （正式形成）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3</a:t>
            </a:r>
            <a:r>
              <a:rPr lang="zh-CN" altLang="en-US" dirty="0" smtClean="0"/>
              <a:t>、唐太宗</a:t>
            </a:r>
            <a:r>
              <a:rPr lang="en-US" altLang="zh-CN" dirty="0" smtClean="0"/>
              <a:t>---</a:t>
            </a:r>
            <a:r>
              <a:rPr lang="zh-CN" altLang="en-US" dirty="0" smtClean="0"/>
              <a:t>进士科和明经科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4</a:t>
            </a:r>
            <a:r>
              <a:rPr lang="zh-CN" altLang="en-US" dirty="0" smtClean="0"/>
              <a:t>、武则天</a:t>
            </a:r>
            <a:r>
              <a:rPr lang="en-US" altLang="zh-CN" dirty="0" smtClean="0"/>
              <a:t>---</a:t>
            </a:r>
            <a:r>
              <a:rPr lang="zh-CN" altLang="en-US" dirty="0" smtClean="0"/>
              <a:t>首创武举和殿试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5</a:t>
            </a:r>
            <a:r>
              <a:rPr lang="zh-CN" altLang="en-US" dirty="0" smtClean="0"/>
              <a:t>、唐玄宗</a:t>
            </a:r>
            <a:r>
              <a:rPr lang="en-US" altLang="zh-CN" dirty="0" smtClean="0"/>
              <a:t>-----</a:t>
            </a:r>
            <a:r>
              <a:rPr lang="zh-CN" altLang="en-US" dirty="0" smtClean="0"/>
              <a:t>任用高官主持考试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影响：</a:t>
            </a:r>
            <a:r>
              <a:rPr lang="zh-CN" altLang="en-US" b="1" dirty="0" smtClean="0">
                <a:solidFill>
                  <a:srgbClr val="0070C0"/>
                </a:solidFill>
              </a:rPr>
              <a:t>使得</a:t>
            </a:r>
            <a:r>
              <a:rPr lang="zh-CN" altLang="en-US" dirty="0" smtClean="0"/>
              <a:t>社会中下层读书人通过相对公平考试参与政权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    1</a:t>
            </a:r>
            <a:r>
              <a:rPr lang="zh-CN" altLang="en-US" dirty="0" smtClean="0"/>
              <a:t>、</a:t>
            </a:r>
            <a:r>
              <a:rPr lang="zh-CN" altLang="en-US" b="1" dirty="0" smtClean="0">
                <a:solidFill>
                  <a:srgbClr val="0070C0"/>
                </a:solidFill>
              </a:rPr>
              <a:t>扩大了</a:t>
            </a:r>
            <a:r>
              <a:rPr lang="zh-CN" altLang="en-US" dirty="0" smtClean="0"/>
              <a:t>统治基础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     2</a:t>
            </a:r>
            <a:r>
              <a:rPr lang="zh-CN" altLang="en-US" dirty="0" smtClean="0"/>
              <a:t>、</a:t>
            </a:r>
            <a:r>
              <a:rPr lang="zh-CN" altLang="en-US" b="1" dirty="0" smtClean="0">
                <a:solidFill>
                  <a:srgbClr val="0070C0"/>
                </a:solidFill>
              </a:rPr>
              <a:t>提高了</a:t>
            </a:r>
            <a:r>
              <a:rPr lang="zh-CN" altLang="en-US" dirty="0" smtClean="0"/>
              <a:t>官员文化素养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       3</a:t>
            </a:r>
            <a:r>
              <a:rPr lang="zh-CN" altLang="en-US" dirty="0" smtClean="0"/>
              <a:t>、</a:t>
            </a:r>
            <a:r>
              <a:rPr lang="zh-CN" altLang="en-US" b="1" dirty="0" smtClean="0">
                <a:solidFill>
                  <a:srgbClr val="0070C0"/>
                </a:solidFill>
              </a:rPr>
              <a:t>加强了</a:t>
            </a:r>
            <a:r>
              <a:rPr lang="zh-CN" altLang="en-US" dirty="0" smtClean="0"/>
              <a:t>中央集权。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 </a:t>
            </a:r>
            <a:endParaRPr lang="zh-CN" altLang="en-US" dirty="0"/>
          </a:p>
        </p:txBody>
      </p:sp>
      <p:sp>
        <p:nvSpPr>
          <p:cNvPr id="2" name="左大括号 1"/>
          <p:cNvSpPr/>
          <p:nvPr/>
        </p:nvSpPr>
        <p:spPr>
          <a:xfrm>
            <a:off x="499623" y="1962462"/>
            <a:ext cx="292781" cy="489553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左大括号 2"/>
          <p:cNvSpPr/>
          <p:nvPr/>
        </p:nvSpPr>
        <p:spPr>
          <a:xfrm>
            <a:off x="6061435" y="2337847"/>
            <a:ext cx="216817" cy="103694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左大括号 10"/>
          <p:cNvSpPr/>
          <p:nvPr/>
        </p:nvSpPr>
        <p:spPr>
          <a:xfrm>
            <a:off x="6061434" y="3985658"/>
            <a:ext cx="216817" cy="98038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左大括号 11"/>
          <p:cNvSpPr/>
          <p:nvPr/>
        </p:nvSpPr>
        <p:spPr>
          <a:xfrm>
            <a:off x="3091992" y="1668544"/>
            <a:ext cx="235670" cy="78242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342779" y="5124264"/>
            <a:ext cx="884922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魏晋</a:t>
            </a:r>
            <a:r>
              <a:rPr lang="zh-CN" altLang="en-US" dirty="0" smtClean="0"/>
              <a:t>南北朝：出现三省（ 中书省  门下省  尚书省）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zh-CN" altLang="en-US" dirty="0"/>
              <a:t>隋</a:t>
            </a:r>
            <a:r>
              <a:rPr lang="zh-CN" altLang="en-US" dirty="0" smtClean="0"/>
              <a:t>唐：三省六部制：内容：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、中书省   （草诏）； 门下省（审核） ；尚书（执行）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                                  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   </a:t>
            </a:r>
            <a:r>
              <a:rPr lang="zh-CN" altLang="en-US" dirty="0" smtClean="0"/>
              <a:t>六部</a:t>
            </a:r>
            <a:r>
              <a:rPr lang="en-US" altLang="zh-CN" dirty="0" smtClean="0"/>
              <a:t>:</a:t>
            </a:r>
            <a:r>
              <a:rPr lang="zh-CN" altLang="en-US" dirty="0"/>
              <a:t> </a:t>
            </a:r>
            <a:r>
              <a:rPr lang="zh-CN" altLang="en-US" dirty="0" smtClean="0"/>
              <a:t>吏部</a:t>
            </a:r>
            <a:r>
              <a:rPr lang="zh-CN" altLang="en-US" dirty="0"/>
              <a:t>、户部、礼部、兵部、刑部、工</a:t>
            </a:r>
            <a:r>
              <a:rPr lang="zh-CN" altLang="en-US" dirty="0" smtClean="0"/>
              <a:t>部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                    </a:t>
            </a:r>
            <a:r>
              <a:rPr lang="zh-CN" altLang="en-US" dirty="0" smtClean="0">
                <a:solidFill>
                  <a:srgbClr val="0070C0"/>
                </a:solidFill>
              </a:rPr>
              <a:t>特点</a:t>
            </a:r>
            <a:r>
              <a:rPr lang="zh-CN" altLang="en-US" dirty="0" smtClean="0"/>
              <a:t>： </a:t>
            </a:r>
            <a:r>
              <a:rPr lang="en-US" altLang="zh-CN" dirty="0" smtClean="0">
                <a:solidFill>
                  <a:srgbClr val="0070C0"/>
                </a:solidFill>
              </a:rPr>
              <a:t>1</a:t>
            </a:r>
            <a:r>
              <a:rPr lang="zh-CN" altLang="en-US" dirty="0" smtClean="0">
                <a:solidFill>
                  <a:srgbClr val="0070C0"/>
                </a:solidFill>
              </a:rPr>
              <a:t>、三省都是宰相，分散相权 加强了皇权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en-US" altLang="zh-CN" dirty="0" smtClean="0">
                <a:solidFill>
                  <a:srgbClr val="0070C0"/>
                </a:solidFill>
              </a:rPr>
              <a:t>                                                    2</a:t>
            </a:r>
            <a:r>
              <a:rPr lang="zh-CN" altLang="en-US" dirty="0" smtClean="0">
                <a:solidFill>
                  <a:srgbClr val="0070C0"/>
                </a:solidFill>
              </a:rPr>
              <a:t>、品味低级官员被招入政事堂的也是宰相。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                    </a:t>
            </a:r>
            <a:r>
              <a:rPr lang="zh-CN" altLang="en-US" dirty="0" smtClean="0"/>
              <a:t>影响：是中国政治制度的重大变革，影响以后历朝。</a:t>
            </a:r>
            <a:endParaRPr lang="zh-CN" altLang="en-US" dirty="0"/>
          </a:p>
        </p:txBody>
      </p:sp>
      <p:sp>
        <p:nvSpPr>
          <p:cNvPr id="14" name="左大括号 13"/>
          <p:cNvSpPr/>
          <p:nvPr/>
        </p:nvSpPr>
        <p:spPr>
          <a:xfrm>
            <a:off x="5316718" y="5844619"/>
            <a:ext cx="161444" cy="16968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左大括号 14"/>
          <p:cNvSpPr/>
          <p:nvPr/>
        </p:nvSpPr>
        <p:spPr>
          <a:xfrm>
            <a:off x="2939549" y="5124264"/>
            <a:ext cx="152443" cy="72035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41228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60895" y="2289870"/>
            <a:ext cx="1649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三、赋税制度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526384" y="1630837"/>
            <a:ext cx="931368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（一）魏晋南北朝（北魏孝文帝）</a:t>
            </a:r>
            <a:r>
              <a:rPr lang="en-US" altLang="zh-CN" dirty="0" smtClean="0"/>
              <a:t>:</a:t>
            </a:r>
            <a:r>
              <a:rPr lang="zh-CN" altLang="en-US" dirty="0" smtClean="0"/>
              <a:t>租调制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          </a:t>
            </a:r>
            <a:r>
              <a:rPr lang="zh-CN" altLang="en-US" dirty="0" smtClean="0"/>
              <a:t>内容：租（纳粟）；调（纳帛或布）；成年男子还需承担徭役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（二）唐初：租庸调制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      </a:t>
            </a:r>
            <a:r>
              <a:rPr lang="zh-CN" altLang="en-US" dirty="0" smtClean="0"/>
              <a:t>进步：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、男子纳绢或布代替徭役，成为庸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                    2</a:t>
            </a:r>
            <a:r>
              <a:rPr lang="zh-CN" altLang="en-US" dirty="0" smtClean="0"/>
              <a:t>、赋税对象定为</a:t>
            </a:r>
            <a:r>
              <a:rPr lang="en-US" altLang="zh-CN" dirty="0" smtClean="0"/>
              <a:t>21</a:t>
            </a:r>
            <a:r>
              <a:rPr lang="zh-CN" altLang="en-US" dirty="0" smtClean="0"/>
              <a:t>到</a:t>
            </a:r>
            <a:r>
              <a:rPr lang="en-US" altLang="zh-CN" dirty="0" smtClean="0"/>
              <a:t>59</a:t>
            </a:r>
            <a:r>
              <a:rPr lang="zh-CN" altLang="en-US" dirty="0" smtClean="0"/>
              <a:t>岁的成年男子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       </a:t>
            </a:r>
            <a:r>
              <a:rPr lang="zh-CN" altLang="en-US" dirty="0" smtClean="0"/>
              <a:t>影响：保证农民有较为充分的生产时间。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        </a:t>
            </a:r>
          </a:p>
          <a:p>
            <a:endParaRPr lang="en-US" altLang="zh-CN" dirty="0"/>
          </a:p>
          <a:p>
            <a:r>
              <a:rPr lang="zh-CN" altLang="en-US" dirty="0" smtClean="0"/>
              <a:t>（三）唐</a:t>
            </a:r>
            <a:r>
              <a:rPr lang="en-US" altLang="zh-CN" dirty="0" smtClean="0"/>
              <a:t>780</a:t>
            </a:r>
            <a:r>
              <a:rPr lang="zh-CN" altLang="en-US" dirty="0" smtClean="0"/>
              <a:t>年：两税法   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    </a:t>
            </a:r>
            <a:r>
              <a:rPr lang="zh-CN" altLang="en-US" dirty="0" smtClean="0"/>
              <a:t>内容：  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、户税（按人丁和资产收税）和地税（按田亩收税），取消其他。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                   2</a:t>
            </a:r>
            <a:r>
              <a:rPr lang="zh-CN" altLang="en-US" dirty="0" smtClean="0"/>
              <a:t>、夏季和秋季收税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     </a:t>
            </a:r>
            <a:r>
              <a:rPr lang="zh-CN" altLang="en-US" dirty="0" smtClean="0"/>
              <a:t>影响：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zh-CN" altLang="en-US" b="1" dirty="0" smtClean="0">
                <a:solidFill>
                  <a:srgbClr val="0070C0"/>
                </a:solidFill>
              </a:rPr>
              <a:t>简化了</a:t>
            </a:r>
            <a:r>
              <a:rPr lang="zh-CN" altLang="en-US" dirty="0" smtClean="0"/>
              <a:t>税收名目；</a:t>
            </a:r>
            <a:r>
              <a:rPr lang="zh-CN" altLang="en-US" b="1" dirty="0" smtClean="0">
                <a:solidFill>
                  <a:srgbClr val="0070C0"/>
                </a:solidFill>
              </a:rPr>
              <a:t>扩大了</a:t>
            </a:r>
            <a:r>
              <a:rPr lang="zh-CN" altLang="en-US" dirty="0" smtClean="0"/>
              <a:t>税收对象，</a:t>
            </a:r>
            <a:r>
              <a:rPr lang="zh-CN" altLang="en-US" b="1" dirty="0" smtClean="0">
                <a:solidFill>
                  <a:srgbClr val="0070C0"/>
                </a:solidFill>
              </a:rPr>
              <a:t>保证了</a:t>
            </a:r>
            <a:r>
              <a:rPr lang="zh-CN" altLang="en-US" dirty="0" smtClean="0"/>
              <a:t>国家收入</a:t>
            </a:r>
            <a:endParaRPr lang="en-US" altLang="zh-CN" dirty="0" smtClean="0"/>
          </a:p>
          <a:p>
            <a:r>
              <a:rPr lang="en-US" altLang="zh-CN" dirty="0" smtClean="0"/>
              <a:t>                                      2</a:t>
            </a:r>
            <a:r>
              <a:rPr lang="zh-CN" altLang="en-US" dirty="0" smtClean="0"/>
              <a:t>、</a:t>
            </a:r>
            <a:r>
              <a:rPr lang="zh-CN" altLang="en-US" b="1" dirty="0" smtClean="0">
                <a:solidFill>
                  <a:srgbClr val="0070C0"/>
                </a:solidFill>
              </a:rPr>
              <a:t>改变了</a:t>
            </a:r>
            <a:r>
              <a:rPr lang="zh-CN" altLang="en-US" dirty="0" smtClean="0"/>
              <a:t>战国以来人丁为主的税赋制度，</a:t>
            </a:r>
            <a:r>
              <a:rPr lang="zh-CN" altLang="en-US" b="1" dirty="0" smtClean="0">
                <a:solidFill>
                  <a:srgbClr val="0070C0"/>
                </a:solidFill>
              </a:rPr>
              <a:t>减轻了</a:t>
            </a:r>
            <a:r>
              <a:rPr lang="zh-CN" altLang="en-US" dirty="0" smtClean="0"/>
              <a:t>政府对农民人身控制</a:t>
            </a:r>
            <a:endParaRPr lang="zh-CN" altLang="en-US" dirty="0"/>
          </a:p>
        </p:txBody>
      </p:sp>
      <p:sp>
        <p:nvSpPr>
          <p:cNvPr id="6" name="左大括号 5"/>
          <p:cNvSpPr/>
          <p:nvPr/>
        </p:nvSpPr>
        <p:spPr>
          <a:xfrm>
            <a:off x="2128844" y="1753385"/>
            <a:ext cx="171296" cy="271492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左大括号 6"/>
          <p:cNvSpPr/>
          <p:nvPr/>
        </p:nvSpPr>
        <p:spPr>
          <a:xfrm>
            <a:off x="3591611" y="4581427"/>
            <a:ext cx="150829" cy="60331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左大括号 7"/>
          <p:cNvSpPr/>
          <p:nvPr/>
        </p:nvSpPr>
        <p:spPr>
          <a:xfrm>
            <a:off x="3667025" y="2941163"/>
            <a:ext cx="141404" cy="61274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53199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969443" y="-369332"/>
            <a:ext cx="3289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8</a:t>
            </a:r>
            <a:r>
              <a:rPr lang="zh-CN" altLang="en-US" dirty="0" smtClean="0"/>
              <a:t>课  三国至隋唐的文化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45734" y="1533106"/>
            <a:ext cx="3044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一、三教发展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58972" y="4594741"/>
            <a:ext cx="1593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二、文学艺术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176829" y="204450"/>
            <a:ext cx="2422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魏晋南北朝时期：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3162692" y="859353"/>
            <a:ext cx="3520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隋朝：儒学家提出三教合归儒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3209825" y="1421762"/>
            <a:ext cx="3370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唐朝：奉行三教并行政策</a:t>
            </a:r>
            <a:endParaRPr lang="zh-CN" altLang="en-US" dirty="0"/>
          </a:p>
        </p:txBody>
      </p:sp>
      <p:sp>
        <p:nvSpPr>
          <p:cNvPr id="11" name="左大括号 10"/>
          <p:cNvSpPr/>
          <p:nvPr/>
        </p:nvSpPr>
        <p:spPr>
          <a:xfrm>
            <a:off x="2969442" y="362092"/>
            <a:ext cx="193249" cy="129534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262432" y="973988"/>
            <a:ext cx="707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发展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2318992" y="2112947"/>
            <a:ext cx="735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批判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5076334" y="204191"/>
            <a:ext cx="6537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道教广为传播</a:t>
            </a:r>
            <a:r>
              <a:rPr lang="en-US" altLang="zh-CN" dirty="0" smtClean="0"/>
              <a:t>---</a:t>
            </a:r>
            <a:r>
              <a:rPr lang="zh-CN" altLang="en-US" dirty="0" smtClean="0"/>
              <a:t>；佛教广为盛行</a:t>
            </a:r>
            <a:r>
              <a:rPr lang="en-US" altLang="zh-CN" dirty="0" smtClean="0"/>
              <a:t>----</a:t>
            </a:r>
            <a:r>
              <a:rPr lang="zh-CN" altLang="en-US" dirty="0" smtClean="0"/>
              <a:t>；儒学开始吸收二者精神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3346514" y="2034503"/>
            <a:ext cx="3827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、南朝    范镇   灭佛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2</a:t>
            </a:r>
            <a:r>
              <a:rPr lang="zh-CN" altLang="en-US" dirty="0" smtClean="0"/>
              <a:t>、唐朝   韩愈    反佛 </a:t>
            </a:r>
            <a:endParaRPr lang="zh-CN" altLang="en-US" dirty="0"/>
          </a:p>
        </p:txBody>
      </p:sp>
      <p:sp>
        <p:nvSpPr>
          <p:cNvPr id="17" name="左大括号 16"/>
          <p:cNvSpPr/>
          <p:nvPr/>
        </p:nvSpPr>
        <p:spPr>
          <a:xfrm>
            <a:off x="3162691" y="2204186"/>
            <a:ext cx="47134" cy="35821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左大括号 17"/>
          <p:cNvSpPr/>
          <p:nvPr/>
        </p:nvSpPr>
        <p:spPr>
          <a:xfrm>
            <a:off x="2139884" y="1082396"/>
            <a:ext cx="155541" cy="123491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2248291" y="3241590"/>
            <a:ext cx="1364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（一）文学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2139884" y="4378109"/>
            <a:ext cx="1337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（二）书法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2139884" y="5386326"/>
            <a:ext cx="1397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（三）绘画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3690592" y="2811371"/>
            <a:ext cx="75744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魏晋南北朝：</a:t>
            </a:r>
            <a:r>
              <a:rPr lang="zh-CN" altLang="en-US" dirty="0" smtClean="0">
                <a:sym typeface="Wingdings" panose="05000000000000000000" pitchFamily="2" charset="2"/>
              </a:rPr>
              <a:t>（</a:t>
            </a:r>
            <a:r>
              <a:rPr lang="en-US" altLang="zh-CN" dirty="0" smtClean="0">
                <a:sym typeface="Wingdings" panose="05000000000000000000" pitchFamily="2" charset="2"/>
              </a:rPr>
              <a:t>1</a:t>
            </a:r>
            <a:r>
              <a:rPr lang="zh-CN" altLang="en-US" dirty="0" smtClean="0"/>
              <a:t>）建安文学；（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）东晋陶渊明田园诗；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          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）南朝骈文；（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）南北朝民歌</a:t>
            </a:r>
            <a:endParaRPr lang="zh-CN" altLang="en-US" dirty="0"/>
          </a:p>
        </p:txBody>
      </p:sp>
      <p:sp>
        <p:nvSpPr>
          <p:cNvPr id="24" name="左大括号 23"/>
          <p:cNvSpPr/>
          <p:nvPr/>
        </p:nvSpPr>
        <p:spPr>
          <a:xfrm>
            <a:off x="3591611" y="2996037"/>
            <a:ext cx="98981" cy="92660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3782731" y="3634574"/>
            <a:ext cx="4835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唐朝：李白（诗仙），杜甫（诗圣）</a:t>
            </a:r>
            <a:endParaRPr lang="zh-CN" altLang="en-US" dirty="0"/>
          </a:p>
        </p:txBody>
      </p:sp>
      <p:sp>
        <p:nvSpPr>
          <p:cNvPr id="26" name="左大括号 25"/>
          <p:cNvSpPr/>
          <p:nvPr/>
        </p:nvSpPr>
        <p:spPr>
          <a:xfrm>
            <a:off x="2224963" y="3426256"/>
            <a:ext cx="157421" cy="290397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左大括号 26"/>
          <p:cNvSpPr/>
          <p:nvPr/>
        </p:nvSpPr>
        <p:spPr>
          <a:xfrm>
            <a:off x="719493" y="1679315"/>
            <a:ext cx="45719" cy="319012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左大括号 28"/>
          <p:cNvSpPr/>
          <p:nvPr/>
        </p:nvSpPr>
        <p:spPr>
          <a:xfrm>
            <a:off x="3331663" y="4276710"/>
            <a:ext cx="205504" cy="60833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3525149" y="4149135"/>
            <a:ext cx="2403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东晋：王羲之  书圣</a:t>
            </a:r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3525149" y="4651310"/>
            <a:ext cx="4727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隋唐：颜真卿（颜体）   柳公权（柳体）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3553433" y="5189448"/>
            <a:ext cx="5062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东晋 顾恺之  </a:t>
            </a:r>
            <a:r>
              <a:rPr lang="en-US" altLang="zh-CN" dirty="0" smtClean="0"/>
              <a:t>《</a:t>
            </a:r>
            <a:r>
              <a:rPr lang="zh-CN" altLang="en-US" dirty="0" smtClean="0"/>
              <a:t>女史箴图 </a:t>
            </a:r>
            <a:r>
              <a:rPr lang="en-US" altLang="zh-CN" dirty="0" smtClean="0"/>
              <a:t>》</a:t>
            </a:r>
            <a:r>
              <a:rPr lang="zh-CN" altLang="en-US" dirty="0" smtClean="0"/>
              <a:t> </a:t>
            </a:r>
            <a:r>
              <a:rPr lang="en-US" altLang="zh-CN" dirty="0" smtClean="0"/>
              <a:t>《</a:t>
            </a:r>
            <a:r>
              <a:rPr lang="zh-CN" altLang="en-US" dirty="0" smtClean="0"/>
              <a:t>洛阳赋图</a:t>
            </a:r>
            <a:r>
              <a:rPr lang="en-US" altLang="zh-CN" dirty="0" smtClean="0"/>
              <a:t>》</a:t>
            </a:r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隋唐  吴道子  画圣</a:t>
            </a:r>
            <a:endParaRPr lang="zh-CN" altLang="en-US" dirty="0"/>
          </a:p>
        </p:txBody>
      </p:sp>
      <p:sp>
        <p:nvSpPr>
          <p:cNvPr id="34" name="左大括号 33"/>
          <p:cNvSpPr/>
          <p:nvPr/>
        </p:nvSpPr>
        <p:spPr>
          <a:xfrm>
            <a:off x="3458687" y="5267897"/>
            <a:ext cx="132924" cy="44306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2036413" y="6078503"/>
            <a:ext cx="1451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（四）石窟：</a:t>
            </a:r>
            <a:endParaRPr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3591610" y="6111596"/>
            <a:ext cx="8022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云冈石窟（山西大同）</a:t>
            </a:r>
            <a:r>
              <a:rPr lang="en-US" altLang="zh-CN" dirty="0" smtClean="0"/>
              <a:t> </a:t>
            </a:r>
            <a:r>
              <a:rPr lang="zh-CN" altLang="en-US" dirty="0" smtClean="0"/>
              <a:t>  </a:t>
            </a:r>
            <a:r>
              <a:rPr lang="en-US" altLang="zh-CN" dirty="0" smtClean="0"/>
              <a:t>2.</a:t>
            </a:r>
            <a:r>
              <a:rPr lang="zh-CN" altLang="en-US" dirty="0" smtClean="0"/>
              <a:t>龙门石窟（河南洛阳）     </a:t>
            </a:r>
            <a:r>
              <a:rPr lang="en-US" altLang="zh-CN" dirty="0" smtClean="0"/>
              <a:t>3.</a:t>
            </a:r>
            <a:r>
              <a:rPr lang="zh-CN" altLang="en-US" dirty="0" smtClean="0"/>
              <a:t>莫高窟（甘肃敦煌）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23212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321167" y="1187100"/>
            <a:ext cx="1780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（三）科技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040512" y="-369332"/>
            <a:ext cx="27158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8</a:t>
            </a:r>
            <a:r>
              <a:rPr lang="zh-CN" altLang="en-US" dirty="0"/>
              <a:t>课  三国至隋唐的文化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912881" y="669303"/>
            <a:ext cx="77865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魏晋南北朝： </a:t>
            </a:r>
            <a:r>
              <a:rPr lang="en-US" altLang="zh-CN" dirty="0" smtClean="0"/>
              <a:t>1.</a:t>
            </a:r>
            <a:r>
              <a:rPr lang="zh-CN" altLang="en-US" dirty="0" smtClean="0"/>
              <a:t>南朝   祖冲之  圆周率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        2.</a:t>
            </a:r>
            <a:r>
              <a:rPr lang="zh-CN" altLang="en-US" dirty="0" smtClean="0"/>
              <a:t>北朝   贾思勰   </a:t>
            </a:r>
            <a:r>
              <a:rPr lang="en-US" altLang="zh-CN" dirty="0" smtClean="0"/>
              <a:t>《</a:t>
            </a:r>
            <a:r>
              <a:rPr lang="zh-CN" altLang="en-US" dirty="0" smtClean="0"/>
              <a:t>齐民要术</a:t>
            </a:r>
            <a:r>
              <a:rPr lang="en-US" altLang="zh-CN" dirty="0" smtClean="0"/>
              <a:t>》-----</a:t>
            </a:r>
            <a:r>
              <a:rPr lang="zh-CN" altLang="en-US" dirty="0" smtClean="0"/>
              <a:t>现存最早的一部农书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         3.</a:t>
            </a:r>
            <a:r>
              <a:rPr lang="zh-CN" altLang="en-US" dirty="0" smtClean="0"/>
              <a:t>西晋  裴秀   </a:t>
            </a:r>
            <a:r>
              <a:rPr lang="en-US" altLang="zh-CN" dirty="0" smtClean="0"/>
              <a:t>《</a:t>
            </a:r>
            <a:r>
              <a:rPr lang="zh-CN" altLang="en-US" dirty="0" smtClean="0"/>
              <a:t>禹贡地域图</a:t>
            </a:r>
            <a:r>
              <a:rPr lang="en-US" altLang="zh-CN" dirty="0" smtClean="0"/>
              <a:t>》------</a:t>
            </a:r>
            <a:r>
              <a:rPr lang="zh-CN" altLang="en-US" dirty="0" smtClean="0"/>
              <a:t>提出绘制地图方法</a:t>
            </a:r>
            <a:endParaRPr lang="zh-CN" altLang="en-US" dirty="0"/>
          </a:p>
        </p:txBody>
      </p:sp>
      <p:sp>
        <p:nvSpPr>
          <p:cNvPr id="7" name="左大括号 6"/>
          <p:cNvSpPr/>
          <p:nvPr/>
        </p:nvSpPr>
        <p:spPr>
          <a:xfrm>
            <a:off x="4260915" y="838986"/>
            <a:ext cx="131976" cy="63159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154836" y="2002678"/>
            <a:ext cx="1027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隋唐：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4182357" y="1825627"/>
            <a:ext cx="606143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隋朝：  李春   赵州桥    </a:t>
            </a:r>
            <a:r>
              <a:rPr lang="en-US" altLang="zh-CN" dirty="0" smtClean="0"/>
              <a:t>---</a:t>
            </a:r>
            <a:r>
              <a:rPr lang="zh-CN" altLang="en-US" dirty="0" smtClean="0"/>
              <a:t>现存最古老的石拱桥</a:t>
            </a:r>
            <a:endParaRPr lang="en-US" altLang="zh-CN" dirty="0" smtClean="0"/>
          </a:p>
          <a:p>
            <a:r>
              <a:rPr lang="zh-CN" altLang="en-US" dirty="0" smtClean="0"/>
              <a:t>唐朝 ： </a:t>
            </a:r>
            <a:r>
              <a:rPr lang="en-US" altLang="zh-CN" dirty="0" smtClean="0"/>
              <a:t>1.</a:t>
            </a:r>
            <a:r>
              <a:rPr lang="zh-CN" altLang="en-US" dirty="0" smtClean="0"/>
              <a:t>雕版印刷术</a:t>
            </a:r>
            <a:endParaRPr lang="en-US" altLang="zh-CN" dirty="0" smtClean="0"/>
          </a:p>
          <a:p>
            <a:r>
              <a:rPr lang="zh-CN" altLang="en-US" dirty="0"/>
              <a:t> </a:t>
            </a:r>
            <a:r>
              <a:rPr lang="zh-CN" altLang="en-US" dirty="0" smtClean="0"/>
              <a:t>               </a:t>
            </a:r>
            <a:r>
              <a:rPr lang="en-US" altLang="zh-CN" dirty="0" smtClean="0"/>
              <a:t>2.</a:t>
            </a:r>
            <a:r>
              <a:rPr lang="zh-CN" altLang="en-US" dirty="0" smtClean="0"/>
              <a:t>火药武器  火箭</a:t>
            </a:r>
            <a:r>
              <a:rPr lang="en-US" altLang="zh-CN" dirty="0" smtClean="0"/>
              <a:t>---</a:t>
            </a:r>
            <a:r>
              <a:rPr lang="zh-CN" altLang="en-US" dirty="0" smtClean="0"/>
              <a:t>最早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3. </a:t>
            </a:r>
            <a:r>
              <a:rPr lang="zh-CN" altLang="en-US" dirty="0" smtClean="0"/>
              <a:t>（僧一行 ）  地球子午线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4</a:t>
            </a:r>
            <a:r>
              <a:rPr lang="zh-CN" altLang="en-US" dirty="0" smtClean="0"/>
              <a:t>（孙思邈 ）</a:t>
            </a:r>
            <a:r>
              <a:rPr lang="en-US" altLang="zh-CN" dirty="0" smtClean="0"/>
              <a:t>《</a:t>
            </a:r>
            <a:r>
              <a:rPr lang="zh-CN" altLang="en-US" dirty="0" smtClean="0"/>
              <a:t>千金方</a:t>
            </a:r>
            <a:r>
              <a:rPr lang="en-US" altLang="zh-CN" dirty="0" smtClean="0"/>
              <a:t>》---</a:t>
            </a:r>
            <a:r>
              <a:rPr lang="zh-CN" altLang="en-US" dirty="0" smtClean="0"/>
              <a:t>全面总结历代医学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5. 《</a:t>
            </a:r>
            <a:r>
              <a:rPr lang="zh-CN" altLang="en-US" dirty="0" smtClean="0"/>
              <a:t>唐本草</a:t>
            </a:r>
            <a:r>
              <a:rPr lang="en-US" altLang="zh-CN" dirty="0" smtClean="0"/>
              <a:t>》-----</a:t>
            </a:r>
            <a:r>
              <a:rPr lang="zh-CN" altLang="en-US" dirty="0" smtClean="0"/>
              <a:t>世界最早国家颁行的药典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10" name="左大括号 9"/>
          <p:cNvSpPr/>
          <p:nvPr/>
        </p:nvSpPr>
        <p:spPr>
          <a:xfrm>
            <a:off x="4040512" y="2168165"/>
            <a:ext cx="220403" cy="45248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左大括号 10"/>
          <p:cNvSpPr/>
          <p:nvPr/>
        </p:nvSpPr>
        <p:spPr>
          <a:xfrm>
            <a:off x="2705493" y="838986"/>
            <a:ext cx="395926" cy="178166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414021" y="4647414"/>
            <a:ext cx="7824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（四）中外文化交流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2696064" y="3980446"/>
            <a:ext cx="6768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（一）往西：东晋  法显 西域到天竺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        </a:t>
            </a:r>
            <a:r>
              <a:rPr lang="zh-CN" altLang="en-US" dirty="0" smtClean="0"/>
              <a:t>唐朝 玄奘    西天取经    那烂陀寺庙  公认大师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2683494" y="4759823"/>
            <a:ext cx="4364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（二）往东</a:t>
            </a:r>
            <a:r>
              <a:rPr lang="en-US" altLang="zh-CN" dirty="0" smtClean="0"/>
              <a:t>: </a:t>
            </a:r>
            <a:r>
              <a:rPr lang="zh-CN" altLang="en-US" dirty="0" smtClean="0"/>
              <a:t>唐朝   鉴真和尚   六渡日本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     </a:t>
            </a:r>
            <a:r>
              <a:rPr lang="zh-CN" altLang="en-US" dirty="0" smtClean="0"/>
              <a:t>日本     空海     携经归国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2683494" y="5571815"/>
            <a:ext cx="3657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（三）中心：唐朝是国际化国家</a:t>
            </a:r>
            <a:endParaRPr lang="zh-CN" altLang="en-US" dirty="0"/>
          </a:p>
        </p:txBody>
      </p:sp>
      <p:sp>
        <p:nvSpPr>
          <p:cNvPr id="16" name="左大括号 15"/>
          <p:cNvSpPr/>
          <p:nvPr/>
        </p:nvSpPr>
        <p:spPr>
          <a:xfrm>
            <a:off x="2469823" y="4515439"/>
            <a:ext cx="235670" cy="204561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6655323" y="5510981"/>
            <a:ext cx="45814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、长安聚集了各地使节，商人，侨民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、新罗，日本向唐朝派遣使节和留学生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、西亚商人经过海路在广州，泉州定居。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6108568" y="5787980"/>
            <a:ext cx="377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表现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5916887" y="6543717"/>
            <a:ext cx="5103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</a:rPr>
              <a:t>注意：唐朝丝绸之路达到全盛，因为海路陆路都有，而且路线比之前长远；因为交往人员使节 商人 侨民 留学生等等</a:t>
            </a:r>
            <a:r>
              <a:rPr lang="zh-CN" altLang="en-US" dirty="0" smtClean="0"/>
              <a:t>；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9825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第一单元</a:t>
            </a:r>
            <a:r>
              <a:rPr lang="en-US" altLang="zh-CN" dirty="0" smtClean="0"/>
              <a:t>:</a:t>
            </a:r>
            <a:r>
              <a:rPr lang="zh-CN" altLang="en-US" dirty="0" smtClean="0"/>
              <a:t>中华文明起源到秦汉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课原始社会和奴隶社会</a:t>
            </a:r>
            <a:endParaRPr lang="en-US" altLang="zh-CN" dirty="0" smtClean="0"/>
          </a:p>
          <a:p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课：奴隶社会到封建社会转型</a:t>
            </a:r>
            <a:endParaRPr lang="en-US" altLang="zh-CN" dirty="0" smtClean="0"/>
          </a:p>
          <a:p>
            <a:r>
              <a:rPr lang="zh-CN" altLang="en-US" dirty="0" smtClean="0"/>
              <a:t>（也是第一个分裂时期）</a:t>
            </a:r>
            <a:endParaRPr lang="en-US" altLang="zh-CN" dirty="0" smtClean="0"/>
          </a:p>
          <a:p>
            <a:r>
              <a:rPr lang="zh-CN" altLang="en-US" dirty="0" smtClean="0"/>
              <a:t>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课：封建社会形成</a:t>
            </a:r>
            <a:endParaRPr lang="en-US" altLang="zh-CN" dirty="0" smtClean="0"/>
          </a:p>
          <a:p>
            <a:r>
              <a:rPr lang="zh-CN" altLang="en-US" dirty="0" smtClean="0"/>
              <a:t>第</a:t>
            </a:r>
            <a:r>
              <a:rPr lang="en-US" altLang="zh-CN" dirty="0" smtClean="0"/>
              <a:t>4</a:t>
            </a:r>
            <a:r>
              <a:rPr lang="zh-CN" altLang="en-US" dirty="0" smtClean="0"/>
              <a:t>课</a:t>
            </a:r>
            <a:r>
              <a:rPr lang="en-US" altLang="zh-CN" dirty="0" smtClean="0"/>
              <a:t>:</a:t>
            </a:r>
            <a:r>
              <a:rPr lang="zh-CN" altLang="en-US" dirty="0" smtClean="0"/>
              <a:t>封建社会巩固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9949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162432" y="1470454"/>
            <a:ext cx="22118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accent2">
                    <a:lumMod val="75000"/>
                  </a:schemeClr>
                </a:solidFill>
              </a:rPr>
              <a:t>       原始人群</a:t>
            </a:r>
            <a:endParaRPr lang="en-US" altLang="zh-CN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altLang="zh-CN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zh-CN" altLang="en-US" b="1" dirty="0" smtClean="0">
                <a:solidFill>
                  <a:schemeClr val="accent2">
                    <a:lumMod val="75000"/>
                  </a:schemeClr>
                </a:solidFill>
              </a:rPr>
              <a:t>  </a:t>
            </a:r>
            <a:endParaRPr lang="en-US" altLang="zh-CN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zh-CN" altLang="en-US" b="1" dirty="0" smtClean="0">
                <a:solidFill>
                  <a:schemeClr val="accent2">
                    <a:lumMod val="75000"/>
                  </a:schemeClr>
                </a:solidFill>
              </a:rPr>
              <a:t>        母系社会</a:t>
            </a:r>
            <a:endParaRPr lang="en-US" altLang="zh-CN" b="1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79621" y="1885952"/>
            <a:ext cx="2446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 </a:t>
            </a:r>
            <a:r>
              <a:rPr lang="zh-CN" altLang="en-US" b="1" dirty="0" smtClean="0"/>
              <a:t>旧石器时代</a:t>
            </a:r>
            <a:endParaRPr lang="en-US" altLang="zh-CN" b="1" dirty="0" smtClean="0"/>
          </a:p>
          <a:p>
            <a:r>
              <a:rPr lang="en-US" altLang="zh-CN" b="1" dirty="0" smtClean="0"/>
              <a:t>170</a:t>
            </a:r>
            <a:r>
              <a:rPr lang="zh-CN" altLang="en-US" b="1" dirty="0" smtClean="0"/>
              <a:t>万年</a:t>
            </a:r>
            <a:r>
              <a:rPr lang="en-US" altLang="zh-CN" b="1" dirty="0" smtClean="0"/>
              <a:t>---</a:t>
            </a:r>
            <a:r>
              <a:rPr lang="zh-CN" altLang="en-US" b="1" dirty="0" smtClean="0"/>
              <a:t> </a:t>
            </a:r>
            <a:endParaRPr lang="zh-CN" altLang="en-US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679621" y="2905727"/>
            <a:ext cx="15693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b="1" dirty="0" smtClean="0"/>
          </a:p>
          <a:p>
            <a:r>
              <a:rPr lang="zh-CN" altLang="en-US" b="1" dirty="0" smtClean="0"/>
              <a:t>新石器时代</a:t>
            </a:r>
            <a:endParaRPr lang="en-US" altLang="zh-CN" b="1" dirty="0" smtClean="0"/>
          </a:p>
          <a:p>
            <a:r>
              <a:rPr lang="zh-CN" altLang="en-US" b="1" dirty="0" smtClean="0"/>
              <a:t>一万年前</a:t>
            </a:r>
            <a:r>
              <a:rPr lang="en-US" altLang="zh-CN" b="1" dirty="0" smtClean="0"/>
              <a:t>---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496064" y="3075135"/>
            <a:ext cx="17423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</a:rPr>
              <a:t>母系</a:t>
            </a:r>
            <a:r>
              <a:rPr lang="zh-CN" altLang="en-US" b="1" dirty="0" smtClean="0">
                <a:solidFill>
                  <a:schemeClr val="accent2">
                    <a:lumMod val="75000"/>
                  </a:schemeClr>
                </a:solidFill>
              </a:rPr>
              <a:t>社会</a:t>
            </a:r>
            <a:endParaRPr lang="en-US" altLang="zh-CN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altLang="zh-CN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altLang="zh-CN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zh-CN" altLang="en-US" b="1" dirty="0" smtClean="0">
                <a:solidFill>
                  <a:schemeClr val="accent2">
                    <a:lumMod val="75000"/>
                  </a:schemeClr>
                </a:solidFill>
              </a:rPr>
              <a:t>父系社会</a:t>
            </a:r>
            <a:endParaRPr lang="en-US" altLang="zh-CN" b="1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左大括号 7"/>
          <p:cNvSpPr/>
          <p:nvPr/>
        </p:nvSpPr>
        <p:spPr>
          <a:xfrm>
            <a:off x="432486" y="2070619"/>
            <a:ext cx="358346" cy="148144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522573" y="1543125"/>
            <a:ext cx="307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070C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元谋人  北京人 </a:t>
            </a:r>
            <a:endParaRPr lang="zh-CN" altLang="en-US" b="1" dirty="0">
              <a:solidFill>
                <a:srgbClr val="0070C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691448" y="4267330"/>
            <a:ext cx="63307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070C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龙山文化            红山文化    良渚文化</a:t>
            </a:r>
            <a:endParaRPr lang="en-US" altLang="zh-CN" b="1" dirty="0" smtClean="0">
              <a:solidFill>
                <a:srgbClr val="0070C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 smtClean="0">
              <a:solidFill>
                <a:srgbClr val="0070C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>
                <a:solidFill>
                  <a:srgbClr val="0070C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zh-CN" altLang="en-US" b="1" dirty="0" smtClean="0">
                <a:solidFill>
                  <a:srgbClr val="00B05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黑陶，              玉器，祭坛和神庙</a:t>
            </a:r>
            <a:endParaRPr lang="zh-CN" altLang="en-US" b="1" dirty="0">
              <a:solidFill>
                <a:srgbClr val="00B05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727886" y="4312573"/>
            <a:ext cx="3080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accent2">
                    <a:lumMod val="75000"/>
                  </a:schemeClr>
                </a:solidFill>
              </a:rPr>
              <a:t>（经历氏族</a:t>
            </a:r>
            <a:r>
              <a:rPr lang="en-US" altLang="zh-CN" b="1" dirty="0" smtClean="0">
                <a:solidFill>
                  <a:schemeClr val="accent2">
                    <a:lumMod val="75000"/>
                  </a:schemeClr>
                </a:solidFill>
              </a:rPr>
              <a:t>-</a:t>
            </a:r>
            <a:r>
              <a:rPr lang="zh-CN" altLang="en-US" b="1" dirty="0" smtClean="0">
                <a:solidFill>
                  <a:schemeClr val="accent2">
                    <a:lumMod val="75000"/>
                  </a:schemeClr>
                </a:solidFill>
              </a:rPr>
              <a:t>部落</a:t>
            </a:r>
            <a:r>
              <a:rPr lang="en-US" altLang="zh-CN" b="1" dirty="0" smtClean="0">
                <a:solidFill>
                  <a:schemeClr val="accent2">
                    <a:lumMod val="75000"/>
                  </a:schemeClr>
                </a:solidFill>
              </a:rPr>
              <a:t>-</a:t>
            </a:r>
            <a:r>
              <a:rPr lang="zh-CN" altLang="en-US" b="1" dirty="0" smtClean="0">
                <a:solidFill>
                  <a:schemeClr val="accent2">
                    <a:lumMod val="75000"/>
                  </a:schemeClr>
                </a:solidFill>
              </a:rPr>
              <a:t>部落联盟）</a:t>
            </a:r>
            <a:endParaRPr lang="zh-CN" alt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522573" y="5146725"/>
            <a:ext cx="2780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00B05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私有制  、阶级</a:t>
            </a:r>
            <a:endParaRPr lang="zh-CN" altLang="en-US" sz="2000" dirty="0">
              <a:solidFill>
                <a:srgbClr val="00B05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4" name="右箭头 13"/>
          <p:cNvSpPr/>
          <p:nvPr/>
        </p:nvSpPr>
        <p:spPr>
          <a:xfrm>
            <a:off x="6517835" y="5308531"/>
            <a:ext cx="451022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105489" y="5149319"/>
            <a:ext cx="23848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00B05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即将建立阶级社会</a:t>
            </a:r>
            <a:endParaRPr lang="zh-CN" altLang="en-US" sz="2000" dirty="0">
              <a:solidFill>
                <a:srgbClr val="00B05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851969" y="3282105"/>
            <a:ext cx="4440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00B05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原始农耕  南稻北粟  陶器使用</a:t>
            </a:r>
            <a:endParaRPr lang="zh-CN" altLang="en-US" sz="2000" dirty="0">
              <a:solidFill>
                <a:srgbClr val="00B05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485502" y="2573206"/>
            <a:ext cx="5116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070C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仰韶文化</a:t>
            </a:r>
            <a:r>
              <a:rPr lang="zh-CN" altLang="en-US" b="1" dirty="0">
                <a:solidFill>
                  <a:srgbClr val="0070C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zh-CN" altLang="en-US" b="1" dirty="0" smtClean="0">
                <a:solidFill>
                  <a:srgbClr val="0070C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河</a:t>
            </a:r>
            <a:r>
              <a:rPr lang="zh-CN" altLang="en-US" b="1" dirty="0">
                <a:solidFill>
                  <a:srgbClr val="0070C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姆渡</a:t>
            </a:r>
            <a:r>
              <a:rPr lang="zh-CN" altLang="en-US" b="1" dirty="0" smtClean="0">
                <a:solidFill>
                  <a:srgbClr val="0070C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文化  大</a:t>
            </a:r>
            <a:r>
              <a:rPr lang="zh-CN" altLang="en-US" b="1" dirty="0">
                <a:solidFill>
                  <a:srgbClr val="0070C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汶口</a:t>
            </a:r>
            <a:r>
              <a:rPr lang="zh-CN" altLang="en-US" b="1" dirty="0" smtClean="0">
                <a:solidFill>
                  <a:srgbClr val="0070C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文化</a:t>
            </a:r>
            <a:endParaRPr lang="zh-CN" altLang="en-US" b="1" dirty="0">
              <a:solidFill>
                <a:srgbClr val="0070C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zh-CN" altLang="en-US" b="1" dirty="0">
              <a:solidFill>
                <a:srgbClr val="0070C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059460" y="626076"/>
            <a:ext cx="7232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第</a:t>
            </a:r>
            <a:r>
              <a:rPr lang="en-US" altLang="zh-CN" sz="2400" b="1" dirty="0" smtClean="0"/>
              <a:t>1</a:t>
            </a:r>
            <a:r>
              <a:rPr lang="zh-CN" altLang="en-US" sz="2400" b="1" dirty="0" smtClean="0"/>
              <a:t>课 文明起源到早期国家 （原始社会到奴隶社会）</a:t>
            </a:r>
            <a:endParaRPr lang="zh-CN" altLang="en-US" sz="2400" b="1" dirty="0"/>
          </a:p>
        </p:txBody>
      </p:sp>
      <p:sp>
        <p:nvSpPr>
          <p:cNvPr id="3" name="左大括号 2"/>
          <p:cNvSpPr/>
          <p:nvPr/>
        </p:nvSpPr>
        <p:spPr>
          <a:xfrm>
            <a:off x="2306595" y="1622854"/>
            <a:ext cx="275966" cy="84026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左大括号 16"/>
          <p:cNvSpPr/>
          <p:nvPr/>
        </p:nvSpPr>
        <p:spPr>
          <a:xfrm>
            <a:off x="2306595" y="3219537"/>
            <a:ext cx="189469" cy="89114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5000368" y="1790359"/>
            <a:ext cx="3229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00B05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渔猎 采集  用火</a:t>
            </a:r>
            <a:endParaRPr lang="zh-CN" altLang="en-US" sz="2000" dirty="0">
              <a:solidFill>
                <a:srgbClr val="00B05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8086" y="1856080"/>
            <a:ext cx="461665" cy="28258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b="1" dirty="0"/>
              <a:t>文明</a:t>
            </a:r>
            <a:r>
              <a:rPr lang="zh-CN" altLang="en-US" b="1" dirty="0" smtClean="0"/>
              <a:t>起源（原始社会）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4537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左大括号 4"/>
          <p:cNvSpPr/>
          <p:nvPr/>
        </p:nvSpPr>
        <p:spPr>
          <a:xfrm>
            <a:off x="2430813" y="749643"/>
            <a:ext cx="246484" cy="471502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000" b="1"/>
          </a:p>
        </p:txBody>
      </p:sp>
      <p:sp>
        <p:nvSpPr>
          <p:cNvPr id="6" name="文本框 5"/>
          <p:cNvSpPr txBox="1"/>
          <p:nvPr/>
        </p:nvSpPr>
        <p:spPr>
          <a:xfrm>
            <a:off x="2981595" y="1332691"/>
            <a:ext cx="22990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夏 ：</a:t>
            </a:r>
            <a:endParaRPr lang="zh-CN" altLang="en-US" sz="20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3004457" y="2939143"/>
            <a:ext cx="9797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商</a:t>
            </a:r>
            <a:endParaRPr lang="zh-CN" altLang="en-US" sz="2000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3056709" y="5318369"/>
            <a:ext cx="14238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周（西周）</a:t>
            </a:r>
            <a:endParaRPr lang="zh-CN" altLang="en-US" sz="2000" b="1" dirty="0"/>
          </a:p>
        </p:txBody>
      </p:sp>
      <p:sp>
        <p:nvSpPr>
          <p:cNvPr id="9" name="文本框 8"/>
          <p:cNvSpPr txBox="1"/>
          <p:nvPr/>
        </p:nvSpPr>
        <p:spPr>
          <a:xfrm>
            <a:off x="2817341" y="544928"/>
            <a:ext cx="28853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 国家初始时期</a:t>
            </a:r>
            <a:r>
              <a:rPr lang="en-US" altLang="zh-CN" sz="2000" b="1" dirty="0" smtClean="0"/>
              <a:t>:</a:t>
            </a:r>
            <a:endParaRPr lang="zh-CN" altLang="en-US" sz="2000" b="1" dirty="0"/>
          </a:p>
        </p:txBody>
      </p:sp>
      <p:sp>
        <p:nvSpPr>
          <p:cNvPr id="10" name="文本框 9"/>
          <p:cNvSpPr txBox="1"/>
          <p:nvPr/>
        </p:nvSpPr>
        <p:spPr>
          <a:xfrm>
            <a:off x="5068389" y="532146"/>
            <a:ext cx="31612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炎黄</a:t>
            </a:r>
            <a:r>
              <a:rPr lang="en-US" altLang="zh-CN" sz="2000" b="1" dirty="0" smtClean="0"/>
              <a:t>;  </a:t>
            </a:r>
            <a:r>
              <a:rPr lang="zh-CN" altLang="en-US" sz="2000" b="1" dirty="0" smtClean="0"/>
              <a:t>禅让制  ；万邦时代</a:t>
            </a:r>
            <a:endParaRPr lang="zh-CN" altLang="en-US" sz="2000" b="1" dirty="0"/>
          </a:p>
        </p:txBody>
      </p:sp>
      <p:sp>
        <p:nvSpPr>
          <p:cNvPr id="11" name="文本框 10"/>
          <p:cNvSpPr txBox="1"/>
          <p:nvPr/>
        </p:nvSpPr>
        <p:spPr>
          <a:xfrm>
            <a:off x="4990011" y="1354274"/>
            <a:ext cx="6949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公元前</a:t>
            </a:r>
            <a:r>
              <a:rPr lang="en-US" altLang="zh-CN" sz="2000" b="1" dirty="0" smtClean="0"/>
              <a:t>2070</a:t>
            </a:r>
            <a:r>
              <a:rPr lang="zh-CN" altLang="en-US" sz="2000" b="1" dirty="0" smtClean="0"/>
              <a:t>年，禹，世袭制</a:t>
            </a:r>
            <a:r>
              <a:rPr lang="en-US" altLang="zh-CN" sz="2000" b="1" dirty="0" smtClean="0"/>
              <a:t>-----</a:t>
            </a:r>
            <a:r>
              <a:rPr lang="zh-CN" altLang="en-US" sz="2000" b="1" dirty="0" smtClean="0"/>
              <a:t>公元前</a:t>
            </a:r>
            <a:r>
              <a:rPr lang="en-US" altLang="zh-CN" sz="2000" b="1" dirty="0" smtClean="0"/>
              <a:t>1600</a:t>
            </a:r>
            <a:r>
              <a:rPr lang="zh-CN" altLang="en-US" sz="2000" b="1" dirty="0" smtClean="0"/>
              <a:t>年 桀</a:t>
            </a:r>
            <a:endParaRPr lang="zh-CN" altLang="en-US" sz="2000" b="1" dirty="0"/>
          </a:p>
        </p:txBody>
      </p:sp>
      <p:sp>
        <p:nvSpPr>
          <p:cNvPr id="12" name="文本框 11"/>
          <p:cNvSpPr txBox="1"/>
          <p:nvPr/>
        </p:nvSpPr>
        <p:spPr>
          <a:xfrm>
            <a:off x="6968707" y="2019837"/>
            <a:ext cx="38927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00B05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考古史料</a:t>
            </a:r>
            <a:r>
              <a:rPr lang="en-US" altLang="zh-CN" sz="2000" b="1" dirty="0" smtClean="0">
                <a:solidFill>
                  <a:srgbClr val="00B05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-</a:t>
            </a:r>
            <a:r>
              <a:rPr lang="zh-CN" altLang="en-US" sz="2000" b="1" dirty="0" smtClean="0">
                <a:solidFill>
                  <a:srgbClr val="00B05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河南偃师二里头文化</a:t>
            </a:r>
            <a:r>
              <a:rPr lang="en-US" altLang="zh-CN" sz="2000" b="1" dirty="0" smtClean="0">
                <a:solidFill>
                  <a:srgbClr val="00B05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.</a:t>
            </a:r>
            <a:r>
              <a:rPr lang="zh-CN" altLang="en-US" sz="2000" b="1" dirty="0" smtClean="0">
                <a:solidFill>
                  <a:srgbClr val="C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可能是最早国家。</a:t>
            </a:r>
            <a:endParaRPr lang="zh-CN" altLang="en-US" sz="2000" b="1" dirty="0">
              <a:solidFill>
                <a:srgbClr val="C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480560" y="2950420"/>
            <a:ext cx="5512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公元前</a:t>
            </a:r>
            <a:r>
              <a:rPr lang="en-US" altLang="zh-CN" sz="2000" b="1" dirty="0" smtClean="0"/>
              <a:t>1600</a:t>
            </a:r>
            <a:r>
              <a:rPr lang="zh-CN" altLang="en-US" sz="2000" b="1" dirty="0" smtClean="0"/>
              <a:t>年，汤</a:t>
            </a:r>
            <a:r>
              <a:rPr lang="en-US" altLang="zh-CN" sz="2000" b="1" dirty="0" smtClean="0"/>
              <a:t>---</a:t>
            </a:r>
            <a:r>
              <a:rPr lang="zh-CN" altLang="en-US" sz="2000" b="1" dirty="0" smtClean="0"/>
              <a:t>公元前</a:t>
            </a:r>
            <a:r>
              <a:rPr lang="en-US" altLang="zh-CN" sz="2000" b="1" dirty="0" smtClean="0"/>
              <a:t>1046</a:t>
            </a:r>
            <a:r>
              <a:rPr lang="zh-CN" altLang="en-US" sz="2000" b="1" dirty="0" smtClean="0"/>
              <a:t>年， 纣</a:t>
            </a:r>
            <a:endParaRPr lang="zh-CN" altLang="en-US" sz="2000" b="1" dirty="0"/>
          </a:p>
        </p:txBody>
      </p:sp>
      <p:sp>
        <p:nvSpPr>
          <p:cNvPr id="15" name="矩形 14"/>
          <p:cNvSpPr/>
          <p:nvPr/>
        </p:nvSpPr>
        <p:spPr>
          <a:xfrm>
            <a:off x="7009896" y="4192623"/>
            <a:ext cx="492955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rgbClr val="00B05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考古史料</a:t>
            </a:r>
            <a:r>
              <a:rPr lang="en-US" altLang="zh-CN" sz="2000" b="1" dirty="0" smtClean="0">
                <a:solidFill>
                  <a:srgbClr val="00B05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-</a:t>
            </a:r>
            <a:r>
              <a:rPr lang="zh-CN" altLang="en-US" sz="2000" b="1" dirty="0" smtClean="0">
                <a:solidFill>
                  <a:srgbClr val="00B05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河南安阳殷墟，甲骨文一手史料</a:t>
            </a:r>
            <a:endParaRPr lang="en-US" altLang="zh-CN" sz="2000" b="1" dirty="0" smtClean="0">
              <a:solidFill>
                <a:srgbClr val="00B05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en-US" altLang="zh-CN" sz="2000" b="1" dirty="0">
                <a:solidFill>
                  <a:srgbClr val="00B05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en-US" altLang="zh-CN" sz="2000" b="1" dirty="0" smtClean="0">
                <a:solidFill>
                  <a:srgbClr val="00B05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     </a:t>
            </a:r>
            <a:r>
              <a:rPr lang="zh-CN" altLang="en-US" sz="2000" b="1" dirty="0" smtClean="0">
                <a:solidFill>
                  <a:srgbClr val="00B05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商朝是信史</a:t>
            </a:r>
            <a:endParaRPr lang="zh-CN" altLang="en-US" sz="2000" b="1" dirty="0">
              <a:solidFill>
                <a:srgbClr val="00B05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705892" y="3663519"/>
            <a:ext cx="56529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（</a:t>
            </a:r>
            <a:r>
              <a:rPr lang="zh-CN" altLang="en-US" sz="2000" b="1" dirty="0" smtClean="0">
                <a:solidFill>
                  <a:srgbClr val="0070C0"/>
                </a:solidFill>
              </a:rPr>
              <a:t>甲骨文、青铜时代、内外服制</a:t>
            </a:r>
            <a:r>
              <a:rPr lang="en-US" altLang="zh-CN" sz="2000" b="1" dirty="0" smtClean="0">
                <a:solidFill>
                  <a:srgbClr val="0070C0"/>
                </a:solidFill>
              </a:rPr>
              <a:t>-----</a:t>
            </a:r>
            <a:r>
              <a:rPr lang="zh-CN" altLang="en-US" sz="2000" b="1" dirty="0" smtClean="0">
                <a:solidFill>
                  <a:srgbClr val="0070C0"/>
                </a:solidFill>
              </a:rPr>
              <a:t>文明的标志</a:t>
            </a:r>
            <a:r>
              <a:rPr lang="zh-CN" altLang="en-US" sz="2000" b="1" dirty="0" smtClean="0"/>
              <a:t>）</a:t>
            </a:r>
            <a:endParaRPr lang="zh-CN" altLang="en-US" sz="2000" b="1" dirty="0"/>
          </a:p>
        </p:txBody>
      </p:sp>
      <p:sp>
        <p:nvSpPr>
          <p:cNvPr id="17" name="文本框 16"/>
          <p:cNvSpPr txBox="1"/>
          <p:nvPr/>
        </p:nvSpPr>
        <p:spPr>
          <a:xfrm>
            <a:off x="4705892" y="5290457"/>
            <a:ext cx="6464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公元前</a:t>
            </a:r>
            <a:r>
              <a:rPr lang="en-US" altLang="zh-CN" sz="2000" b="1" dirty="0" smtClean="0"/>
              <a:t>1046</a:t>
            </a:r>
            <a:r>
              <a:rPr lang="zh-CN" altLang="en-US" sz="2000" b="1" dirty="0" smtClean="0"/>
              <a:t>年 武王伐纣   </a:t>
            </a:r>
            <a:r>
              <a:rPr lang="en-US" altLang="zh-CN" sz="2000" b="1" dirty="0" smtClean="0"/>
              <a:t>---</a:t>
            </a:r>
            <a:r>
              <a:rPr lang="zh-CN" altLang="en-US" sz="2000" b="1" dirty="0" smtClean="0"/>
              <a:t>公元前</a:t>
            </a:r>
            <a:r>
              <a:rPr lang="en-US" altLang="zh-CN" sz="2000" b="1" dirty="0" smtClean="0"/>
              <a:t>770</a:t>
            </a:r>
            <a:r>
              <a:rPr lang="zh-CN" altLang="en-US" sz="2000" b="1" dirty="0" smtClean="0"/>
              <a:t>年，平王东迁</a:t>
            </a:r>
            <a:endParaRPr lang="zh-CN" altLang="en-US" sz="2000" b="1" dirty="0"/>
          </a:p>
        </p:txBody>
      </p:sp>
      <p:sp>
        <p:nvSpPr>
          <p:cNvPr id="18" name="文本框 17"/>
          <p:cNvSpPr txBox="1"/>
          <p:nvPr/>
        </p:nvSpPr>
        <p:spPr>
          <a:xfrm>
            <a:off x="5068389" y="5921046"/>
            <a:ext cx="57930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（青铜时代，分封制。宗法制 。井田制。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礼乐制</a:t>
            </a:r>
            <a:r>
              <a:rPr lang="zh-CN" altLang="en-US" sz="2000" b="1" dirty="0" smtClean="0"/>
              <a:t>）</a:t>
            </a:r>
            <a:endParaRPr lang="zh-CN" altLang="en-US" sz="2000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102263" y="3350530"/>
            <a:ext cx="2460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 奴隶社会时期</a:t>
            </a:r>
            <a:r>
              <a:rPr lang="en-US" altLang="zh-CN" b="1" dirty="0" smtClean="0"/>
              <a:t>: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780952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035643" y="134716"/>
            <a:ext cx="758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第</a:t>
            </a:r>
            <a:r>
              <a:rPr lang="en-US" altLang="zh-CN" b="1" dirty="0" smtClean="0"/>
              <a:t>2</a:t>
            </a:r>
            <a:r>
              <a:rPr lang="zh-CN" altLang="en-US" b="1" dirty="0" smtClean="0"/>
              <a:t>课  诸侯纷争与变法运动 （ </a:t>
            </a:r>
            <a:r>
              <a:rPr lang="zh-CN" altLang="en-US" b="1" dirty="0" smtClean="0">
                <a:solidFill>
                  <a:srgbClr val="00B050"/>
                </a:solidFill>
              </a:rPr>
              <a:t>春秋战国  </a:t>
            </a:r>
            <a:r>
              <a:rPr lang="zh-CN" altLang="en-US" b="1" dirty="0" smtClean="0"/>
              <a:t>）</a:t>
            </a:r>
            <a:r>
              <a:rPr lang="en-US" altLang="zh-CN" b="1" dirty="0" smtClean="0"/>
              <a:t>/</a:t>
            </a:r>
            <a:r>
              <a:rPr lang="zh-CN" altLang="en-US" b="1" dirty="0" smtClean="0"/>
              <a:t>（</a:t>
            </a:r>
            <a:r>
              <a:rPr lang="zh-CN" altLang="en-US" b="1" dirty="0" smtClean="0">
                <a:solidFill>
                  <a:srgbClr val="0070C0"/>
                </a:solidFill>
              </a:rPr>
              <a:t>奴隶社会到封建社会） 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64975" y="3027594"/>
            <a:ext cx="4061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春秋</a:t>
            </a:r>
            <a:endParaRPr lang="zh-CN" altLang="en-US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1365425" y="3016257"/>
            <a:ext cx="1301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战国</a:t>
            </a:r>
            <a:endParaRPr lang="zh-CN" altLang="en-US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2578444" y="915862"/>
            <a:ext cx="5737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1</a:t>
            </a:r>
            <a:r>
              <a:rPr lang="zh-CN" altLang="en-US" b="1" dirty="0" smtClean="0"/>
              <a:t>、政治方面： 春秋五霸  </a:t>
            </a:r>
            <a:r>
              <a:rPr lang="zh-CN" altLang="en-US" b="1" dirty="0" smtClean="0"/>
              <a:t>战国七雄</a:t>
            </a:r>
            <a:r>
              <a:rPr lang="en-US" altLang="zh-CN" b="1" dirty="0" smtClean="0"/>
              <a:t>------</a:t>
            </a:r>
            <a:r>
              <a:rPr lang="zh-CN" altLang="en-US" b="1" dirty="0" smtClean="0">
                <a:solidFill>
                  <a:srgbClr val="0070C0"/>
                </a:solidFill>
              </a:rPr>
              <a:t>国家分裂了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165389" y="1509149"/>
            <a:ext cx="1326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民族方面：</a:t>
            </a:r>
            <a:endParaRPr lang="zh-CN" altLang="en-US" b="1" dirty="0"/>
          </a:p>
        </p:txBody>
      </p:sp>
      <p:sp>
        <p:nvSpPr>
          <p:cNvPr id="10" name="文本框 9"/>
          <p:cNvSpPr txBox="1"/>
          <p:nvPr/>
        </p:nvSpPr>
        <p:spPr>
          <a:xfrm>
            <a:off x="4548488" y="1478191"/>
            <a:ext cx="4077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戎狄蛮夷融入</a:t>
            </a:r>
            <a:r>
              <a:rPr lang="zh-CN" altLang="en-US" b="1" dirty="0" smtClean="0"/>
              <a:t>华夏</a:t>
            </a:r>
            <a:r>
              <a:rPr lang="en-US" altLang="zh-CN" b="1" dirty="0" smtClean="0"/>
              <a:t>-----</a:t>
            </a:r>
            <a:r>
              <a:rPr lang="zh-CN" altLang="en-US" b="1" dirty="0" smtClean="0">
                <a:solidFill>
                  <a:srgbClr val="0070C0"/>
                </a:solidFill>
              </a:rPr>
              <a:t>民族融合了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632845" y="2189219"/>
            <a:ext cx="195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2</a:t>
            </a:r>
            <a:r>
              <a:rPr lang="zh-CN" altLang="en-US" b="1" dirty="0" smtClean="0"/>
              <a:t>、经济方面：</a:t>
            </a:r>
            <a:endParaRPr lang="zh-CN" altLang="en-US" b="1" dirty="0"/>
          </a:p>
        </p:txBody>
      </p:sp>
      <p:sp>
        <p:nvSpPr>
          <p:cNvPr id="12" name="文本框 11"/>
          <p:cNvSpPr txBox="1"/>
          <p:nvPr/>
        </p:nvSpPr>
        <p:spPr>
          <a:xfrm>
            <a:off x="4203356" y="2212895"/>
            <a:ext cx="6137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 铁器时代（铁器牛耕）；都江堰等</a:t>
            </a:r>
            <a:r>
              <a:rPr lang="zh-CN" altLang="en-US" b="1" dirty="0" smtClean="0"/>
              <a:t>；</a:t>
            </a:r>
            <a:r>
              <a:rPr lang="en-US" altLang="zh-CN" b="1" dirty="0" smtClean="0">
                <a:solidFill>
                  <a:srgbClr val="0070C0"/>
                </a:solidFill>
              </a:rPr>
              <a:t>-----</a:t>
            </a:r>
            <a:r>
              <a:rPr lang="zh-CN" altLang="en-US" b="1" dirty="0" smtClean="0">
                <a:solidFill>
                  <a:srgbClr val="0070C0"/>
                </a:solidFill>
              </a:rPr>
              <a:t>经济发展了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704069" y="3403598"/>
            <a:ext cx="1499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3</a:t>
            </a:r>
            <a:r>
              <a:rPr lang="zh-CN" altLang="en-US" b="1" dirty="0" smtClean="0"/>
              <a:t>、各国变法 </a:t>
            </a:r>
            <a:endParaRPr lang="zh-CN" altLang="en-US" b="1" dirty="0"/>
          </a:p>
        </p:txBody>
      </p:sp>
      <p:sp>
        <p:nvSpPr>
          <p:cNvPr id="14" name="文本框 13"/>
          <p:cNvSpPr txBox="1"/>
          <p:nvPr/>
        </p:nvSpPr>
        <p:spPr>
          <a:xfrm>
            <a:off x="4808837" y="3041303"/>
            <a:ext cx="63204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经济：重农抑商，奖励耕织</a:t>
            </a:r>
            <a:endParaRPr lang="en-US" altLang="zh-CN" b="1" dirty="0" smtClean="0"/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             </a:t>
            </a:r>
            <a:r>
              <a:rPr lang="zh-CN" altLang="en-US" b="1" dirty="0" smtClean="0"/>
              <a:t>大家庭改为小家庭</a:t>
            </a:r>
            <a:endParaRPr lang="en-US" altLang="zh-CN" b="1" dirty="0" smtClean="0"/>
          </a:p>
          <a:p>
            <a:r>
              <a:rPr lang="en-US" altLang="zh-CN" b="1" dirty="0" smtClean="0"/>
              <a:t>               </a:t>
            </a:r>
            <a:r>
              <a:rPr lang="zh-CN" altLang="en-US" b="1" dirty="0" smtClean="0"/>
              <a:t>废井田开阡陌（</a:t>
            </a:r>
            <a:r>
              <a:rPr lang="zh-CN" altLang="en-US" b="1" dirty="0" smtClean="0">
                <a:solidFill>
                  <a:srgbClr val="00B050"/>
                </a:solidFill>
              </a:rPr>
              <a:t>废除了井田制度</a:t>
            </a:r>
            <a:r>
              <a:rPr lang="zh-CN" altLang="en-US" b="1" dirty="0" smtClean="0"/>
              <a:t>）</a:t>
            </a:r>
            <a:endParaRPr lang="en-US" altLang="zh-CN" b="1" dirty="0" smtClean="0"/>
          </a:p>
          <a:p>
            <a:r>
              <a:rPr lang="zh-CN" altLang="en-US" b="1" dirty="0" smtClean="0"/>
              <a:t>军事：奖励军功，剥夺限制贵族特权（</a:t>
            </a:r>
            <a:r>
              <a:rPr lang="zh-CN" altLang="en-US" b="1" dirty="0" smtClean="0">
                <a:solidFill>
                  <a:srgbClr val="00B050"/>
                </a:solidFill>
              </a:rPr>
              <a:t>废除了世卿世禄制</a:t>
            </a:r>
            <a:r>
              <a:rPr lang="zh-CN" altLang="en-US" b="1" dirty="0" smtClean="0"/>
              <a:t>）</a:t>
            </a:r>
            <a:endParaRPr lang="en-US" altLang="zh-CN" b="1" dirty="0" smtClean="0"/>
          </a:p>
          <a:p>
            <a:r>
              <a:rPr lang="zh-CN" altLang="en-US" b="1" dirty="0" smtClean="0"/>
              <a:t>行政：郡县制（</a:t>
            </a:r>
            <a:r>
              <a:rPr lang="zh-CN" altLang="en-US" b="1" dirty="0" smtClean="0">
                <a:solidFill>
                  <a:srgbClr val="00B050"/>
                </a:solidFill>
              </a:rPr>
              <a:t>废除了分封制</a:t>
            </a:r>
            <a:r>
              <a:rPr lang="zh-CN" altLang="en-US" b="1" dirty="0" smtClean="0"/>
              <a:t>）</a:t>
            </a:r>
            <a:endParaRPr lang="en-US" altLang="zh-CN" b="1" dirty="0" smtClean="0"/>
          </a:p>
          <a:p>
            <a:r>
              <a:rPr lang="zh-CN" altLang="en-US" b="1" dirty="0" smtClean="0"/>
              <a:t>社会：什伍连坐，互相告发。</a:t>
            </a:r>
            <a:endParaRPr lang="zh-CN" altLang="en-US" b="1" dirty="0"/>
          </a:p>
        </p:txBody>
      </p:sp>
      <p:sp>
        <p:nvSpPr>
          <p:cNvPr id="15" name="文本框 14"/>
          <p:cNvSpPr txBox="1"/>
          <p:nvPr/>
        </p:nvSpPr>
        <p:spPr>
          <a:xfrm>
            <a:off x="2734963" y="5450700"/>
            <a:ext cx="1857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4</a:t>
            </a:r>
            <a:r>
              <a:rPr lang="zh-CN" altLang="en-US" b="1" dirty="0" smtClean="0"/>
              <a:t>、百家争鸣（孔子和老子）</a:t>
            </a:r>
            <a:endParaRPr lang="zh-CN" altLang="en-US" b="1" dirty="0"/>
          </a:p>
        </p:txBody>
      </p:sp>
      <p:sp>
        <p:nvSpPr>
          <p:cNvPr id="16" name="文本框 15"/>
          <p:cNvSpPr txBox="1"/>
          <p:nvPr/>
        </p:nvSpPr>
        <p:spPr>
          <a:xfrm>
            <a:off x="4399006" y="5072794"/>
            <a:ext cx="718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儒家（</a:t>
            </a:r>
            <a:r>
              <a:rPr lang="zh-CN" altLang="en-US" b="1" dirty="0" smtClean="0">
                <a:solidFill>
                  <a:srgbClr val="00B050"/>
                </a:solidFill>
              </a:rPr>
              <a:t>仁治</a:t>
            </a:r>
            <a:r>
              <a:rPr lang="zh-CN" altLang="en-US" b="1" dirty="0" smtClean="0"/>
              <a:t>，</a:t>
            </a:r>
            <a:r>
              <a:rPr lang="zh-CN" altLang="en-US" b="1" dirty="0" smtClean="0">
                <a:solidFill>
                  <a:srgbClr val="002060"/>
                </a:solidFill>
              </a:rPr>
              <a:t>恢复周礼</a:t>
            </a:r>
            <a:r>
              <a:rPr lang="zh-CN" altLang="en-US" b="1" dirty="0" smtClean="0"/>
              <a:t>）</a:t>
            </a:r>
            <a:r>
              <a:rPr lang="en-US" altLang="zh-CN" b="1" dirty="0" smtClean="0"/>
              <a:t>: </a:t>
            </a:r>
            <a:r>
              <a:rPr lang="zh-CN" altLang="en-US" b="1" dirty="0" smtClean="0"/>
              <a:t>孔子（春秋）孟子（</a:t>
            </a:r>
            <a:r>
              <a:rPr lang="zh-CN" altLang="en-US" b="1" dirty="0"/>
              <a:t>战国</a:t>
            </a:r>
            <a:r>
              <a:rPr lang="zh-CN" altLang="en-US" b="1" dirty="0" smtClean="0"/>
              <a:t>）荀子（战国）</a:t>
            </a:r>
            <a:endParaRPr lang="zh-CN" altLang="en-US" b="1" dirty="0"/>
          </a:p>
        </p:txBody>
      </p:sp>
      <p:sp>
        <p:nvSpPr>
          <p:cNvPr id="17" name="文本框 16"/>
          <p:cNvSpPr txBox="1"/>
          <p:nvPr/>
        </p:nvSpPr>
        <p:spPr>
          <a:xfrm>
            <a:off x="4399006" y="5515925"/>
            <a:ext cx="6565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道家（</a:t>
            </a:r>
            <a:r>
              <a:rPr lang="zh-CN" altLang="en-US" b="1" dirty="0" smtClean="0">
                <a:solidFill>
                  <a:srgbClr val="00B050"/>
                </a:solidFill>
              </a:rPr>
              <a:t>无为而治</a:t>
            </a:r>
            <a:r>
              <a:rPr lang="zh-CN" altLang="en-US" b="1" dirty="0" smtClean="0"/>
              <a:t>，</a:t>
            </a:r>
            <a:r>
              <a:rPr lang="zh-CN" altLang="en-US" b="1" dirty="0" smtClean="0">
                <a:solidFill>
                  <a:srgbClr val="002060"/>
                </a:solidFill>
              </a:rPr>
              <a:t>小国寡民</a:t>
            </a:r>
            <a:r>
              <a:rPr lang="zh-CN" altLang="en-US" b="1" dirty="0" smtClean="0"/>
              <a:t>）</a:t>
            </a:r>
            <a:r>
              <a:rPr lang="en-US" altLang="zh-CN" b="1" dirty="0" smtClean="0"/>
              <a:t>:</a:t>
            </a:r>
            <a:r>
              <a:rPr lang="zh-CN" altLang="en-US" b="1" dirty="0" smtClean="0"/>
              <a:t>老子（春秋） 庄子（</a:t>
            </a:r>
            <a:r>
              <a:rPr lang="zh-CN" altLang="en-US" b="1" dirty="0"/>
              <a:t>战国</a:t>
            </a:r>
            <a:r>
              <a:rPr lang="zh-CN" altLang="en-US" b="1" dirty="0" smtClean="0"/>
              <a:t>）</a:t>
            </a:r>
            <a:endParaRPr lang="zh-CN" altLang="en-US" b="1" dirty="0"/>
          </a:p>
        </p:txBody>
      </p:sp>
      <p:sp>
        <p:nvSpPr>
          <p:cNvPr id="18" name="文本框 17"/>
          <p:cNvSpPr txBox="1"/>
          <p:nvPr/>
        </p:nvSpPr>
        <p:spPr>
          <a:xfrm>
            <a:off x="4378411" y="5872562"/>
            <a:ext cx="443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法家（</a:t>
            </a:r>
            <a:r>
              <a:rPr lang="zh-CN" altLang="en-US" b="1" dirty="0" smtClean="0">
                <a:solidFill>
                  <a:srgbClr val="00B050"/>
                </a:solidFill>
              </a:rPr>
              <a:t>法治</a:t>
            </a:r>
            <a:r>
              <a:rPr lang="zh-CN" altLang="en-US" b="1" dirty="0" smtClean="0"/>
              <a:t>，</a:t>
            </a:r>
            <a:r>
              <a:rPr lang="zh-CN" altLang="en-US" b="1" dirty="0" smtClean="0">
                <a:solidFill>
                  <a:srgbClr val="002060"/>
                </a:solidFill>
              </a:rPr>
              <a:t>肯定争霸</a:t>
            </a:r>
            <a:r>
              <a:rPr lang="zh-CN" altLang="en-US" b="1" dirty="0" smtClean="0"/>
              <a:t>）：韩非子</a:t>
            </a:r>
            <a:endParaRPr lang="zh-CN" altLang="en-US" b="1" dirty="0"/>
          </a:p>
        </p:txBody>
      </p:sp>
      <p:sp>
        <p:nvSpPr>
          <p:cNvPr id="19" name="左大括号 18"/>
          <p:cNvSpPr/>
          <p:nvPr/>
        </p:nvSpPr>
        <p:spPr>
          <a:xfrm>
            <a:off x="4265142" y="5261580"/>
            <a:ext cx="226539" cy="91508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20" name="文本框 19"/>
          <p:cNvSpPr txBox="1"/>
          <p:nvPr/>
        </p:nvSpPr>
        <p:spPr>
          <a:xfrm>
            <a:off x="4819133" y="6389814"/>
            <a:ext cx="4703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其他</a:t>
            </a:r>
            <a:r>
              <a:rPr lang="en-US" altLang="zh-CN" b="1" dirty="0" smtClean="0"/>
              <a:t>:</a:t>
            </a:r>
            <a:r>
              <a:rPr lang="zh-CN" altLang="en-US" b="1" dirty="0" smtClean="0"/>
              <a:t>阴阳家（五德），墨家（兼爱</a:t>
            </a:r>
            <a:r>
              <a:rPr lang="en-US" altLang="zh-CN" b="1" dirty="0" smtClean="0"/>
              <a:t>-----</a:t>
            </a:r>
            <a:r>
              <a:rPr lang="zh-CN" altLang="en-US" b="1" dirty="0" smtClean="0"/>
              <a:t>）</a:t>
            </a:r>
            <a:endParaRPr lang="en-US" altLang="zh-CN" b="1" dirty="0" smtClean="0"/>
          </a:p>
          <a:p>
            <a:r>
              <a:rPr lang="zh-CN" altLang="en-US" b="1" dirty="0" smtClean="0"/>
              <a:t>了解：百家争鸣</a:t>
            </a:r>
            <a:r>
              <a:rPr lang="zh-CN" altLang="en-US" b="1" dirty="0" smtClean="0"/>
              <a:t>原因（</a:t>
            </a:r>
            <a:r>
              <a:rPr lang="en-US" altLang="zh-CN" b="1" dirty="0" smtClean="0">
                <a:solidFill>
                  <a:srgbClr val="0070C0"/>
                </a:solidFill>
              </a:rPr>
              <a:t>p12</a:t>
            </a:r>
            <a:r>
              <a:rPr lang="zh-CN" altLang="en-US" b="1" dirty="0" smtClean="0">
                <a:solidFill>
                  <a:srgbClr val="0070C0"/>
                </a:solidFill>
              </a:rPr>
              <a:t>页</a:t>
            </a:r>
            <a:r>
              <a:rPr lang="zh-CN" altLang="en-US" b="1" dirty="0" smtClean="0"/>
              <a:t>）和意义（</a:t>
            </a:r>
            <a:r>
              <a:rPr lang="en-US" altLang="zh-CN" b="1" dirty="0" smtClean="0">
                <a:solidFill>
                  <a:srgbClr val="0070C0"/>
                </a:solidFill>
              </a:rPr>
              <a:t>p13</a:t>
            </a:r>
            <a:r>
              <a:rPr lang="zh-CN" altLang="en-US" b="1" dirty="0" smtClean="0"/>
              <a:t>）</a:t>
            </a:r>
            <a:endParaRPr lang="en-US" altLang="zh-CN" b="1" dirty="0"/>
          </a:p>
        </p:txBody>
      </p:sp>
      <p:sp>
        <p:nvSpPr>
          <p:cNvPr id="21" name="左大括号 20"/>
          <p:cNvSpPr/>
          <p:nvPr/>
        </p:nvSpPr>
        <p:spPr>
          <a:xfrm>
            <a:off x="2191265" y="1084647"/>
            <a:ext cx="387179" cy="463790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22" name="左大括号 21"/>
          <p:cNvSpPr/>
          <p:nvPr/>
        </p:nvSpPr>
        <p:spPr>
          <a:xfrm>
            <a:off x="4592595" y="3210009"/>
            <a:ext cx="94736" cy="146633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2" name="文本框 1"/>
          <p:cNvSpPr txBox="1"/>
          <p:nvPr/>
        </p:nvSpPr>
        <p:spPr>
          <a:xfrm>
            <a:off x="4086823" y="3200923"/>
            <a:ext cx="461665" cy="112462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b="1" dirty="0" smtClean="0"/>
              <a:t>商鞅变法</a:t>
            </a:r>
            <a:endParaRPr lang="zh-CN" altLang="en-US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10909813" y="3643721"/>
            <a:ext cx="959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目标就是变强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4" name="右大括号 3"/>
          <p:cNvSpPr/>
          <p:nvPr/>
        </p:nvSpPr>
        <p:spPr>
          <a:xfrm>
            <a:off x="10770970" y="3051270"/>
            <a:ext cx="193593" cy="155059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0894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295135" y="0"/>
            <a:ext cx="6173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第</a:t>
            </a:r>
            <a:r>
              <a:rPr lang="en-US" altLang="zh-CN" sz="2000" b="1" dirty="0" smtClean="0"/>
              <a:t>3</a:t>
            </a:r>
            <a:r>
              <a:rPr lang="zh-CN" altLang="en-US" sz="2000" b="1" dirty="0" smtClean="0"/>
              <a:t>课  秦统一多民族封建国家的建立</a:t>
            </a:r>
            <a:endParaRPr lang="zh-CN" altLang="en-US" sz="20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583789" y="1953856"/>
            <a:ext cx="19028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一、秦朝统一 </a:t>
            </a:r>
            <a:endParaRPr lang="zh-CN" altLang="en-US" sz="20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485027" y="5384546"/>
            <a:ext cx="18709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二、秦朝巩固</a:t>
            </a:r>
            <a:endParaRPr lang="zh-CN" altLang="en-US" sz="2000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3348679" y="768182"/>
            <a:ext cx="18671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客观原因：</a:t>
            </a:r>
            <a:endParaRPr lang="zh-CN" altLang="en-US" sz="2000" b="1" dirty="0"/>
          </a:p>
        </p:txBody>
      </p:sp>
      <p:sp>
        <p:nvSpPr>
          <p:cNvPr id="9" name="文本框 8"/>
          <p:cNvSpPr txBox="1"/>
          <p:nvPr/>
        </p:nvSpPr>
        <p:spPr>
          <a:xfrm>
            <a:off x="3348679" y="1552147"/>
            <a:ext cx="192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主观原因：</a:t>
            </a:r>
            <a:endParaRPr lang="zh-CN" altLang="en-US" sz="2000" b="1" dirty="0"/>
          </a:p>
        </p:txBody>
      </p:sp>
      <p:sp>
        <p:nvSpPr>
          <p:cNvPr id="10" name="左大括号 9"/>
          <p:cNvSpPr/>
          <p:nvPr/>
        </p:nvSpPr>
        <p:spPr>
          <a:xfrm>
            <a:off x="3212756" y="984429"/>
            <a:ext cx="89336" cy="80730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000" b="1"/>
          </a:p>
        </p:txBody>
      </p:sp>
      <p:sp>
        <p:nvSpPr>
          <p:cNvPr id="11" name="文本框 10"/>
          <p:cNvSpPr txBox="1"/>
          <p:nvPr/>
        </p:nvSpPr>
        <p:spPr>
          <a:xfrm>
            <a:off x="2494005" y="1137514"/>
            <a:ext cx="9514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原因</a:t>
            </a:r>
            <a:endParaRPr lang="zh-CN" altLang="en-US" sz="2000" b="1" dirty="0"/>
          </a:p>
        </p:txBody>
      </p:sp>
      <p:sp>
        <p:nvSpPr>
          <p:cNvPr id="12" name="左大括号 11"/>
          <p:cNvSpPr/>
          <p:nvPr/>
        </p:nvSpPr>
        <p:spPr>
          <a:xfrm>
            <a:off x="361589" y="1952257"/>
            <a:ext cx="194862" cy="350081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000" b="1"/>
          </a:p>
        </p:txBody>
      </p:sp>
      <p:sp>
        <p:nvSpPr>
          <p:cNvPr id="13" name="文本框 12"/>
          <p:cNvSpPr txBox="1"/>
          <p:nvPr/>
        </p:nvSpPr>
        <p:spPr>
          <a:xfrm>
            <a:off x="2594919" y="2492646"/>
            <a:ext cx="7146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结果</a:t>
            </a:r>
            <a:r>
              <a:rPr lang="en-US" altLang="zh-CN" sz="2000" b="1" dirty="0"/>
              <a:t>:</a:t>
            </a:r>
            <a:endParaRPr lang="zh-CN" altLang="en-US" sz="2000" b="1" dirty="0"/>
          </a:p>
        </p:txBody>
      </p:sp>
      <p:sp>
        <p:nvSpPr>
          <p:cNvPr id="14" name="左大括号 13"/>
          <p:cNvSpPr/>
          <p:nvPr/>
        </p:nvSpPr>
        <p:spPr>
          <a:xfrm>
            <a:off x="2356022" y="1388083"/>
            <a:ext cx="149636" cy="193176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000" b="1"/>
          </a:p>
        </p:txBody>
      </p:sp>
      <p:sp>
        <p:nvSpPr>
          <p:cNvPr id="15" name="文本框 14"/>
          <p:cNvSpPr txBox="1"/>
          <p:nvPr/>
        </p:nvSpPr>
        <p:spPr>
          <a:xfrm>
            <a:off x="4798540" y="606167"/>
            <a:ext cx="23673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人民希望</a:t>
            </a:r>
            <a:r>
              <a:rPr lang="en-US" altLang="zh-CN" sz="2000" b="1" dirty="0" smtClean="0"/>
              <a:t>------   </a:t>
            </a:r>
            <a:r>
              <a:rPr lang="zh-CN" altLang="en-US" sz="2000" b="1" dirty="0" smtClean="0"/>
              <a:t>；  经济要求</a:t>
            </a:r>
            <a:r>
              <a:rPr lang="en-US" altLang="zh-CN" sz="2000" b="1" dirty="0" smtClean="0"/>
              <a:t>-------   </a:t>
            </a:r>
            <a:r>
              <a:rPr lang="zh-CN" altLang="en-US" sz="2000" b="1" dirty="0" smtClean="0"/>
              <a:t>；</a:t>
            </a:r>
            <a:endParaRPr lang="zh-CN" altLang="en-US" sz="2000" b="1" dirty="0"/>
          </a:p>
        </p:txBody>
      </p:sp>
      <p:sp>
        <p:nvSpPr>
          <p:cNvPr id="16" name="文本框 15"/>
          <p:cNvSpPr txBox="1"/>
          <p:nvPr/>
        </p:nvSpPr>
        <p:spPr>
          <a:xfrm>
            <a:off x="4798540" y="1392888"/>
            <a:ext cx="20011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秦地优越</a:t>
            </a:r>
            <a:r>
              <a:rPr lang="en-US" altLang="zh-CN" sz="2000" b="1" dirty="0" smtClean="0"/>
              <a:t>------  </a:t>
            </a:r>
            <a:r>
              <a:rPr lang="zh-CN" altLang="en-US" sz="2000" b="1" dirty="0" smtClean="0"/>
              <a:t>；</a:t>
            </a:r>
            <a:endParaRPr lang="en-US" altLang="zh-CN" sz="2000" b="1" dirty="0" smtClean="0"/>
          </a:p>
          <a:p>
            <a:r>
              <a:rPr lang="zh-CN" altLang="en-US" sz="2000" b="1" dirty="0"/>
              <a:t>秦</a:t>
            </a:r>
            <a:r>
              <a:rPr lang="zh-CN" altLang="en-US" sz="2000" b="1" dirty="0" smtClean="0"/>
              <a:t>王吏治</a:t>
            </a:r>
            <a:r>
              <a:rPr lang="en-US" altLang="zh-CN" sz="2000" b="1" dirty="0" smtClean="0"/>
              <a:t>-------- </a:t>
            </a:r>
            <a:r>
              <a:rPr lang="zh-CN" altLang="en-US" sz="2000" b="1" dirty="0" smtClean="0"/>
              <a:t>；</a:t>
            </a:r>
            <a:endParaRPr lang="en-US" altLang="zh-CN" sz="2000" b="1" dirty="0" smtClean="0"/>
          </a:p>
          <a:p>
            <a:r>
              <a:rPr lang="zh-CN" altLang="en-US" sz="2000" b="1" dirty="0" smtClean="0"/>
              <a:t>商鞅变法</a:t>
            </a:r>
            <a:r>
              <a:rPr lang="en-US" altLang="zh-CN" sz="2000" b="1" dirty="0" smtClean="0"/>
              <a:t>-------   </a:t>
            </a:r>
            <a:r>
              <a:rPr lang="zh-CN" altLang="en-US" sz="2000" b="1" dirty="0" smtClean="0"/>
              <a:t>；</a:t>
            </a:r>
            <a:endParaRPr lang="zh-CN" altLang="en-US" sz="2000" b="1" dirty="0"/>
          </a:p>
        </p:txBody>
      </p:sp>
      <p:sp>
        <p:nvSpPr>
          <p:cNvPr id="17" name="文本框 16"/>
          <p:cNvSpPr txBox="1"/>
          <p:nvPr/>
        </p:nvSpPr>
        <p:spPr>
          <a:xfrm>
            <a:off x="3566165" y="2492646"/>
            <a:ext cx="67656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公元前</a:t>
            </a:r>
            <a:r>
              <a:rPr lang="en-US" altLang="zh-CN" sz="2000" b="1" dirty="0" smtClean="0"/>
              <a:t>221    </a:t>
            </a:r>
            <a:r>
              <a:rPr lang="zh-CN" altLang="en-US" sz="2000" b="1" dirty="0" smtClean="0"/>
              <a:t>秦王嬴政   定都咸阳   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疆域四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至 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(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要看地图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)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846175" y="4130959"/>
            <a:ext cx="2697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建立中央集权制度</a:t>
            </a:r>
            <a:endParaRPr lang="zh-CN" altLang="en-US" sz="2000" b="1" dirty="0"/>
          </a:p>
        </p:txBody>
      </p:sp>
      <p:sp>
        <p:nvSpPr>
          <p:cNvPr id="19" name="文本框 18"/>
          <p:cNvSpPr txBox="1"/>
          <p:nvPr/>
        </p:nvSpPr>
        <p:spPr>
          <a:xfrm>
            <a:off x="5263978" y="3651455"/>
            <a:ext cx="14963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1</a:t>
            </a:r>
            <a:r>
              <a:rPr lang="zh-CN" altLang="en-US" sz="2000" b="1" dirty="0" smtClean="0"/>
              <a:t>、皇帝制</a:t>
            </a:r>
            <a:endParaRPr lang="zh-CN" altLang="en-US" sz="2000" b="1" dirty="0"/>
          </a:p>
        </p:txBody>
      </p:sp>
      <p:sp>
        <p:nvSpPr>
          <p:cNvPr id="20" name="文本框 19"/>
          <p:cNvSpPr txBox="1"/>
          <p:nvPr/>
        </p:nvSpPr>
        <p:spPr>
          <a:xfrm>
            <a:off x="5305167" y="4170593"/>
            <a:ext cx="31982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2</a:t>
            </a:r>
            <a:r>
              <a:rPr lang="zh-CN" altLang="en-US" sz="2000" b="1" dirty="0" smtClean="0">
                <a:solidFill>
                  <a:srgbClr val="00B050"/>
                </a:solidFill>
              </a:rPr>
              <a:t>、三公九卿制</a:t>
            </a:r>
            <a:r>
              <a:rPr lang="en-US" altLang="zh-CN" sz="2000" b="1" dirty="0" smtClean="0">
                <a:solidFill>
                  <a:srgbClr val="00B050"/>
                </a:solidFill>
              </a:rPr>
              <a:t>---</a:t>
            </a:r>
            <a:r>
              <a:rPr lang="zh-CN" altLang="en-US" sz="2000" b="1" dirty="0" smtClean="0">
                <a:solidFill>
                  <a:srgbClr val="00B050"/>
                </a:solidFill>
              </a:rPr>
              <a:t>中央    </a:t>
            </a:r>
            <a:endParaRPr lang="zh-CN" altLang="en-US" sz="2000" b="1" dirty="0">
              <a:solidFill>
                <a:srgbClr val="00B050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334002" y="4609092"/>
            <a:ext cx="2671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3</a:t>
            </a:r>
            <a:r>
              <a:rPr lang="zh-CN" altLang="en-US" sz="2000" b="1" dirty="0" smtClean="0">
                <a:solidFill>
                  <a:srgbClr val="00B050"/>
                </a:solidFill>
              </a:rPr>
              <a:t>、郡县制</a:t>
            </a:r>
            <a:r>
              <a:rPr lang="en-US" altLang="zh-CN" sz="2000" b="1" dirty="0" smtClean="0">
                <a:solidFill>
                  <a:srgbClr val="00B050"/>
                </a:solidFill>
              </a:rPr>
              <a:t>-----</a:t>
            </a:r>
            <a:r>
              <a:rPr lang="zh-CN" altLang="en-US" sz="2000" b="1" dirty="0" smtClean="0">
                <a:solidFill>
                  <a:srgbClr val="00B050"/>
                </a:solidFill>
              </a:rPr>
              <a:t>地方</a:t>
            </a:r>
            <a:endParaRPr lang="zh-CN" altLang="en-US" sz="2000" b="1" dirty="0">
              <a:solidFill>
                <a:srgbClr val="00B050"/>
              </a:solidFill>
            </a:endParaRPr>
          </a:p>
        </p:txBody>
      </p:sp>
      <p:sp>
        <p:nvSpPr>
          <p:cNvPr id="22" name="左大括号 21"/>
          <p:cNvSpPr/>
          <p:nvPr/>
        </p:nvSpPr>
        <p:spPr>
          <a:xfrm>
            <a:off x="4934465" y="3910615"/>
            <a:ext cx="138467" cy="8615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000" b="1"/>
          </a:p>
        </p:txBody>
      </p:sp>
      <p:sp>
        <p:nvSpPr>
          <p:cNvPr id="23" name="左大括号 22"/>
          <p:cNvSpPr/>
          <p:nvPr/>
        </p:nvSpPr>
        <p:spPr>
          <a:xfrm>
            <a:off x="2706645" y="4258932"/>
            <a:ext cx="309325" cy="106128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000" b="1"/>
          </a:p>
        </p:txBody>
      </p:sp>
      <p:sp>
        <p:nvSpPr>
          <p:cNvPr id="24" name="文本框 23"/>
          <p:cNvSpPr txBox="1"/>
          <p:nvPr/>
        </p:nvSpPr>
        <p:spPr>
          <a:xfrm>
            <a:off x="2912075" y="5275989"/>
            <a:ext cx="2032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建立各方面措施</a:t>
            </a:r>
            <a:endParaRPr lang="zh-CN" altLang="en-US" sz="2000" b="1" dirty="0"/>
          </a:p>
        </p:txBody>
      </p:sp>
      <p:sp>
        <p:nvSpPr>
          <p:cNvPr id="25" name="文本框 24"/>
          <p:cNvSpPr txBox="1"/>
          <p:nvPr/>
        </p:nvSpPr>
        <p:spPr>
          <a:xfrm>
            <a:off x="4786183" y="5132714"/>
            <a:ext cx="42389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1</a:t>
            </a:r>
            <a:r>
              <a:rPr lang="zh-CN" altLang="en-US" sz="2000" b="1" dirty="0" smtClean="0"/>
              <a:t>、统一文字、货币、度量衡</a:t>
            </a:r>
            <a:endParaRPr lang="en-US" altLang="zh-CN" sz="2000" b="1" dirty="0" smtClean="0"/>
          </a:p>
          <a:p>
            <a:r>
              <a:rPr lang="en-US" altLang="zh-CN" sz="2000" b="1" dirty="0" smtClean="0"/>
              <a:t>2</a:t>
            </a:r>
            <a:r>
              <a:rPr lang="zh-CN" altLang="en-US" sz="2000" b="1" dirty="0" smtClean="0"/>
              <a:t>、统一车轨、修驰道、直道</a:t>
            </a:r>
            <a:endParaRPr lang="en-US" altLang="zh-CN" sz="2000" b="1" dirty="0" smtClean="0"/>
          </a:p>
          <a:p>
            <a:r>
              <a:rPr lang="en-US" altLang="zh-CN" sz="2000" b="1" dirty="0" smtClean="0"/>
              <a:t>3</a:t>
            </a:r>
            <a:r>
              <a:rPr lang="zh-CN" altLang="en-US" sz="2000" b="1" dirty="0" smtClean="0"/>
              <a:t>、颁行法律  编制户籍  整顿习俗</a:t>
            </a:r>
            <a:endParaRPr lang="en-US" altLang="zh-CN" sz="2000" b="1" dirty="0" smtClean="0"/>
          </a:p>
          <a:p>
            <a:r>
              <a:rPr lang="en-US" altLang="zh-CN" sz="2000" b="1" dirty="0" smtClean="0"/>
              <a:t>4</a:t>
            </a:r>
            <a:r>
              <a:rPr lang="zh-CN" altLang="en-US" sz="2000" b="1" dirty="0" smtClean="0"/>
              <a:t>、迁移六国贵族至关中巴蜀</a:t>
            </a:r>
            <a:endParaRPr lang="zh-CN" altLang="en-US" sz="2000" b="1" dirty="0"/>
          </a:p>
        </p:txBody>
      </p:sp>
      <p:sp>
        <p:nvSpPr>
          <p:cNvPr id="26" name="文本框 25"/>
          <p:cNvSpPr txBox="1"/>
          <p:nvPr/>
        </p:nvSpPr>
        <p:spPr>
          <a:xfrm>
            <a:off x="2594919" y="3113902"/>
            <a:ext cx="841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影响：</a:t>
            </a:r>
            <a:endParaRPr lang="zh-CN" altLang="en-US" sz="2000" b="1" dirty="0"/>
          </a:p>
        </p:txBody>
      </p:sp>
      <p:sp>
        <p:nvSpPr>
          <p:cNvPr id="27" name="文本框 26"/>
          <p:cNvSpPr txBox="1"/>
          <p:nvPr/>
        </p:nvSpPr>
        <p:spPr>
          <a:xfrm>
            <a:off x="3672016" y="3121308"/>
            <a:ext cx="73254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</a:rPr>
              <a:t>是</a:t>
            </a:r>
            <a:r>
              <a:rPr lang="zh-CN" altLang="en-US" sz="2000" b="1" dirty="0" smtClean="0">
                <a:solidFill>
                  <a:srgbClr val="C00000"/>
                </a:solidFill>
              </a:rPr>
              <a:t>必然</a:t>
            </a:r>
            <a:r>
              <a:rPr lang="en-US" altLang="zh-CN" sz="2000" b="1" dirty="0" smtClean="0">
                <a:solidFill>
                  <a:srgbClr val="C00000"/>
                </a:solidFill>
              </a:rPr>
              <a:t>---</a:t>
            </a:r>
            <a:r>
              <a:rPr lang="zh-CN" altLang="en-US" sz="2000" b="1" dirty="0" smtClean="0">
                <a:solidFill>
                  <a:srgbClr val="C00000"/>
                </a:solidFill>
              </a:rPr>
              <a:t>；   促进了</a:t>
            </a:r>
            <a:r>
              <a:rPr lang="zh-CN" altLang="en-US" sz="2000" b="1" dirty="0">
                <a:solidFill>
                  <a:srgbClr val="C00000"/>
                </a:solidFill>
              </a:rPr>
              <a:t>各</a:t>
            </a:r>
            <a:r>
              <a:rPr lang="zh-CN" altLang="en-US" sz="2000" b="1" dirty="0" smtClean="0">
                <a:solidFill>
                  <a:srgbClr val="C00000"/>
                </a:solidFill>
              </a:rPr>
              <a:t>民族</a:t>
            </a:r>
            <a:r>
              <a:rPr lang="en-US" altLang="zh-CN" sz="2000" b="1" dirty="0" smtClean="0">
                <a:solidFill>
                  <a:srgbClr val="C00000"/>
                </a:solidFill>
              </a:rPr>
              <a:t>-----</a:t>
            </a:r>
            <a:r>
              <a:rPr lang="zh-CN" altLang="en-US" sz="2000" b="1" dirty="0" smtClean="0">
                <a:solidFill>
                  <a:srgbClr val="C00000"/>
                </a:solidFill>
              </a:rPr>
              <a:t>、推动了国家</a:t>
            </a:r>
            <a:r>
              <a:rPr lang="en-US" altLang="zh-CN" sz="2000" b="1" dirty="0" smtClean="0">
                <a:solidFill>
                  <a:srgbClr val="C00000"/>
                </a:solidFill>
              </a:rPr>
              <a:t>-----</a:t>
            </a:r>
            <a:r>
              <a:rPr lang="zh-CN" altLang="en-US" sz="2000" b="1" dirty="0" smtClean="0">
                <a:solidFill>
                  <a:srgbClr val="C00000"/>
                </a:solidFill>
              </a:rPr>
              <a:t>。</a:t>
            </a:r>
            <a:endParaRPr lang="zh-CN" altLang="en-US" sz="2000" b="1" dirty="0">
              <a:solidFill>
                <a:srgbClr val="C00000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2131803" y="4604906"/>
            <a:ext cx="7096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措施</a:t>
            </a:r>
            <a:endParaRPr lang="zh-CN" altLang="en-US" sz="2000" b="1" dirty="0"/>
          </a:p>
        </p:txBody>
      </p:sp>
      <p:sp>
        <p:nvSpPr>
          <p:cNvPr id="29" name="左大括号 28"/>
          <p:cNvSpPr/>
          <p:nvPr/>
        </p:nvSpPr>
        <p:spPr>
          <a:xfrm>
            <a:off x="2131802" y="4789572"/>
            <a:ext cx="144885" cy="199016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000" b="1"/>
          </a:p>
        </p:txBody>
      </p:sp>
      <p:sp>
        <p:nvSpPr>
          <p:cNvPr id="30" name="矩形 29"/>
          <p:cNvSpPr/>
          <p:nvPr/>
        </p:nvSpPr>
        <p:spPr>
          <a:xfrm>
            <a:off x="2265405" y="6470846"/>
            <a:ext cx="103468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/>
              <a:t>影响：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3212756" y="6470846"/>
            <a:ext cx="25996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以后王朝长期沿用。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20068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38895" y="3032907"/>
            <a:ext cx="1664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三、秦朝灭亡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395229" y="262918"/>
            <a:ext cx="38940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第</a:t>
            </a:r>
            <a:r>
              <a:rPr lang="en-US" altLang="zh-CN" b="1" dirty="0"/>
              <a:t>3</a:t>
            </a:r>
            <a:r>
              <a:rPr lang="zh-CN" altLang="en-US" b="1" dirty="0"/>
              <a:t>课  秦统一多民族封建国家的建立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407587" y="1186248"/>
            <a:ext cx="3784045" cy="7661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105663" y="724583"/>
            <a:ext cx="866620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1</a:t>
            </a:r>
            <a:r>
              <a:rPr lang="zh-CN" altLang="en-US" dirty="0" smtClean="0"/>
              <a:t>、秦朝过于运用法家思想</a:t>
            </a:r>
            <a:endParaRPr lang="en-US" altLang="zh-CN" dirty="0" smtClean="0"/>
          </a:p>
          <a:p>
            <a:r>
              <a:rPr lang="en-US" altLang="zh-CN" dirty="0" smtClean="0"/>
              <a:t>  2</a:t>
            </a:r>
            <a:r>
              <a:rPr lang="zh-CN" altLang="en-US" dirty="0" smtClean="0"/>
              <a:t>、</a:t>
            </a:r>
            <a:r>
              <a:rPr lang="zh-CN" altLang="en-US" dirty="0"/>
              <a:t>秦朝</a:t>
            </a:r>
            <a:r>
              <a:rPr lang="zh-CN" altLang="en-US" dirty="0" smtClean="0"/>
              <a:t>暴政：</a:t>
            </a:r>
            <a:endParaRPr lang="en-US" altLang="zh-CN" dirty="0" smtClean="0"/>
          </a:p>
          <a:p>
            <a:r>
              <a:rPr lang="zh-CN" altLang="en-US" dirty="0" smtClean="0"/>
              <a:t>      秦始皇：大兴土木；求仙访药；出外巡游；征发繁重；刑法严苛；焚书坑儒</a:t>
            </a:r>
            <a:endParaRPr lang="en-US" altLang="zh-CN" dirty="0" smtClean="0"/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                                            ------</a:t>
            </a:r>
            <a:r>
              <a:rPr lang="zh-CN" altLang="en-US" b="1" dirty="0" smtClean="0"/>
              <a:t>阶级矛盾激化</a:t>
            </a:r>
            <a:endParaRPr lang="en-US" altLang="zh-CN" b="1" dirty="0" smtClean="0"/>
          </a:p>
          <a:p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zh-CN" altLang="en-US" dirty="0" smtClean="0"/>
              <a:t>秦二世：残忍昏庸，严刑峻法。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                         </a:t>
            </a:r>
            <a:r>
              <a:rPr lang="en-US" altLang="zh-CN" b="1" dirty="0" smtClean="0"/>
              <a:t>------</a:t>
            </a:r>
            <a:r>
              <a:rPr lang="zh-CN" altLang="en-US" b="1" dirty="0" smtClean="0"/>
              <a:t>阶级矛盾和统治阶级内部矛盾尖锐化</a:t>
            </a:r>
            <a:endParaRPr lang="zh-CN" altLang="en-US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2010031" y="1186248"/>
            <a:ext cx="1095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原因：</a:t>
            </a:r>
            <a:endParaRPr lang="zh-CN" altLang="en-US" dirty="0"/>
          </a:p>
        </p:txBody>
      </p:sp>
      <p:sp>
        <p:nvSpPr>
          <p:cNvPr id="7" name="左大括号 6"/>
          <p:cNvSpPr/>
          <p:nvPr/>
        </p:nvSpPr>
        <p:spPr>
          <a:xfrm>
            <a:off x="3105663" y="1186248"/>
            <a:ext cx="181234" cy="38305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左大括号 7"/>
          <p:cNvSpPr/>
          <p:nvPr/>
        </p:nvSpPr>
        <p:spPr>
          <a:xfrm>
            <a:off x="1902940" y="1370914"/>
            <a:ext cx="189470" cy="499693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166550" y="4843848"/>
            <a:ext cx="782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过程：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3558746" y="4085967"/>
            <a:ext cx="3459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、秦末农民起义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3632886" y="4721651"/>
            <a:ext cx="2907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、项羽刘邦等反秦势力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3632886" y="5357335"/>
            <a:ext cx="3418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、刘邦进占咸阳。公元前</a:t>
            </a:r>
            <a:r>
              <a:rPr lang="en-US" altLang="zh-CN" dirty="0" smtClean="0"/>
              <a:t>207</a:t>
            </a:r>
            <a:r>
              <a:rPr lang="zh-CN" altLang="en-US" dirty="0" smtClean="0"/>
              <a:t>年</a:t>
            </a:r>
            <a:endParaRPr lang="zh-CN" altLang="en-US" dirty="0"/>
          </a:p>
        </p:txBody>
      </p:sp>
      <p:sp>
        <p:nvSpPr>
          <p:cNvPr id="13" name="左大括号 12"/>
          <p:cNvSpPr/>
          <p:nvPr/>
        </p:nvSpPr>
        <p:spPr>
          <a:xfrm>
            <a:off x="3407587" y="4270633"/>
            <a:ext cx="151159" cy="133109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2294238" y="6183182"/>
            <a:ext cx="659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意义：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286897" y="6259371"/>
            <a:ext cx="4604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秦短暂而言，制度措施却保留下来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6" name="左大括号 15"/>
          <p:cNvSpPr/>
          <p:nvPr/>
        </p:nvSpPr>
        <p:spPr>
          <a:xfrm>
            <a:off x="3407587" y="1781666"/>
            <a:ext cx="151159" cy="73529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7060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366638" y="-452112"/>
            <a:ext cx="6532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4</a:t>
            </a:r>
            <a:r>
              <a:rPr lang="zh-CN" altLang="en-US" dirty="0" smtClean="0"/>
              <a:t>课  西汉与东汉  统一 多民族国家的巩固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908686" y="2880114"/>
            <a:ext cx="2450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二、西汉</a:t>
            </a:r>
            <a:r>
              <a:rPr lang="zh-CN" altLang="en-US" dirty="0" smtClean="0"/>
              <a:t>初期</a:t>
            </a:r>
            <a:endParaRPr lang="en-US" altLang="zh-CN" dirty="0" smtClean="0"/>
          </a:p>
          <a:p>
            <a:r>
              <a:rPr lang="zh-CN" altLang="en-US" dirty="0" smtClean="0"/>
              <a:t>（汉高祖刘邦</a:t>
            </a:r>
            <a:r>
              <a:rPr lang="en-US" altLang="zh-CN" dirty="0" smtClean="0"/>
              <a:t>-</a:t>
            </a:r>
            <a:r>
              <a:rPr lang="zh-CN" altLang="en-US" dirty="0" smtClean="0"/>
              <a:t>汉景帝）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609536" y="2211307"/>
            <a:ext cx="5280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思想：黄老无为思想（吸取秦亡教训）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4621894" y="2877201"/>
            <a:ext cx="642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政治：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5433322" y="2877201"/>
            <a:ext cx="1606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与民休息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4642490" y="3543095"/>
            <a:ext cx="790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经济：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5433322" y="3543095"/>
            <a:ext cx="4151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轻徭薄赋，节省开支，减轻刑罚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653948" y="3133945"/>
            <a:ext cx="724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措施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6858467" y="2892306"/>
            <a:ext cx="3855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0B050"/>
                </a:solidFill>
              </a:rPr>
              <a:t>汉承秦制（地方上郡国并行）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715732" y="4451998"/>
            <a:ext cx="663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结果：</a:t>
            </a:r>
            <a:endParaRPr lang="zh-CN" altLang="en-US" dirty="0"/>
          </a:p>
        </p:txBody>
      </p:sp>
      <p:sp>
        <p:nvSpPr>
          <p:cNvPr id="16" name="左大括号 15"/>
          <p:cNvSpPr/>
          <p:nvPr/>
        </p:nvSpPr>
        <p:spPr>
          <a:xfrm>
            <a:off x="4527159" y="2395973"/>
            <a:ext cx="181232" cy="125695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774296" y="4389529"/>
            <a:ext cx="4291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文景之治，</a:t>
            </a:r>
            <a:r>
              <a:rPr lang="zh-CN" altLang="en-US" dirty="0" smtClean="0">
                <a:solidFill>
                  <a:srgbClr val="C00000"/>
                </a:solidFill>
              </a:rPr>
              <a:t>但是地方王国势力</a:t>
            </a:r>
            <a:r>
              <a:rPr lang="zh-CN" altLang="en-US" dirty="0">
                <a:solidFill>
                  <a:srgbClr val="C00000"/>
                </a:solidFill>
              </a:rPr>
              <a:t>偏</a:t>
            </a:r>
            <a:r>
              <a:rPr lang="zh-CN" altLang="en-US" dirty="0" smtClean="0">
                <a:solidFill>
                  <a:srgbClr val="C00000"/>
                </a:solidFill>
              </a:rPr>
              <a:t>大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18" name="左大括号 17"/>
          <p:cNvSpPr/>
          <p:nvPr/>
        </p:nvSpPr>
        <p:spPr>
          <a:xfrm>
            <a:off x="3497429" y="1832366"/>
            <a:ext cx="321275" cy="274182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818704" y="1651133"/>
            <a:ext cx="691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目的：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4774296" y="1651133"/>
            <a:ext cx="2281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稳定社会，恢复经济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018094" y="820132"/>
            <a:ext cx="6796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一、西汉建立  ：打赢了楚汉战争 公元前</a:t>
            </a:r>
            <a:r>
              <a:rPr lang="en-US" altLang="zh-CN" dirty="0" smtClean="0"/>
              <a:t>202</a:t>
            </a:r>
            <a:r>
              <a:rPr lang="zh-CN" altLang="en-US" dirty="0" smtClean="0"/>
              <a:t>年 刘邦  长安</a:t>
            </a:r>
            <a:endParaRPr lang="zh-CN" altLang="en-US" dirty="0"/>
          </a:p>
        </p:txBody>
      </p:sp>
      <p:sp>
        <p:nvSpPr>
          <p:cNvPr id="3" name="左大括号 2"/>
          <p:cNvSpPr/>
          <p:nvPr/>
        </p:nvSpPr>
        <p:spPr>
          <a:xfrm>
            <a:off x="461913" y="914400"/>
            <a:ext cx="339365" cy="221954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4621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52107" y="3074229"/>
            <a:ext cx="1848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三、西汉</a:t>
            </a:r>
            <a:r>
              <a:rPr lang="zh-CN" altLang="en-US" dirty="0" smtClean="0"/>
              <a:t>初中期</a:t>
            </a:r>
            <a:endParaRPr lang="en-US" altLang="zh-CN" dirty="0" smtClean="0"/>
          </a:p>
          <a:p>
            <a:r>
              <a:rPr lang="zh-CN" altLang="en-US" dirty="0" smtClean="0"/>
              <a:t>（汉武帝刘彻）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237468" y="1014625"/>
            <a:ext cx="691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目的：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275438" y="1050317"/>
            <a:ext cx="4687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加强中央集权，强大经济，赶走匈奴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263213" y="3212729"/>
            <a:ext cx="724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措施</a:t>
            </a:r>
            <a:endParaRPr lang="zh-CN" altLang="en-US" dirty="0"/>
          </a:p>
        </p:txBody>
      </p:sp>
      <p:sp>
        <p:nvSpPr>
          <p:cNvPr id="8" name="左大括号 7"/>
          <p:cNvSpPr/>
          <p:nvPr/>
        </p:nvSpPr>
        <p:spPr>
          <a:xfrm>
            <a:off x="4275437" y="1664043"/>
            <a:ext cx="131804" cy="356698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423719" y="1664043"/>
            <a:ext cx="106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思想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5527590" y="1664043"/>
            <a:ext cx="4983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董仲舒儒家思想（成为历代王朝思想）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4413423" y="2389642"/>
            <a:ext cx="990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政治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6573795" y="2227994"/>
            <a:ext cx="3155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中央：内外朝制</a:t>
            </a:r>
            <a:endParaRPr lang="en-US" altLang="zh-CN" dirty="0" smtClean="0"/>
          </a:p>
          <a:p>
            <a:r>
              <a:rPr lang="zh-CN" altLang="en-US" dirty="0" smtClean="0"/>
              <a:t>地方：推恩令，刺史，酷吏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5325763" y="2270902"/>
            <a:ext cx="1462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行政制度：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5255741" y="2791934"/>
            <a:ext cx="2314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选官制度：察举制</a:t>
            </a:r>
            <a:endParaRPr lang="zh-CN" altLang="en-US" dirty="0"/>
          </a:p>
        </p:txBody>
      </p:sp>
      <p:sp>
        <p:nvSpPr>
          <p:cNvPr id="15" name="左大括号 14"/>
          <p:cNvSpPr/>
          <p:nvPr/>
        </p:nvSpPr>
        <p:spPr>
          <a:xfrm>
            <a:off x="3031524" y="1199290"/>
            <a:ext cx="205944" cy="467428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左大括号 15"/>
          <p:cNvSpPr/>
          <p:nvPr/>
        </p:nvSpPr>
        <p:spPr>
          <a:xfrm>
            <a:off x="5255741" y="2455568"/>
            <a:ext cx="148281" cy="52103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432986" y="3582061"/>
            <a:ext cx="1223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经济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5325763" y="3565625"/>
            <a:ext cx="5733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改革币制；盐铁官营；均输平</a:t>
            </a:r>
            <a:r>
              <a:rPr lang="zh-CN" altLang="en-US" dirty="0" smtClean="0"/>
              <a:t>准；抑制</a:t>
            </a:r>
            <a:r>
              <a:rPr lang="zh-CN" altLang="en-US" dirty="0" smtClean="0"/>
              <a:t>工商。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4527721" y="5125292"/>
            <a:ext cx="892777" cy="378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5.</a:t>
            </a:r>
            <a:r>
              <a:rPr lang="zh-CN" altLang="en-US" dirty="0" smtClean="0"/>
              <a:t>对外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5527590" y="4473146"/>
            <a:ext cx="5784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抗击匈奴，设立西域都护</a:t>
            </a:r>
            <a:r>
              <a:rPr lang="zh-CN" altLang="en-US" dirty="0" smtClean="0"/>
              <a:t>府（</a:t>
            </a:r>
            <a:r>
              <a:rPr lang="zh-CN" altLang="en-US" dirty="0" smtClean="0">
                <a:solidFill>
                  <a:srgbClr val="C00000"/>
                </a:solidFill>
              </a:rPr>
              <a:t>要看地图 比之前大了西面）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444314" y="4473146"/>
            <a:ext cx="881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4.</a:t>
            </a:r>
            <a:r>
              <a:rPr lang="zh-CN" altLang="en-US" dirty="0" smtClean="0"/>
              <a:t>民族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5556421" y="5148116"/>
            <a:ext cx="3012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开通</a:t>
            </a:r>
            <a:r>
              <a:rPr lang="zh-CN" altLang="en-US" dirty="0" smtClean="0"/>
              <a:t>丝绸之路（</a:t>
            </a:r>
            <a:r>
              <a:rPr lang="zh-CN" altLang="en-US" dirty="0"/>
              <a:t>张骞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3278661" y="5688911"/>
            <a:ext cx="1103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结果</a:t>
            </a:r>
            <a:r>
              <a:rPr lang="en-US" altLang="zh-CN" dirty="0" smtClean="0">
                <a:solidFill>
                  <a:srgbClr val="C00000"/>
                </a:solidFill>
              </a:rPr>
              <a:t>: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423719" y="5805931"/>
            <a:ext cx="1989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汉武帝时代出现。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7866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969</TotalTime>
  <Words>2446</Words>
  <Application>Microsoft Office PowerPoint</Application>
  <PresentationFormat>宽屏</PresentationFormat>
  <Paragraphs>356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隶书</vt:lpstr>
      <vt:lpstr>宋体</vt:lpstr>
      <vt:lpstr>幼圆</vt:lpstr>
      <vt:lpstr>Arial</vt:lpstr>
      <vt:lpstr>Calibri</vt:lpstr>
      <vt:lpstr>Calibri Light</vt:lpstr>
      <vt:lpstr>Wingdings</vt:lpstr>
      <vt:lpstr>Office 主题</vt:lpstr>
      <vt:lpstr>PowerPoint 演示文稿</vt:lpstr>
      <vt:lpstr>第一单元:中华文明起源到秦汉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第一单元:中华文明起源到秦汉</dc:title>
  <dc:creator>xzzx-jsh01</dc:creator>
  <cp:lastModifiedBy>xzzx-jsh01</cp:lastModifiedBy>
  <cp:revision>82</cp:revision>
  <dcterms:created xsi:type="dcterms:W3CDTF">2019-09-02T00:26:27Z</dcterms:created>
  <dcterms:modified xsi:type="dcterms:W3CDTF">2019-10-26T06:06:43Z</dcterms:modified>
</cp:coreProperties>
</file>