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985"/>
    <a:srgbClr val="39A62A"/>
    <a:srgbClr val="7E0DC3"/>
    <a:srgbClr val="21C76C"/>
    <a:srgbClr val="C82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7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1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9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8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7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7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7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0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94C8-B497-4BC3-87F1-1E2CC066FB5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F6B4-CEC6-4BBE-9E47-9F49D7660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07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package" Target="../embeddings/Microsoft_Excel_Worksheet6.xlsx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emf"/><Relationship Id="rId7" Type="http://schemas.openxmlformats.org/officeDocument/2006/relationships/image" Target="../media/image3.png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271FF-9001-2DA1-56D6-F7362A94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05" y="13253"/>
            <a:ext cx="1679242" cy="1643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A8622-C3D4-68E1-257D-76493945D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04" y="5208105"/>
            <a:ext cx="1679242" cy="1643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FDA66-6FC7-53E4-8FF8-DC25D9E4EE07}"/>
              </a:ext>
            </a:extLst>
          </p:cNvPr>
          <p:cNvSpPr txBox="1"/>
          <p:nvPr/>
        </p:nvSpPr>
        <p:spPr>
          <a:xfrm>
            <a:off x="2305878" y="480944"/>
            <a:ext cx="796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0" i="0" dirty="0">
                <a:solidFill>
                  <a:schemeClr val="accent2">
                    <a:lumMod val="75000"/>
                  </a:schemeClr>
                </a:solidFill>
                <a:effectLst/>
                <a:latin typeface="Candara" panose="020E0502030303020204" pitchFamily="34" charset="0"/>
              </a:rPr>
              <a:t>Atliq Hardwares Sales Insights</a:t>
            </a:r>
            <a:endParaRPr lang="en-IN" sz="4800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58D40-9852-E3C2-681E-A5BF25276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7" y="1858065"/>
            <a:ext cx="4187686" cy="41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717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Top 5 customers with an average high </a:t>
            </a:r>
            <a:r>
              <a:rPr lang="en-US" sz="2000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pre_invoice_discount_pct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6. Question:</a:t>
            </a:r>
          </a:p>
          <a:p>
            <a:pPr algn="l"/>
            <a:endParaRPr lang="en-IN" sz="1800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	Generate a report which contains the top 5 customers who received an average high 						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pre_invoice_discount_pct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for the fiscal year 2021 and in the Indian market. The final output 			contains 	these fields, </a:t>
            </a: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customer_code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customer </a:t>
            </a: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average_discount_percentage 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A349DA-ECDF-2CEB-245A-B37C96A3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10" y="3961156"/>
            <a:ext cx="7357944" cy="1813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2E446-25A0-BD54-C841-50F3F2FD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B4EE6-B0B7-8E49-4CBA-87EE11246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204798" y="326104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 Of Output To Visual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351626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4" y="3993816"/>
            <a:ext cx="1113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The top 5 customers who got an average high </a:t>
            </a:r>
            <a:r>
              <a:rPr lang="en-US" dirty="0" err="1"/>
              <a:t>pre_invoice_discount_pct</a:t>
            </a:r>
            <a:r>
              <a:rPr lang="en-US" dirty="0"/>
              <a:t> for the fiscal year 2021 and in the Indian market are Flipkart with 31%, </a:t>
            </a:r>
            <a:r>
              <a:rPr lang="en-US" dirty="0" err="1"/>
              <a:t>viveks</a:t>
            </a:r>
            <a:r>
              <a:rPr lang="en-US" dirty="0"/>
              <a:t>, Ezone &amp; Croma with 30% and Amazon with 29% discounts.</a:t>
            </a:r>
          </a:p>
          <a:p>
            <a:r>
              <a:rPr lang="en-US" dirty="0"/>
              <a:t>All the top 5 customer have received almost same discounts.</a:t>
            </a:r>
          </a:p>
          <a:p>
            <a:r>
              <a:rPr lang="en-US" dirty="0"/>
              <a:t>These customers are the ones who have sold more number of goods for </a:t>
            </a:r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hardwares</a:t>
            </a:r>
            <a:r>
              <a:rPr lang="en-US" dirty="0"/>
              <a:t> then others as per the discount availed.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BE959-49A1-7232-0CEE-533A2AC4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5" y="964482"/>
            <a:ext cx="4714875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0E5674-B8C3-65AF-5DDC-5ED5DDA3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99" y="964482"/>
            <a:ext cx="4552950" cy="2714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DD9C1C-43C7-1894-F349-EF63BC35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5D555-2C56-C4CD-7517-9DE36E005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6108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Gross sales amount for the customer “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Atliq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Exclusive”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7487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7. Question:</a:t>
            </a:r>
          </a:p>
          <a:p>
            <a:pPr algn="l"/>
            <a:endParaRPr lang="en-IN" sz="1800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Get the complete report of the Gross sales amount for the customer “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Atliq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Exclusive” for each month. This analysis helps to get an idea of low and high-performing months and take strategic decisions. The final report contains these columns: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Month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Year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Gross sales Amount 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6824868" y="3999332"/>
            <a:ext cx="182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A47AD-6452-B06C-CB05-CB84F1E1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61" y="1089201"/>
            <a:ext cx="3279916" cy="5416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D33DB-A3FF-4CFC-806F-423D458F0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D9579-A313-70DD-EC00-B4611111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1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204798" y="326104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 Of Output To Visual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351626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4" y="3993816"/>
            <a:ext cx="1113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 gross sales amount for </a:t>
            </a:r>
            <a:r>
              <a:rPr lang="en-US" dirty="0" err="1">
                <a:solidFill>
                  <a:schemeClr val="tx1"/>
                </a:solidFill>
              </a:rPr>
              <a:t>Atliq</a:t>
            </a:r>
            <a:r>
              <a:rPr lang="en-US" dirty="0">
                <a:solidFill>
                  <a:schemeClr val="tx1"/>
                </a:solidFill>
              </a:rPr>
              <a:t> Exclusive show as growth from 2021 as compared to 2020.</a:t>
            </a:r>
          </a:p>
          <a:p>
            <a:r>
              <a:rPr lang="en-US" dirty="0">
                <a:solidFill>
                  <a:schemeClr val="tx1"/>
                </a:solidFill>
              </a:rPr>
              <a:t>March, April &amp; May of 2020 was the lean period for </a:t>
            </a:r>
            <a:r>
              <a:rPr lang="en-US" dirty="0" err="1">
                <a:solidFill>
                  <a:schemeClr val="tx1"/>
                </a:solidFill>
              </a:rPr>
              <a:t>Atliq</a:t>
            </a:r>
            <a:r>
              <a:rPr lang="en-US" dirty="0">
                <a:solidFill>
                  <a:schemeClr val="tx1"/>
                </a:solidFill>
              </a:rPr>
              <a:t> Exclusive .</a:t>
            </a:r>
          </a:p>
          <a:p>
            <a:r>
              <a:rPr lang="en-US" dirty="0">
                <a:solidFill>
                  <a:schemeClr val="tx1"/>
                </a:solidFill>
              </a:rPr>
              <a:t>2021 was the very good year as the gross sales amount was more than doubled as compared to 2020. </a:t>
            </a:r>
          </a:p>
          <a:p>
            <a:r>
              <a:rPr lang="en-US" dirty="0">
                <a:solidFill>
                  <a:schemeClr val="tx1"/>
                </a:solidFill>
              </a:rPr>
              <a:t>November 2021 </a:t>
            </a:r>
            <a:r>
              <a:rPr lang="en-US" dirty="0" err="1">
                <a:solidFill>
                  <a:schemeClr val="tx1"/>
                </a:solidFill>
              </a:rPr>
              <a:t>wass</a:t>
            </a:r>
            <a:r>
              <a:rPr lang="en-US" dirty="0">
                <a:solidFill>
                  <a:schemeClr val="tx1"/>
                </a:solidFill>
              </a:rPr>
              <a:t> the top month as the gross sales was 20.46 </a:t>
            </a:r>
            <a:r>
              <a:rPr lang="en-US" dirty="0" err="1">
                <a:solidFill>
                  <a:schemeClr val="tx1"/>
                </a:solidFill>
              </a:rPr>
              <a:t>mln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Overall the gross sales look on positive trend.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53B3-AA96-696D-5E17-FD53349B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79" y="604271"/>
            <a:ext cx="2080404" cy="3435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EEE88-6AC2-56B8-88DD-9DB82FB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064" y="726214"/>
            <a:ext cx="5743575" cy="2724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45168-33FE-B16C-AFAF-C8984D6FE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ACC67E-515E-084E-0964-05B7331F3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Quaterly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maximum 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total_sold_quantity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8. Question:</a:t>
            </a:r>
          </a:p>
          <a:p>
            <a:pPr algn="l"/>
            <a:endParaRPr lang="en-IN" sz="1800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In which quarter of 2020, got the maximum 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total_sold_quantity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? The final output contains these fields sorted by the 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total_sold_quantity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Quarter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total_sold_quantity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E00B8-A58B-86AD-BF0B-3E425562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83" y="3741768"/>
            <a:ext cx="3090804" cy="146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9CE14-8B28-82D8-79B1-0F52A2796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5BAB4-7743-46D9-20E0-EC3555D5A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204798" y="326104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 Of Output To Visual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351626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4" y="3993816"/>
            <a:ext cx="1113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 fiscal year 2020, quarter 1 has maximum sold quantity  followed by quarter 2 and 4.</a:t>
            </a:r>
          </a:p>
          <a:p>
            <a:r>
              <a:rPr lang="en-US" dirty="0">
                <a:solidFill>
                  <a:schemeClr val="tx1"/>
                </a:solidFill>
              </a:rPr>
              <a:t>Quarter 3 has the least sold quantity.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20FCF-C812-91B0-2BCD-BAE16A13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94" y="1232779"/>
            <a:ext cx="3090804" cy="1466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4BC23-29B3-9241-A690-CFA5C2FE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726214"/>
            <a:ext cx="4495800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9FBC7-8E77-0544-33D0-BB601091D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64A94-06F4-8868-5C40-141C91ACE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907162" y="338946"/>
            <a:ext cx="287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Gross sales channel wise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9. Question:</a:t>
            </a:r>
          </a:p>
          <a:p>
            <a:pPr algn="l"/>
            <a:endParaRPr lang="en-IN" sz="1800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Which channel helped to bring more gross sales in the fiscal year 2021 and the percentage of contribution? The final output contains these fields,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channel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gross_sales_mln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percentage 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5222A-0A43-FBDC-B0E4-F3FD85E8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7" y="3557103"/>
            <a:ext cx="5274364" cy="76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63664-FE37-0A6A-CC2C-054A280FBB7E}"/>
              </a:ext>
            </a:extLst>
          </p:cNvPr>
          <p:cNvSpPr txBox="1"/>
          <p:nvPr/>
        </p:nvSpPr>
        <p:spPr>
          <a:xfrm>
            <a:off x="4982229" y="470896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5A8C6-6B93-0DD3-F7B8-E4ACEEE0DEBA}"/>
              </a:ext>
            </a:extLst>
          </p:cNvPr>
          <p:cNvSpPr txBox="1"/>
          <p:nvPr/>
        </p:nvSpPr>
        <p:spPr>
          <a:xfrm>
            <a:off x="875632" y="5186511"/>
            <a:ext cx="1113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Retailer channel has brought more gross sales 1219.08 </a:t>
            </a:r>
            <a:r>
              <a:rPr lang="en-US" dirty="0" err="1">
                <a:solidFill>
                  <a:schemeClr val="tx1"/>
                </a:solidFill>
              </a:rPr>
              <a:t>mln</a:t>
            </a:r>
            <a:r>
              <a:rPr lang="en-US" dirty="0">
                <a:solidFill>
                  <a:schemeClr val="tx1"/>
                </a:solidFill>
              </a:rPr>
              <a:t> in fiscal year 2021 .</a:t>
            </a:r>
          </a:p>
          <a:p>
            <a:r>
              <a:rPr lang="en-US" dirty="0">
                <a:solidFill>
                  <a:schemeClr val="tx1"/>
                </a:solidFill>
              </a:rPr>
              <a:t>It has contributed 73.23% of overall gross sales.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6AD42-8440-C5B3-8304-45AE18FA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BCBFA-86A6-8FCF-74FF-506A9CADE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2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907162" y="338946"/>
            <a:ext cx="3032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Top 3 products by division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10. Question:</a:t>
            </a:r>
          </a:p>
          <a:p>
            <a:pPr algn="l"/>
            <a:endParaRPr lang="en-IN" sz="1800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Get the Top 3 products in each division that have a high 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total_sold_quantity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in the </a:t>
            </a:r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fiscal_year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2021? The final output contains these fields,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division </a:t>
            </a:r>
          </a:p>
          <a:p>
            <a:pPr lvl="2"/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product_code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en-IN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2"/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product </a:t>
            </a:r>
          </a:p>
          <a:p>
            <a:pPr lvl="2"/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total_sold_quantity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lvl="2"/>
            <a:r>
              <a:rPr lang="en-US" b="1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rank_order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63747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EFF5E-9933-5DB7-5468-6D31C37A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64" y="3942162"/>
            <a:ext cx="6168334" cy="230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24959-7169-D3FF-84EF-CBFD7918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7B133-A4CA-588C-F344-C9D80C3F1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204798" y="326104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 Of Output To Visual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4139118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4" y="4616669"/>
            <a:ext cx="1113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Division “N &amp; S” has highest sold quantity followed by “P &amp; A” and “PC” .</a:t>
            </a:r>
          </a:p>
          <a:p>
            <a:r>
              <a:rPr lang="en-US" dirty="0">
                <a:solidFill>
                  <a:schemeClr val="tx1"/>
                </a:solidFill>
              </a:rPr>
              <a:t>Within division “N &amp; S” product AQ Pen Drive 2 IN 1 has the highest sold quantity.</a:t>
            </a:r>
          </a:p>
          <a:p>
            <a:r>
              <a:rPr lang="en-US" dirty="0">
                <a:solidFill>
                  <a:schemeClr val="tx1"/>
                </a:solidFill>
              </a:rPr>
              <a:t>These are two </a:t>
            </a:r>
            <a:r>
              <a:rPr lang="en-US" dirty="0" err="1">
                <a:solidFill>
                  <a:schemeClr val="tx1"/>
                </a:solidFill>
              </a:rPr>
              <a:t>product_code</a:t>
            </a:r>
            <a:r>
              <a:rPr lang="en-US" dirty="0">
                <a:solidFill>
                  <a:schemeClr val="tx1"/>
                </a:solidFill>
              </a:rPr>
              <a:t> with same product names in “P &amp; A” and “PC” divisions.</a:t>
            </a:r>
          </a:p>
          <a:p>
            <a:r>
              <a:rPr lang="en-US" dirty="0">
                <a:solidFill>
                  <a:schemeClr val="tx1"/>
                </a:solidFill>
              </a:rPr>
              <a:t>Need to devise a strategy to up the sold quantity of “P &amp; A” and “PC” divisions.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3206F-00DF-7831-1438-2CA26E55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4" y="1018645"/>
            <a:ext cx="5478792" cy="204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30EF6-6E1F-54E6-F6FA-C1271641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81" y="1011022"/>
            <a:ext cx="4825354" cy="2938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6B35D-6429-7133-F749-483F6DB6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E667C-A519-A48D-9933-EC1E227E3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1464494" y="530663"/>
            <a:ext cx="8271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 List of markets in which customer "Atliq Exclusive" operates </a:t>
            </a:r>
          </a:p>
          <a:p>
            <a:r>
              <a:rPr lang="en-US" sz="24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in the APAC region </a:t>
            </a:r>
            <a:endParaRPr lang="en-IN" sz="2400" b="1" dirty="0">
              <a:solidFill>
                <a:schemeClr val="bg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431235"/>
            <a:ext cx="1057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1. Question:</a:t>
            </a:r>
          </a:p>
          <a:p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 	Provide the list of markets in which customer "Atliq Exclusive" operates its business in the APAC 			region. </a:t>
            </a: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2802595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88BDD0A-3BE7-E306-C4EB-FE0EBED6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47670"/>
              </p:ext>
            </p:extLst>
          </p:nvPr>
        </p:nvGraphicFramePr>
        <p:xfrm>
          <a:off x="2311884" y="3171927"/>
          <a:ext cx="3288230" cy="3102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028832" imgH="1914395" progId="Excel.Sheet.12">
                  <p:embed/>
                </p:oleObj>
              </mc:Choice>
              <mc:Fallback>
                <p:oleObj name="Worksheet" r:id="rId2" imgW="2028832" imgH="19143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1884" y="3171927"/>
                        <a:ext cx="3288230" cy="3102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7B2B964-A763-0176-C092-51B9DC71F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7A656E-F528-9142-0FC3-263AF187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735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z="2400" dirty="0"/>
              <a:t>percentage of unique product increase in 2021 vs. 2020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2. Question:</a:t>
            </a:r>
          </a:p>
          <a:p>
            <a:endParaRPr lang="en-IN" sz="1800" b="0" i="0" u="none" strike="noStrike" baseline="0" dirty="0">
              <a:latin typeface="Candara" panose="020E050203030302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 	What is the percentage of unique product increase in 2021 vs. 2020? The final output 	contains these 	fields, 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		</a:t>
            </a:r>
            <a:r>
              <a:rPr lang="en-US" sz="18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unique_products_2020 </a:t>
            </a:r>
          </a:p>
          <a:p>
            <a:r>
              <a:rPr lang="en-US" sz="18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		unique_products_2021 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		</a:t>
            </a:r>
            <a:r>
              <a:rPr lang="en-US" sz="1800" b="1" i="0" u="none" strike="noStrike" baseline="0" dirty="0">
                <a:solidFill>
                  <a:schemeClr val="bg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percentage_chg </a:t>
            </a: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896FF9-7F52-E551-0EBE-9982214D8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63879"/>
              </p:ext>
            </p:extLst>
          </p:nvPr>
        </p:nvGraphicFramePr>
        <p:xfrm>
          <a:off x="1926743" y="3850424"/>
          <a:ext cx="7060720" cy="66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4232" imgH="390647" progId="Excel.Sheet.12">
                  <p:embed/>
                </p:oleObj>
              </mc:Choice>
              <mc:Fallback>
                <p:oleObj name="Worksheet" r:id="rId2" imgW="4124232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6743" y="3850424"/>
                        <a:ext cx="7060720" cy="66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4947501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1855895" y="5481810"/>
            <a:ext cx="896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 unique product increase from fascial year 2020 to 2021 is 73.4 percent more.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7D53F-A4C2-A8C6-1EE2-C502D244A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6B832-5B03-A130-2681-26DD5B896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0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Unique product counts for each segment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3. Question:</a:t>
            </a:r>
          </a:p>
          <a:p>
            <a:endParaRPr lang="en-IN" sz="1800" b="1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	Provide a report with all the unique product counts for each segment and sort them in descending 		order of product counts. The final output contains 2 fields,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				segment </a:t>
            </a: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				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product_count 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E4CCDF7-E207-58B9-845A-2D3B47E98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98599"/>
              </p:ext>
            </p:extLst>
          </p:nvPr>
        </p:nvGraphicFramePr>
        <p:xfrm>
          <a:off x="2634954" y="3733173"/>
          <a:ext cx="3573350" cy="23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085945" imgH="1343131" progId="Excel.Sheet.12">
                  <p:embed/>
                </p:oleObj>
              </mc:Choice>
              <mc:Fallback>
                <p:oleObj name="Worksheet" r:id="rId2" imgW="2085945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4954" y="3733173"/>
                        <a:ext cx="3573350" cy="23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5A102CB-C0C6-9D9F-1AC0-BDC5A37D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0916A-9B44-7386-1D3E-D9801BB9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204798" y="326104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 Of Output To Visual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351626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3" y="3993816"/>
            <a:ext cx="10956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Notebook, Accessories and Peripherals are the top 3 segment  as per the unique product count.</a:t>
            </a:r>
          </a:p>
          <a:p>
            <a:r>
              <a:rPr lang="en-US" dirty="0">
                <a:solidFill>
                  <a:schemeClr val="tx1"/>
                </a:solidFill>
              </a:rPr>
              <a:t>Strategy to be devised for the Bottom 3 segments to increase the sales. 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BEBC330-C525-9348-95AF-31EC6314F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50223"/>
              </p:ext>
            </p:extLst>
          </p:nvPr>
        </p:nvGraphicFramePr>
        <p:xfrm>
          <a:off x="1519544" y="868660"/>
          <a:ext cx="3370508" cy="217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085945" imgH="1343131" progId="Excel.Sheet.12">
                  <p:embed/>
                </p:oleObj>
              </mc:Choice>
              <mc:Fallback>
                <p:oleObj name="Worksheet" r:id="rId2" imgW="2085945" imgH="1343131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E4CCDF7-E207-58B9-845A-2D3B47E98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9544" y="868660"/>
                        <a:ext cx="3370508" cy="2170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A5D9ABF-A495-DAF9-88FE-53E91675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941" y="896856"/>
            <a:ext cx="4749945" cy="214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7F203-2C1D-5E19-B32D-881CA3887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89BCB-F218-507D-B6F3-B09D04423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Unique product counts for each segment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4. Question:</a:t>
            </a:r>
          </a:p>
          <a:p>
            <a:endParaRPr lang="en-IN" sz="1800" b="1" i="0" u="none" strike="noStrike" baseline="0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 	Follow-up: Which segment had the most increase in unique products in 2021 vs 2020?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The final output contains these fields,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segment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product_count_2020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product_count_2021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difference 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8E3A7C4-C349-92D5-0D39-EB65BA402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48481"/>
              </p:ext>
            </p:extLst>
          </p:nvPr>
        </p:nvGraphicFramePr>
        <p:xfrm>
          <a:off x="2246452" y="3741769"/>
          <a:ext cx="6064507" cy="193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00635" imgH="1343131" progId="Excel.Sheet.12">
                  <p:embed/>
                </p:oleObj>
              </mc:Choice>
              <mc:Fallback>
                <p:oleObj name="Worksheet" r:id="rId2" imgW="4200635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46452" y="3741769"/>
                        <a:ext cx="6064507" cy="193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5EE1B3-CA71-E15B-8E94-6E615EFF3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EEDA0-5132-21CA-CE94-938070A76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3204798" y="326104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Conversion Of Output To Visual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351626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4" y="3993816"/>
            <a:ext cx="1113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Accessories had the major increase followed by Notebook, Peripherals and Desktop compared to</a:t>
            </a:r>
          </a:p>
          <a:p>
            <a:pPr marL="0" indent="0">
              <a:buNone/>
            </a:pPr>
            <a:r>
              <a:rPr lang="en-US" dirty="0"/>
              <a:t> Storage and Networking.</a:t>
            </a:r>
          </a:p>
          <a:p>
            <a:pPr marL="0" indent="0">
              <a:buNone/>
            </a:pPr>
            <a:r>
              <a:rPr lang="en-US" dirty="0"/>
              <a:t>2.	This insight shows the positive tends for overall segment of product.</a:t>
            </a:r>
          </a:p>
          <a:p>
            <a:pPr marL="0" indent="0">
              <a:buNone/>
            </a:pPr>
            <a:r>
              <a:rPr lang="en-US" dirty="0"/>
              <a:t>3.	Needs to figure out to increase the count of storage and Networking.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7695A8B-C128-6236-D3D4-8413CFDB7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380912"/>
              </p:ext>
            </p:extLst>
          </p:nvPr>
        </p:nvGraphicFramePr>
        <p:xfrm>
          <a:off x="1239287" y="926220"/>
          <a:ext cx="4684435" cy="164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00635" imgH="1343131" progId="Excel.Sheet.12">
                  <p:embed/>
                </p:oleObj>
              </mc:Choice>
              <mc:Fallback>
                <p:oleObj name="Worksheet" r:id="rId2" imgW="4200635" imgH="1343131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8E3A7C4-C349-92D5-0D39-EB65BA402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9287" y="926220"/>
                        <a:ext cx="4684435" cy="164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D616AB-0C12-8EAC-A023-DE683D58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298" y="926220"/>
            <a:ext cx="4899360" cy="2523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3A9D8E-AF68-9A5C-AA96-CF6D8990D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024ED-9A2A-5B8D-B020-BE93D66B2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2634954" y="352621"/>
            <a:ext cx="6457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P</a:t>
            </a:r>
            <a:r>
              <a:rPr lang="en-US" sz="20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roducts having highest and lowest manufacturing costs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86C70-8FE4-7057-3928-F1F0C3441C84}"/>
              </a:ext>
            </a:extLst>
          </p:cNvPr>
          <p:cNvSpPr txBox="1"/>
          <p:nvPr/>
        </p:nvSpPr>
        <p:spPr>
          <a:xfrm>
            <a:off x="808381" y="1083370"/>
            <a:ext cx="1057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5. Question: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 Get the products that have the highest and lowest manufacturing costs. The final output should 			contain these fields,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 err="1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product_code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product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			</a:t>
            </a:r>
            <a:r>
              <a:rPr lang="en-US" sz="1800" b="1" i="0" u="none" strike="noStrike" baseline="0" dirty="0" err="1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manufacturing_cost</a:t>
            </a:r>
            <a:r>
              <a:rPr lang="en-US" sz="1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6844D-AC77-6C9F-8967-3C4E422CC084}"/>
              </a:ext>
            </a:extLst>
          </p:cNvPr>
          <p:cNvSpPr txBox="1"/>
          <p:nvPr/>
        </p:nvSpPr>
        <p:spPr>
          <a:xfrm>
            <a:off x="808381" y="3372437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Output:</a:t>
            </a:r>
            <a:endParaRPr lang="en-IN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7F5DCA3-D411-D9B6-6E46-5ED8E90B8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47950"/>
              </p:ext>
            </p:extLst>
          </p:nvPr>
        </p:nvGraphicFramePr>
        <p:xfrm>
          <a:off x="1195133" y="4211543"/>
          <a:ext cx="4304522" cy="49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0132" imgH="390647" progId="Excel.Sheet.12">
                  <p:embed/>
                </p:oleObj>
              </mc:Choice>
              <mc:Fallback>
                <p:oleObj name="Worksheet" r:id="rId3" imgW="3410132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133" y="4211543"/>
                        <a:ext cx="4304522" cy="492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8B7F31-9F67-8175-5683-54E346D17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101" y="4224795"/>
            <a:ext cx="4961490" cy="492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53676-98D6-13F9-119B-019CBD18476B}"/>
              </a:ext>
            </a:extLst>
          </p:cNvPr>
          <p:cNvSpPr txBox="1"/>
          <p:nvPr/>
        </p:nvSpPr>
        <p:spPr>
          <a:xfrm>
            <a:off x="1087127" y="3842211"/>
            <a:ext cx="452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2020 Highest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8F033-8EEC-4150-5F44-896377EE16E4}"/>
              </a:ext>
            </a:extLst>
          </p:cNvPr>
          <p:cNvSpPr txBox="1"/>
          <p:nvPr/>
        </p:nvSpPr>
        <p:spPr>
          <a:xfrm>
            <a:off x="6416045" y="3842428"/>
            <a:ext cx="452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2021 Highest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4C004-A2F0-0E96-1BDA-E241E83679E5}"/>
              </a:ext>
            </a:extLst>
          </p:cNvPr>
          <p:cNvSpPr txBox="1"/>
          <p:nvPr/>
        </p:nvSpPr>
        <p:spPr>
          <a:xfrm>
            <a:off x="1093755" y="5147547"/>
            <a:ext cx="448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2020 Lowest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38BD6-8240-C8A6-1AD2-F7635B8FD426}"/>
              </a:ext>
            </a:extLst>
          </p:cNvPr>
          <p:cNvSpPr txBox="1"/>
          <p:nvPr/>
        </p:nvSpPr>
        <p:spPr>
          <a:xfrm>
            <a:off x="6454260" y="5154175"/>
            <a:ext cx="448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2021 Lowest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A43D23-79FE-C7C9-2474-41DF42588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83" y="5523507"/>
            <a:ext cx="4368372" cy="545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627C54-719B-0F52-E2A2-C17DDD3A9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101" y="5516878"/>
            <a:ext cx="4961490" cy="759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B01F16-998D-759C-12AA-737CBBB93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8D7084-A6F4-8018-804E-2E1F17372D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C7F8B-1258-E5BA-BE78-8AA3E194376F}"/>
              </a:ext>
            </a:extLst>
          </p:cNvPr>
          <p:cNvSpPr txBox="1"/>
          <p:nvPr/>
        </p:nvSpPr>
        <p:spPr>
          <a:xfrm>
            <a:off x="4681352" y="32610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 i="0" u="none" strike="noStrike" baseline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032D-1317-28E7-2D32-B2C8AE368474}"/>
              </a:ext>
            </a:extLst>
          </p:cNvPr>
          <p:cNvSpPr txBox="1"/>
          <p:nvPr/>
        </p:nvSpPr>
        <p:spPr>
          <a:xfrm>
            <a:off x="5061741" y="3516265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F1985"/>
                </a:solidFill>
                <a:latin typeface="Candara" panose="020E0502030303020204" pitchFamily="34" charset="0"/>
              </a:rPr>
              <a:t>Insights</a:t>
            </a:r>
            <a:endParaRPr lang="en-IN" sz="2000" dirty="0">
              <a:solidFill>
                <a:srgbClr val="CF198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1946-6154-16BB-946D-77FB079E696B}"/>
              </a:ext>
            </a:extLst>
          </p:cNvPr>
          <p:cNvSpPr txBox="1"/>
          <p:nvPr/>
        </p:nvSpPr>
        <p:spPr>
          <a:xfrm>
            <a:off x="955144" y="3993816"/>
            <a:ext cx="1113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0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In fiscal year 2020, products “AQ Home Allin1”  and  “AQ Master wired x1 </a:t>
            </a:r>
            <a:r>
              <a:rPr lang="en-US" dirty="0" err="1"/>
              <a:t>Ms</a:t>
            </a:r>
            <a:r>
              <a:rPr lang="en-US" dirty="0"/>
              <a:t>” had  highest and lowest manufacturing costs respectively.</a:t>
            </a:r>
          </a:p>
          <a:p>
            <a:r>
              <a:rPr lang="en-US" dirty="0"/>
              <a:t>In fiscal year 2021, product “AQ Home Allin1 Gen 2” had  highest manufacturing cost and two products “AQ Master wired x1 </a:t>
            </a:r>
            <a:r>
              <a:rPr lang="en-US" dirty="0" err="1"/>
              <a:t>Ms</a:t>
            </a:r>
            <a:r>
              <a:rPr lang="en-US" dirty="0"/>
              <a:t>” &amp; “AQ Pen Drive DRC”  had lowest manufacturing costs.</a:t>
            </a:r>
          </a:p>
          <a:p>
            <a:r>
              <a:rPr lang="en-US" dirty="0"/>
              <a:t>But the manufacturing cost of product “AQ Master wired x1 </a:t>
            </a:r>
            <a:r>
              <a:rPr lang="en-US" dirty="0" err="1"/>
              <a:t>Ms</a:t>
            </a:r>
            <a:r>
              <a:rPr lang="en-US" dirty="0"/>
              <a:t>”  was increased from 0.892 in 2020 to 0.9195 in 2021.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A6285B1-F196-3E3F-E59C-118F12D7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158139"/>
              </p:ext>
            </p:extLst>
          </p:nvPr>
        </p:nvGraphicFramePr>
        <p:xfrm>
          <a:off x="1195133" y="1216547"/>
          <a:ext cx="4304522" cy="49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10132" imgH="390647" progId="Excel.Sheet.12">
                  <p:embed/>
                </p:oleObj>
              </mc:Choice>
              <mc:Fallback>
                <p:oleObj name="Worksheet" r:id="rId2" imgW="3410132" imgH="390647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7F5DCA3-D411-D9B6-6E46-5ED8E90B8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5133" y="1216547"/>
                        <a:ext cx="4304522" cy="492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1060725-E60D-534F-D656-4E1C44116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01" y="1229799"/>
            <a:ext cx="4961490" cy="492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6B5AD-6952-BEB5-7B57-B8AB537900F8}"/>
              </a:ext>
            </a:extLst>
          </p:cNvPr>
          <p:cNvSpPr txBox="1"/>
          <p:nvPr/>
        </p:nvSpPr>
        <p:spPr>
          <a:xfrm>
            <a:off x="1087127" y="847215"/>
            <a:ext cx="452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2020 Highest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6E2B5-E8A4-3F1A-C63F-FAF0C8D9DB98}"/>
              </a:ext>
            </a:extLst>
          </p:cNvPr>
          <p:cNvSpPr txBox="1"/>
          <p:nvPr/>
        </p:nvSpPr>
        <p:spPr>
          <a:xfrm>
            <a:off x="6416045" y="847432"/>
            <a:ext cx="452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2021 Highest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5D81B-1DC8-CF65-3657-2F8835319A6F}"/>
              </a:ext>
            </a:extLst>
          </p:cNvPr>
          <p:cNvSpPr txBox="1"/>
          <p:nvPr/>
        </p:nvSpPr>
        <p:spPr>
          <a:xfrm>
            <a:off x="1093755" y="2152551"/>
            <a:ext cx="448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2020 Lowest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9AC79-442E-4E7A-F6BE-0277F0092CA6}"/>
              </a:ext>
            </a:extLst>
          </p:cNvPr>
          <p:cNvSpPr txBox="1"/>
          <p:nvPr/>
        </p:nvSpPr>
        <p:spPr>
          <a:xfrm>
            <a:off x="6454260" y="2159179"/>
            <a:ext cx="448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Fiscal Year 2021 Lowest manufacturing cost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CA905B-ACF0-1818-2FF2-D67F55F3C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283" y="2528511"/>
            <a:ext cx="4368372" cy="545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362DC4-AF4C-F485-242D-D246C4BD7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101" y="2521882"/>
            <a:ext cx="4961490" cy="759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686CA-3A57-ECCD-5C38-C9E363724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" y="5019"/>
            <a:ext cx="910614" cy="891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A9ECC-DA3C-9B39-012C-DE85E871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306" y="16566"/>
            <a:ext cx="1050702" cy="1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1162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Candara</vt:lpstr>
      <vt:lpstr>Tw Cen MT</vt:lpstr>
      <vt:lpstr>Circuit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G Chinnikatti</dc:creator>
  <cp:lastModifiedBy>Kiran G Chinnikatti</cp:lastModifiedBy>
  <cp:revision>48</cp:revision>
  <dcterms:created xsi:type="dcterms:W3CDTF">2023-02-08T04:47:25Z</dcterms:created>
  <dcterms:modified xsi:type="dcterms:W3CDTF">2023-02-09T05:33:08Z</dcterms:modified>
</cp:coreProperties>
</file>