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Palatino Linotyp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tinoLinotype-bold.fntdata"/><Relationship Id="rId11" Type="http://schemas.openxmlformats.org/officeDocument/2006/relationships/slide" Target="slides/slide7.xml"/><Relationship Id="rId22" Type="http://schemas.openxmlformats.org/officeDocument/2006/relationships/font" Target="fonts/PalatinoLinotype-boldItalic.fntdata"/><Relationship Id="rId10" Type="http://schemas.openxmlformats.org/officeDocument/2006/relationships/slide" Target="slides/slide6.xml"/><Relationship Id="rId21" Type="http://schemas.openxmlformats.org/officeDocument/2006/relationships/font" Target="fonts/PalatinoLinotyp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alatinoLinotyp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5b71b097f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5b71b097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25b71b097f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5f3b97bb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5f3b97bb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5f3b97bb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b71b097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b71b097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25b71b097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b71b097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5b71b097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25b71b097f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f3b97bb1_7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25f3b97bb1_7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5f3b97bb1_7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25f3b97bb1_7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page">
  <p:cSld name="3_Title page">
    <p:bg>
      <p:bgPr>
        <a:solidFill>
          <a:srgbClr val="262626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title"/>
          </p:nvPr>
        </p:nvSpPr>
        <p:spPr>
          <a:xfrm>
            <a:off x="670538" y="3690944"/>
            <a:ext cx="10312295" cy="1485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5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707592" y="3260726"/>
            <a:ext cx="10312296" cy="336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800"/>
              <a:buNone/>
              <a:defRPr b="0" sz="24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685" y="-47867"/>
            <a:ext cx="4059936" cy="152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9993" y="538188"/>
            <a:ext cx="3266113" cy="13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: white">
  <p:cSld name="Content and photo: whi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-69516" y="-21389"/>
            <a:ext cx="12331032" cy="836701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1452702" y="1283975"/>
            <a:ext cx="5326692" cy="1039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b="1" i="0" sz="40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454485" y="2675466"/>
            <a:ext cx="5326692" cy="3355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/>
          <p:nvPr>
            <p:ph idx="2" type="pic"/>
          </p:nvPr>
        </p:nvSpPr>
        <p:spPr>
          <a:xfrm>
            <a:off x="7419880" y="1283975"/>
            <a:ext cx="4386227" cy="4759365"/>
          </a:xfrm>
          <a:prstGeom prst="rect">
            <a:avLst/>
          </a:prstGeom>
          <a:noFill/>
          <a:ln>
            <a:noFill/>
          </a:ln>
        </p:spPr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9993" y="538188"/>
            <a:ext cx="3266113" cy="136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210" y="-596391"/>
            <a:ext cx="876505" cy="176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 " id="15" name="Google Shape;15;p1"/>
          <p:cNvSpPr txBox="1"/>
          <p:nvPr/>
        </p:nvSpPr>
        <p:spPr>
          <a:xfrm>
            <a:off x="0" y="0"/>
            <a:ext cx="12192000" cy="223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 " id="16" name="Google Shape;16;p1"/>
          <p:cNvSpPr txBox="1"/>
          <p:nvPr/>
        </p:nvSpPr>
        <p:spPr>
          <a:xfrm>
            <a:off x="0" y="0"/>
            <a:ext cx="12192000" cy="223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 " id="17" name="Google Shape;17;p1"/>
          <p:cNvSpPr txBox="1"/>
          <p:nvPr/>
        </p:nvSpPr>
        <p:spPr>
          <a:xfrm>
            <a:off x="0" y="0"/>
            <a:ext cx="12192000" cy="223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 " id="18" name="Google Shape;18;p1"/>
          <p:cNvSpPr txBox="1"/>
          <p:nvPr/>
        </p:nvSpPr>
        <p:spPr>
          <a:xfrm>
            <a:off x="0" y="6537960"/>
            <a:ext cx="12192000" cy="223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 " id="19" name="Google Shape;19;p1"/>
          <p:cNvSpPr txBox="1"/>
          <p:nvPr/>
        </p:nvSpPr>
        <p:spPr>
          <a:xfrm>
            <a:off x="0" y="6537960"/>
            <a:ext cx="12192000" cy="223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 " id="20" name="Google Shape;20;p1"/>
          <p:cNvSpPr txBox="1"/>
          <p:nvPr/>
        </p:nvSpPr>
        <p:spPr>
          <a:xfrm>
            <a:off x="0" y="6537960"/>
            <a:ext cx="12192000" cy="223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tnotesapp.com/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515891" y="2686004"/>
            <a:ext cx="11521463" cy="1485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800"/>
              <a:t>Exercise Performance Analysis using Data Mining Techniques</a:t>
            </a:r>
            <a:endParaRPr sz="4800"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033972" y="2042113"/>
            <a:ext cx="4485299" cy="336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800"/>
              <a:buNone/>
            </a:pPr>
            <a:r>
              <a:rPr lang="en-US"/>
              <a:t>B565 Data Mining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642555" y="5508508"/>
            <a:ext cx="3031581" cy="98481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Kiran Karandikar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Satyajeet Sarfare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929511" y="24045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724400" y="3200400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1037066" y="1167067"/>
            <a:ext cx="6784161" cy="395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 sz="3500"/>
              <a:t>Action Plan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290250" y="1791875"/>
            <a:ext cx="11611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figure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shows the pipeline being used for Data Prep which will be used in end-to-end ML pipeline.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Since the problem statement involves time series data and prediction of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variable, we will be using following regression models.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LinearRegression ; Ridge and lasso ; SGDRegressor ; ElasticNet.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Hyperparameter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tuning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gridsearchCV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will be used and cross validation scores will be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calculated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using “model_selection.TimeSeriesSplit”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These are the following loss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used to track accuracy :- mean absolute error, mean squared error, mean absolute percentage error.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50" y="4280725"/>
            <a:ext cx="11611502" cy="21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937798" y="1372752"/>
            <a:ext cx="5326692" cy="1039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 sz="3600"/>
              <a:t>Future Scope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797300" y="2202876"/>
            <a:ext cx="107703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2845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700">
                <a:solidFill>
                  <a:schemeClr val="dk1"/>
                </a:solidFill>
              </a:rPr>
              <a:t>Building</a:t>
            </a:r>
            <a:r>
              <a:rPr lang="en-US" sz="1700">
                <a:solidFill>
                  <a:schemeClr val="dk1"/>
                </a:solidFill>
              </a:rPr>
              <a:t> the collection of data from multiple users/trainees.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2845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700">
                <a:solidFill>
                  <a:schemeClr val="dk1"/>
                </a:solidFill>
              </a:rPr>
              <a:t>Building the ensemble of models for recommending to for every lifter.</a:t>
            </a:r>
            <a:endParaRPr sz="1700"/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882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2845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700">
                <a:solidFill>
                  <a:schemeClr val="dk1"/>
                </a:solidFill>
              </a:rPr>
              <a:t>Data can be a</a:t>
            </a:r>
            <a:r>
              <a:rPr lang="en-US" sz="1700">
                <a:solidFill>
                  <a:schemeClr val="dk1"/>
                </a:solidFill>
              </a:rPr>
              <a:t>ggregated</a:t>
            </a:r>
            <a:r>
              <a:rPr lang="en-US" sz="1700">
                <a:solidFill>
                  <a:schemeClr val="dk1"/>
                </a:solidFill>
              </a:rPr>
              <a:t> by time on which time series analysis can be performed.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2845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700">
                <a:solidFill>
                  <a:schemeClr val="dk1"/>
                </a:solidFill>
              </a:rPr>
              <a:t>Provide guidance on rest phases and heightened workout phases to maximize the growth.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2845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700">
                <a:solidFill>
                  <a:schemeClr val="dk1"/>
                </a:solidFill>
              </a:rPr>
              <a:t>Include multitude features.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2845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700">
                <a:solidFill>
                  <a:schemeClr val="dk1"/>
                </a:solidFill>
              </a:rPr>
              <a:t>Can use similar concepts in other individual sports like swimming/bike riding to determine the performance metrics.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474875" y="1283975"/>
            <a:ext cx="11222100" cy="7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474875" y="2163900"/>
            <a:ext cx="11222100" cy="38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Maximizing Muscle Hypertrophy: A Systematic Review of Advanced Resistance Training Techniques and Methods -       Michal Krzysztofik, Michal Wilk , Grzegorz Wojdała and Artur Goła´.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Precision strength training: Data-driven </a:t>
            </a:r>
            <a:r>
              <a:rPr lang="en-US" sz="1600">
                <a:solidFill>
                  <a:schemeClr val="dk1"/>
                </a:solidFill>
              </a:rPr>
              <a:t>artificial</a:t>
            </a:r>
            <a:r>
              <a:rPr lang="en-US" sz="1600">
                <a:solidFill>
                  <a:schemeClr val="dk1"/>
                </a:solidFill>
              </a:rPr>
              <a:t> intelligence approach to strength and conditioning - Petteri Teikari, Aleksandra Pietrusz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A mathematical model-based approach to optimize loading schemes of isometric resistance training sessions Johannes L. Herolda and Andreas Sommera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Artificial Intelligence of Things in Sports Science: Weight Training as an Example - William Cheng-Chung Chu, Chihhsiong Shih, Wen-Yi Chou, Sheikh Iqbal Ahamed,Pao-Ann Hsiung.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Variability in exercise physiology: Can capturing intra-individual variation help better understand true inter-individual responses? - Oliver J. Chrzanowski-Smith, Eva Piatrikova, James A. Betts, Sean Williams &amp; Javier T. Gonzalez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Overreaching and overtraining in strength sports and resistance training: A scoping review Lee Bell , Alan Ruddock , Thomas Maden-Wilkinson &amp; David. Rogerson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474875" y="1283975"/>
            <a:ext cx="11222100" cy="7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474875" y="2163900"/>
            <a:ext cx="11222100" cy="38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Predicting Physical Exercise Adherence in Fitness Apps Using a Deep Learning Approach Oscar Jossa-Bastidas, Sofia    Zahia,  Andrea Fuente-Vidal, Néstor Sánchez Férez, Oriol Roda Noguera, Joel Montane,Begonya Garcia-Zapirain.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Implementation of the goal-setting components in popular physical activity apps: Review and content analysis. Dario Baretta, Paulina Bondaronek, Artur Direito, Patrizia Steca.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4289375" y="3084225"/>
            <a:ext cx="31836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/>
              <a:t> Thank You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1151050" y="1407011"/>
            <a:ext cx="57504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Project Description</a:t>
            </a:r>
            <a:endParaRPr sz="3600"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693075" y="2108825"/>
            <a:ext cx="6335700" cy="4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W</a:t>
            </a:r>
            <a:r>
              <a:rPr lang="en-US" sz="2000">
                <a:solidFill>
                  <a:schemeClr val="dk1"/>
                </a:solidFill>
              </a:rPr>
              <a:t>e intend to use historical work out data to gain insights about how to efficiently one can plan his future workout sessions. Here the key concept is Progressive Overload.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Progeressive overload is one of the key factor when it come to reaching one’s strength or hypertrophy goals.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Progressive overload takes multiple forms (sets, reps, time under tension, rest periods) but workout volume or exercise volume is one of the major component.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Prediction will be done on feature Volume - a </a:t>
            </a:r>
            <a:r>
              <a:rPr lang="en-US" sz="2000">
                <a:solidFill>
                  <a:schemeClr val="dk1"/>
                </a:solidFill>
              </a:rPr>
              <a:t>continuous</a:t>
            </a:r>
            <a:r>
              <a:rPr lang="en-US" sz="2000">
                <a:solidFill>
                  <a:schemeClr val="dk1"/>
                </a:solidFill>
              </a:rPr>
              <a:t> feature. Volume is given by the formula:</a:t>
            </a:r>
            <a:endParaRPr sz="2000">
              <a:solidFill>
                <a:schemeClr val="dk1"/>
              </a:solidFill>
            </a:endParaRPr>
          </a:p>
          <a:p>
            <a:pPr indent="457200" lvl="0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7">
                <a:solidFill>
                  <a:schemeClr val="dk1"/>
                </a:solidFill>
                <a:highlight>
                  <a:schemeClr val="lt1"/>
                </a:highlight>
              </a:rPr>
              <a:t>S</a:t>
            </a:r>
            <a:r>
              <a:rPr lang="en-US" sz="2077">
                <a:solidFill>
                  <a:schemeClr val="dk1"/>
                </a:solidFill>
                <a:highlight>
                  <a:schemeClr val="lt1"/>
                </a:highlight>
              </a:rPr>
              <a:t>ets x Reps x Weight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Able to predict, one’s progression in terms of workout volume helps in fine tuning the exercise selection and programming.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By examining one’s historical workout log, we can predict future performances or drop in performance.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884218" y="4308764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700" y="1407000"/>
            <a:ext cx="4615300" cy="474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373550" y="1463300"/>
            <a:ext cx="6408000" cy="83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</a:rPr>
              <a:t>Key Terminologies And Concepts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373550" y="2296400"/>
            <a:ext cx="6408000" cy="373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Exercise, Sets, Reps, Volume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Progressive Overload.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Hypertrophy &amp; strength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SAID Principle (</a:t>
            </a:r>
            <a:r>
              <a:rPr b="1" lang="en-US" sz="1200">
                <a:solidFill>
                  <a:schemeClr val="dk1"/>
                </a:solidFill>
              </a:rPr>
              <a:t>Specific Adaptation to Imposed Demands</a:t>
            </a:r>
            <a:r>
              <a:rPr lang="en-US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Training Curve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16"/>
          <p:cNvSpPr/>
          <p:nvPr>
            <p:ph idx="2" type="pic"/>
          </p:nvPr>
        </p:nvSpPr>
        <p:spPr>
          <a:xfrm>
            <a:off x="7419880" y="1283975"/>
            <a:ext cx="4386300" cy="4759500"/>
          </a:xfrm>
          <a:prstGeom prst="rect">
            <a:avLst/>
          </a:prstGeom>
        </p:spPr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700" y="1283975"/>
            <a:ext cx="4730476" cy="47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196327" y="1187258"/>
            <a:ext cx="5326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/>
              <a:t>Dataset :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79827" y="2242125"/>
            <a:ext cx="7679100" cy="3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900"/>
              <a:buFont typeface="Arial"/>
              <a:buChar char="•"/>
            </a:pPr>
            <a:r>
              <a:rPr lang="en-US" sz="1900"/>
              <a:t>Dataset vendor -  Personal </a:t>
            </a:r>
            <a:r>
              <a:rPr lang="en-US" sz="1900"/>
              <a:t>exercise</a:t>
            </a:r>
            <a:r>
              <a:rPr lang="en-US" sz="1900"/>
              <a:t> log which was tracked using using Android App </a:t>
            </a:r>
            <a:r>
              <a:rPr lang="en-US" sz="1900" u="sng">
                <a:solidFill>
                  <a:schemeClr val="hlink"/>
                </a:solidFill>
                <a:hlinkClick r:id="rId3"/>
              </a:rPr>
              <a:t>Fitnotes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900"/>
              <a:buFont typeface="Arial"/>
              <a:buChar char="•"/>
            </a:pPr>
            <a:r>
              <a:rPr lang="en-US" sz="1900"/>
              <a:t>Historical exercise log from 2019-2022.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Time series based data with </a:t>
            </a:r>
            <a:r>
              <a:rPr lang="en-US" sz="1900"/>
              <a:t>continuous</a:t>
            </a:r>
            <a:r>
              <a:rPr lang="en-US" sz="1900"/>
              <a:t> target </a:t>
            </a:r>
            <a:r>
              <a:rPr lang="en-US" sz="1900"/>
              <a:t>variable(Volume) with similar characteristics like stock market data.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Downside: Small size dataset. 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7975" y="1345625"/>
            <a:ext cx="3347275" cy="46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067950" y="4325175"/>
            <a:ext cx="5626500" cy="141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Features : Date, Category, Exercise Name, Weight, Reps, Time, Distance, Distance units.</a:t>
            </a:r>
            <a:endParaRPr sz="1600"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950" y="3265050"/>
            <a:ext cx="4000875" cy="3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950" y="853675"/>
            <a:ext cx="10346650" cy="21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886712" y="1260138"/>
            <a:ext cx="5326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/>
              <a:t>Project Workflow: 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650" y="2002672"/>
            <a:ext cx="8012557" cy="4484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1037066" y="1167067"/>
            <a:ext cx="6784161" cy="395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 sz="3500"/>
              <a:t>EDA and Feature Engineering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1091775" y="1961975"/>
            <a:ext cx="1009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Converting missing</a:t>
            </a:r>
            <a:r>
              <a:rPr lang="en-US" sz="1800"/>
              <a:t>/NaN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values to desired values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The different categories and Exercise Name are shown below.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25" y="3071500"/>
            <a:ext cx="3183100" cy="33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3875" y="3040275"/>
            <a:ext cx="3518850" cy="339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1848" y="3253650"/>
            <a:ext cx="4338702" cy="31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037066" y="1167067"/>
            <a:ext cx="67842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 sz="3500"/>
              <a:t>EDA and Feature Engineering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 rot="-5400000">
            <a:off x="5478884" y="4380328"/>
            <a:ext cx="484500" cy="78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849900" y="1961975"/>
            <a:ext cx="103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/>
              <a:t>These graphs help us recognize the different states of </a:t>
            </a:r>
            <a:r>
              <a:rPr lang="en-US" sz="1600"/>
              <a:t>workout throughout </a:t>
            </a:r>
            <a:endParaRPr sz="1600"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29467"/>
            <a:ext cx="12192000" cy="2649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275075" y="1221475"/>
            <a:ext cx="31359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 sz="3500"/>
              <a:t>EDA and Feature Engineering</a:t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 rot="-5400000">
            <a:off x="5478884" y="4380328"/>
            <a:ext cx="484500" cy="78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800" y="778475"/>
            <a:ext cx="8563200" cy="607952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329350" y="3809100"/>
            <a:ext cx="318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o </a:t>
            </a:r>
            <a:r>
              <a:rPr lang="en-US"/>
              <a:t>perform trend analysis, we are using the library </a:t>
            </a:r>
            <a:r>
              <a:rPr lang="en-US">
                <a:solidFill>
                  <a:schemeClr val="dk1"/>
                </a:solidFill>
              </a:rPr>
              <a:t>statsmodels tsa.seasonal.seasonal_decompose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