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C0E8-33F6-7C48-D498-679E0D2E6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3C72B2-5B75-14CD-9FA1-8B9D7FF6F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0662E0-0D4F-BD5C-065E-43D888804426}"/>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5" name="Footer Placeholder 4">
            <a:extLst>
              <a:ext uri="{FF2B5EF4-FFF2-40B4-BE49-F238E27FC236}">
                <a16:creationId xmlns:a16="http://schemas.microsoft.com/office/drawing/2014/main" id="{E14FF170-F63D-7667-BBCA-F24208D9F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91382-B28C-B265-8160-2EB05240312B}"/>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388379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ECCF-29B7-0B91-F963-6811AE97D5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AEAA92-FC51-72CC-B413-31E6384D3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1C59F-0E1B-5DB4-B657-2EFE66E4D859}"/>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5" name="Footer Placeholder 4">
            <a:extLst>
              <a:ext uri="{FF2B5EF4-FFF2-40B4-BE49-F238E27FC236}">
                <a16:creationId xmlns:a16="http://schemas.microsoft.com/office/drawing/2014/main" id="{E8AF4BF8-D725-6141-0530-561A7CEF3F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5879F-70BA-9CD0-6460-3C5E53F01A26}"/>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273388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1ED4E-932C-5881-A78C-C90B5FF188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28F743-7F25-977E-136C-56641C202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36C5E-B210-7C55-C01B-237573F61475}"/>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5" name="Footer Placeholder 4">
            <a:extLst>
              <a:ext uri="{FF2B5EF4-FFF2-40B4-BE49-F238E27FC236}">
                <a16:creationId xmlns:a16="http://schemas.microsoft.com/office/drawing/2014/main" id="{ADAC13A2-3524-1381-6651-F9AC06518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80103-2AC2-619C-5E4B-7311F97248E4}"/>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357474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6710-D10B-39E0-553A-B8C7977060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84DEE-07C8-1CB3-6D05-8B53D7CA6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C1B73-7229-386C-5EBE-E83E76DE30B9}"/>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5" name="Footer Placeholder 4">
            <a:extLst>
              <a:ext uri="{FF2B5EF4-FFF2-40B4-BE49-F238E27FC236}">
                <a16:creationId xmlns:a16="http://schemas.microsoft.com/office/drawing/2014/main" id="{FFB87B92-1C4D-6F92-4431-438576BE1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ABB56-7BD2-288B-FC7E-4481D85F860C}"/>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356060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DBC6-4CED-5980-74EA-257D26B3D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B39CB2-8294-12F3-1B99-BC6F03450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1B09C-FA05-9F63-EE4D-488B229037C1}"/>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5" name="Footer Placeholder 4">
            <a:extLst>
              <a:ext uri="{FF2B5EF4-FFF2-40B4-BE49-F238E27FC236}">
                <a16:creationId xmlns:a16="http://schemas.microsoft.com/office/drawing/2014/main" id="{FA5C6508-F417-8155-71EF-7FBE6B0500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12C6C-D615-0B5B-BEF3-E427EFC9815A}"/>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145147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F3B3-9AF8-75FD-E16C-C054349E92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C74631-7E46-62BC-B2DF-31664607A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DB2AE7-111C-A43C-8658-B26B32A4A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7FF22A-ECB9-FF39-00C2-698D10D954A1}"/>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6" name="Footer Placeholder 5">
            <a:extLst>
              <a:ext uri="{FF2B5EF4-FFF2-40B4-BE49-F238E27FC236}">
                <a16:creationId xmlns:a16="http://schemas.microsoft.com/office/drawing/2014/main" id="{D8A58151-B476-6361-6CE5-116918A71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60D13-90B5-867A-5C1D-E31C27175CE2}"/>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363831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6FC0-36E9-18F4-2DEF-0CFA49A4E7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1FC07-B84D-0B97-610A-EB61931DC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91FD2-799C-CFEF-6D96-F180A0514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E4759F-CF74-05CE-C908-4CB90A728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C5CDE-FA51-73E4-B5BC-5A657B1146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EA0E0B-2F4E-D950-FF7D-8F4C1FD78BF2}"/>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8" name="Footer Placeholder 7">
            <a:extLst>
              <a:ext uri="{FF2B5EF4-FFF2-40B4-BE49-F238E27FC236}">
                <a16:creationId xmlns:a16="http://schemas.microsoft.com/office/drawing/2014/main" id="{E76641EF-7855-EDE7-4F19-ABDF8A1ABB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44E470-9387-911D-5F2E-A461A775B913}"/>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2551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1409-6471-9427-051B-2007E2FB9D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6908F7-B6CD-FEBD-C8AA-237639038401}"/>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4" name="Footer Placeholder 3">
            <a:extLst>
              <a:ext uri="{FF2B5EF4-FFF2-40B4-BE49-F238E27FC236}">
                <a16:creationId xmlns:a16="http://schemas.microsoft.com/office/drawing/2014/main" id="{08E6B136-2EF2-3CBA-BC1D-94A8D84C3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330026-04AB-5E04-8C36-7EA81B20FBAB}"/>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11364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D14DC-50B7-21E9-B095-5E7E794621DE}"/>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3" name="Footer Placeholder 2">
            <a:extLst>
              <a:ext uri="{FF2B5EF4-FFF2-40B4-BE49-F238E27FC236}">
                <a16:creationId xmlns:a16="http://schemas.microsoft.com/office/drawing/2014/main" id="{08A87A10-E280-408C-BFC9-4B767A1498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45DDBD-C65F-9288-4306-CE6830110281}"/>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174144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291F-FC7A-2DAD-CF53-69EE959A7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537F79-0DA4-C130-EFAC-EAEF6F378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2A74C7-FAFD-F771-1E9A-EBF1630A2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90093-D82E-BE62-D962-2AD8394AF8FA}"/>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6" name="Footer Placeholder 5">
            <a:extLst>
              <a:ext uri="{FF2B5EF4-FFF2-40B4-BE49-F238E27FC236}">
                <a16:creationId xmlns:a16="http://schemas.microsoft.com/office/drawing/2014/main" id="{602A6859-C154-56B5-1B0E-76499BBED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D905B3-C3B3-DB87-17B5-2329A3B0D011}"/>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169167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D2B4-B720-A3A1-6663-7F2D42616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346EFA-A029-757D-B2B0-5DB3D36B8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2C2853-D80E-691B-0619-3B30B4A09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B98E9-951B-3A92-A19E-11217CC37C64}"/>
              </a:ext>
            </a:extLst>
          </p:cNvPr>
          <p:cNvSpPr>
            <a:spLocks noGrp="1"/>
          </p:cNvSpPr>
          <p:nvPr>
            <p:ph type="dt" sz="half" idx="10"/>
          </p:nvPr>
        </p:nvSpPr>
        <p:spPr/>
        <p:txBody>
          <a:bodyPr/>
          <a:lstStyle/>
          <a:p>
            <a:fld id="{F96C1DC1-7139-449B-BE1E-99222B14AEEF}" type="datetimeFigureOut">
              <a:rPr lang="en-IN" smtClean="0"/>
              <a:t>19-08-2023</a:t>
            </a:fld>
            <a:endParaRPr lang="en-IN"/>
          </a:p>
        </p:txBody>
      </p:sp>
      <p:sp>
        <p:nvSpPr>
          <p:cNvPr id="6" name="Footer Placeholder 5">
            <a:extLst>
              <a:ext uri="{FF2B5EF4-FFF2-40B4-BE49-F238E27FC236}">
                <a16:creationId xmlns:a16="http://schemas.microsoft.com/office/drawing/2014/main" id="{6CF22EE4-48D7-104A-E239-51ABE2A718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F724D-4132-471F-E919-16FD32CB88CA}"/>
              </a:ext>
            </a:extLst>
          </p:cNvPr>
          <p:cNvSpPr>
            <a:spLocks noGrp="1"/>
          </p:cNvSpPr>
          <p:nvPr>
            <p:ph type="sldNum" sz="quarter" idx="12"/>
          </p:nvPr>
        </p:nvSpPr>
        <p:spPr/>
        <p:txBody>
          <a:bodyPr/>
          <a:lstStyle/>
          <a:p>
            <a:fld id="{3BAFB57E-5E35-459D-8C1B-CBEF54298AE4}" type="slidenum">
              <a:rPr lang="en-IN" smtClean="0"/>
              <a:t>‹#›</a:t>
            </a:fld>
            <a:endParaRPr lang="en-IN"/>
          </a:p>
        </p:txBody>
      </p:sp>
    </p:spTree>
    <p:extLst>
      <p:ext uri="{BB962C8B-B14F-4D97-AF65-F5344CB8AC3E}">
        <p14:creationId xmlns:p14="http://schemas.microsoft.com/office/powerpoint/2010/main" val="217529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F71DB-C801-CE05-A64A-D32F38471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88DE43-C1CD-8675-8CC2-544A1D179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83221-06F9-438B-73CF-14EF02C35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C1DC1-7139-449B-BE1E-99222B14AEEF}" type="datetimeFigureOut">
              <a:rPr lang="en-IN" smtClean="0"/>
              <a:t>19-08-2023</a:t>
            </a:fld>
            <a:endParaRPr lang="en-IN"/>
          </a:p>
        </p:txBody>
      </p:sp>
      <p:sp>
        <p:nvSpPr>
          <p:cNvPr id="5" name="Footer Placeholder 4">
            <a:extLst>
              <a:ext uri="{FF2B5EF4-FFF2-40B4-BE49-F238E27FC236}">
                <a16:creationId xmlns:a16="http://schemas.microsoft.com/office/drawing/2014/main" id="{52EE82DA-D823-0687-713E-A01FF7D75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A7DB2-2DBB-B5C0-E1BB-350F9FD65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FB57E-5E35-459D-8C1B-CBEF54298AE4}" type="slidenum">
              <a:rPr lang="en-IN" smtClean="0"/>
              <a:t>‹#›</a:t>
            </a:fld>
            <a:endParaRPr lang="en-IN"/>
          </a:p>
        </p:txBody>
      </p:sp>
    </p:spTree>
    <p:extLst>
      <p:ext uri="{BB962C8B-B14F-4D97-AF65-F5344CB8AC3E}">
        <p14:creationId xmlns:p14="http://schemas.microsoft.com/office/powerpoint/2010/main" val="43489685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4828">
              <a:schemeClr val="accent1"/>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4DB771-F25F-E3FC-B7DD-2948EC60D5F9}"/>
              </a:ext>
            </a:extLst>
          </p:cNvPr>
          <p:cNvSpPr>
            <a:spLocks noGrp="1"/>
          </p:cNvSpPr>
          <p:nvPr>
            <p:ph idx="1"/>
          </p:nvPr>
        </p:nvSpPr>
        <p:spPr>
          <a:xfrm>
            <a:off x="838200" y="177282"/>
            <a:ext cx="10515600" cy="1960983"/>
          </a:xfrm>
        </p:spPr>
        <p:txBody>
          <a:bodyPr>
            <a:normAutofit fontScale="85000" lnSpcReduction="20000"/>
          </a:bodyPr>
          <a:lstStyle/>
          <a:p>
            <a:pPr marL="0" indent="0" algn="ctr">
              <a:buNone/>
            </a:pPr>
            <a:r>
              <a:rPr lang="en-US" sz="2600" dirty="0">
                <a:solidFill>
                  <a:schemeClr val="bg2">
                    <a:lumMod val="50000"/>
                  </a:schemeClr>
                </a:solidFill>
                <a:latin typeface="+mn-lt"/>
              </a:rPr>
              <a:t>      </a:t>
            </a:r>
          </a:p>
          <a:p>
            <a:pPr marL="0" indent="0" algn="ctr">
              <a:buNone/>
            </a:pPr>
            <a:r>
              <a:rPr lang="en-US" sz="2600" dirty="0">
                <a:solidFill>
                  <a:schemeClr val="bg2">
                    <a:lumMod val="50000"/>
                  </a:schemeClr>
                </a:solidFill>
                <a:latin typeface="+mn-lt"/>
              </a:rPr>
              <a:t>         </a:t>
            </a:r>
            <a:r>
              <a:rPr lang="en-US" sz="2600" u="sng" dirty="0">
                <a:solidFill>
                  <a:schemeClr val="bg2">
                    <a:lumMod val="25000"/>
                  </a:schemeClr>
                </a:solidFill>
                <a:latin typeface="+mn-lt"/>
              </a:rPr>
              <a:t>Atliq Hardwares </a:t>
            </a:r>
            <a:br>
              <a:rPr lang="en-US" dirty="0"/>
            </a:br>
            <a:endParaRPr lang="en-US" dirty="0"/>
          </a:p>
          <a:p>
            <a:pPr marL="0" indent="0" algn="ctr">
              <a:buNone/>
            </a:pPr>
            <a:r>
              <a:rPr lang="en-US" sz="3600" b="1" dirty="0">
                <a:solidFill>
                  <a:schemeClr val="accent1">
                    <a:lumMod val="75000"/>
                  </a:schemeClr>
                </a:solidFill>
              </a:rPr>
              <a:t>                      </a:t>
            </a:r>
            <a:r>
              <a:rPr lang="en-US" sz="4000" b="1" dirty="0">
                <a:solidFill>
                  <a:schemeClr val="tx2">
                    <a:lumMod val="50000"/>
                  </a:schemeClr>
                </a:solidFill>
              </a:rPr>
              <a:t>Consumer Goods </a:t>
            </a:r>
            <a:br>
              <a:rPr lang="en-US" sz="4000" b="1" dirty="0">
                <a:solidFill>
                  <a:schemeClr val="tx2">
                    <a:lumMod val="50000"/>
                  </a:schemeClr>
                </a:solidFill>
              </a:rPr>
            </a:br>
            <a:r>
              <a:rPr lang="en-US" sz="4000" b="1" dirty="0">
                <a:solidFill>
                  <a:schemeClr val="tx2">
                    <a:lumMod val="50000"/>
                  </a:schemeClr>
                </a:solidFill>
              </a:rPr>
              <a:t>                    AD-HOC Insights</a:t>
            </a:r>
            <a:endParaRPr lang="en-IN" sz="4000" dirty="0">
              <a:solidFill>
                <a:schemeClr val="tx2">
                  <a:lumMod val="50000"/>
                </a:schemeClr>
              </a:solidFill>
            </a:endParaRPr>
          </a:p>
        </p:txBody>
      </p:sp>
      <p:sp>
        <p:nvSpPr>
          <p:cNvPr id="4" name="AutoShape 2" descr=" what is ad-hoc reporting">
            <a:extLst>
              <a:ext uri="{FF2B5EF4-FFF2-40B4-BE49-F238E27FC236}">
                <a16:creationId xmlns:a16="http://schemas.microsoft.com/office/drawing/2014/main" id="{34D2EE9B-27EA-4ED5-73D9-772C0B73B613}"/>
              </a:ext>
            </a:extLst>
          </p:cNvPr>
          <p:cNvSpPr>
            <a:spLocks noChangeAspect="1" noChangeArrowheads="1"/>
          </p:cNvSpPr>
          <p:nvPr/>
        </p:nvSpPr>
        <p:spPr bwMode="auto">
          <a:xfrm>
            <a:off x="5943600" y="3276599"/>
            <a:ext cx="1614196" cy="8848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497A2D11-227D-D714-54F8-34C457E4C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22" y="1184988"/>
            <a:ext cx="2407297" cy="4152122"/>
          </a:xfrm>
          <a:prstGeom prst="rect">
            <a:avLst/>
          </a:prstGeom>
        </p:spPr>
      </p:pic>
      <p:pic>
        <p:nvPicPr>
          <p:cNvPr id="14" name="Picture 13">
            <a:extLst>
              <a:ext uri="{FF2B5EF4-FFF2-40B4-BE49-F238E27FC236}">
                <a16:creationId xmlns:a16="http://schemas.microsoft.com/office/drawing/2014/main" id="{03CCC418-9184-DE61-5799-B6085E23D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983" y="2414297"/>
            <a:ext cx="6088224" cy="3198845"/>
          </a:xfrm>
          <a:prstGeom prst="rect">
            <a:avLst/>
          </a:prstGeom>
        </p:spPr>
      </p:pic>
      <p:pic>
        <p:nvPicPr>
          <p:cNvPr id="20" name="Picture 19">
            <a:extLst>
              <a:ext uri="{FF2B5EF4-FFF2-40B4-BE49-F238E27FC236}">
                <a16:creationId xmlns:a16="http://schemas.microsoft.com/office/drawing/2014/main" id="{6FEC806A-ADD7-B508-C15C-996E669E5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8815" y="248040"/>
            <a:ext cx="1138337" cy="694352"/>
          </a:xfrm>
          <a:prstGeom prst="rect">
            <a:avLst/>
          </a:prstGeom>
        </p:spPr>
      </p:pic>
      <p:sp>
        <p:nvSpPr>
          <p:cNvPr id="24" name="TextBox 23">
            <a:extLst>
              <a:ext uri="{FF2B5EF4-FFF2-40B4-BE49-F238E27FC236}">
                <a16:creationId xmlns:a16="http://schemas.microsoft.com/office/drawing/2014/main" id="{D173D4EF-4B66-6320-6FB9-E0BD7F2B5368}"/>
              </a:ext>
            </a:extLst>
          </p:cNvPr>
          <p:cNvSpPr txBox="1"/>
          <p:nvPr/>
        </p:nvSpPr>
        <p:spPr>
          <a:xfrm>
            <a:off x="8462865" y="6097555"/>
            <a:ext cx="2253343" cy="369332"/>
          </a:xfrm>
          <a:prstGeom prst="rect">
            <a:avLst/>
          </a:prstGeom>
          <a:noFill/>
        </p:spPr>
        <p:txBody>
          <a:bodyPr wrap="square" rtlCol="0">
            <a:spAutoFit/>
          </a:bodyPr>
          <a:lstStyle/>
          <a:p>
            <a:pPr algn="ctr"/>
            <a:r>
              <a:rPr lang="en-US" dirty="0"/>
              <a:t> By- Kiran Sodheja</a:t>
            </a:r>
            <a:endParaRPr lang="en-IN" dirty="0"/>
          </a:p>
        </p:txBody>
      </p:sp>
    </p:spTree>
    <p:extLst>
      <p:ext uri="{BB962C8B-B14F-4D97-AF65-F5344CB8AC3E}">
        <p14:creationId xmlns:p14="http://schemas.microsoft.com/office/powerpoint/2010/main" val="104599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A3FC6-6644-0756-CB26-646DD7D2E2E9}"/>
              </a:ext>
            </a:extLst>
          </p:cNvPr>
          <p:cNvSpPr>
            <a:spLocks noGrp="1"/>
          </p:cNvSpPr>
          <p:nvPr>
            <p:ph idx="1"/>
          </p:nvPr>
        </p:nvSpPr>
        <p:spPr>
          <a:xfrm>
            <a:off x="509047" y="876693"/>
            <a:ext cx="10844753" cy="5300270"/>
          </a:xfrm>
        </p:spPr>
        <p:txBody>
          <a:bodyPr>
            <a:normAutofit/>
          </a:bodyPr>
          <a:lstStyle/>
          <a:p>
            <a:pPr marL="0" indent="0">
              <a:buNone/>
            </a:pPr>
            <a:r>
              <a:rPr lang="en-US" sz="2000" dirty="0"/>
              <a:t>6. Generate a report which contains the top 5 customers who received an average high pre_invoice_discount_pct for the fiscal year 2021 and in the Indian market. The final output contains these fields, </a:t>
            </a:r>
          </a:p>
          <a:p>
            <a:r>
              <a:rPr lang="en-US" sz="2000" dirty="0"/>
              <a:t>customer_code </a:t>
            </a:r>
          </a:p>
          <a:p>
            <a:r>
              <a:rPr lang="en-US" sz="2000" dirty="0"/>
              <a:t>customer </a:t>
            </a:r>
          </a:p>
          <a:p>
            <a:r>
              <a:rPr lang="en-US" sz="2000" dirty="0"/>
              <a:t>average_discount_percentage </a:t>
            </a:r>
          </a:p>
          <a:p>
            <a:pPr marL="0" indent="0">
              <a:buNone/>
            </a:pPr>
            <a:r>
              <a:rPr lang="en-US" sz="2000" dirty="0"/>
              <a:t>                          </a:t>
            </a:r>
          </a:p>
          <a:p>
            <a:pPr marL="0" indent="0">
              <a:buNone/>
            </a:pPr>
            <a:endParaRPr lang="en-US" sz="2000" dirty="0">
              <a:solidFill>
                <a:schemeClr val="accent1">
                  <a:lumMod val="75000"/>
                </a:schemeClr>
              </a:solidFill>
            </a:endParaRPr>
          </a:p>
          <a:p>
            <a:pPr marL="0" indent="0">
              <a:buNone/>
            </a:pPr>
            <a:endParaRPr lang="en-US" sz="2000" dirty="0">
              <a:solidFill>
                <a:schemeClr val="accent1">
                  <a:lumMod val="75000"/>
                </a:schemeClr>
              </a:solidFill>
            </a:endParaRPr>
          </a:p>
          <a:p>
            <a:pPr marL="0" indent="0">
              <a:buNone/>
            </a:pPr>
            <a:endParaRPr lang="en-US" sz="2000" dirty="0">
              <a:solidFill>
                <a:schemeClr val="accent1">
                  <a:lumMod val="75000"/>
                </a:schemeClr>
              </a:solidFill>
            </a:endParaRPr>
          </a:p>
          <a:p>
            <a:pPr marL="0" indent="0">
              <a:buNone/>
            </a:pPr>
            <a:endParaRPr lang="en-US" sz="2000" dirty="0">
              <a:solidFill>
                <a:schemeClr val="accent1">
                  <a:lumMod val="75000"/>
                </a:schemeClr>
              </a:solidFill>
            </a:endParaRPr>
          </a:p>
          <a:p>
            <a:pPr marL="0" indent="0">
              <a:buNone/>
            </a:pPr>
            <a:endParaRPr lang="en-US" sz="2000" dirty="0">
              <a:solidFill>
                <a:schemeClr val="accent1">
                  <a:lumMod val="75000"/>
                </a:schemeClr>
              </a:solidFill>
            </a:endParaRPr>
          </a:p>
          <a:p>
            <a:pPr marL="0" indent="0">
              <a:buNone/>
            </a:pPr>
            <a:endParaRPr lang="en-US" sz="2000" dirty="0">
              <a:solidFill>
                <a:schemeClr val="accent1">
                  <a:lumMod val="75000"/>
                </a:schemeClr>
              </a:solidFill>
            </a:endParaRPr>
          </a:p>
          <a:p>
            <a:pPr marL="0" indent="0">
              <a:buNone/>
            </a:pPr>
            <a:endParaRPr lang="en-US" sz="2000" dirty="0">
              <a:solidFill>
                <a:schemeClr val="accent1">
                  <a:lumMod val="75000"/>
                </a:schemeClr>
              </a:solidFill>
            </a:endParaRPr>
          </a:p>
        </p:txBody>
      </p:sp>
      <p:sp>
        <p:nvSpPr>
          <p:cNvPr id="7" name="Rectangle 6">
            <a:extLst>
              <a:ext uri="{FF2B5EF4-FFF2-40B4-BE49-F238E27FC236}">
                <a16:creationId xmlns:a16="http://schemas.microsoft.com/office/drawing/2014/main" id="{70387BD3-BD6A-7F1F-08A7-57B3A0633D85}"/>
              </a:ext>
            </a:extLst>
          </p:cNvPr>
          <p:cNvSpPr/>
          <p:nvPr/>
        </p:nvSpPr>
        <p:spPr>
          <a:xfrm>
            <a:off x="2822463" y="3007898"/>
            <a:ext cx="995680" cy="62484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Flipkart</a:t>
            </a:r>
            <a:endParaRPr lang="en-IN" dirty="0"/>
          </a:p>
        </p:txBody>
      </p:sp>
      <p:sp>
        <p:nvSpPr>
          <p:cNvPr id="8" name="Rectangle 7">
            <a:extLst>
              <a:ext uri="{FF2B5EF4-FFF2-40B4-BE49-F238E27FC236}">
                <a16:creationId xmlns:a16="http://schemas.microsoft.com/office/drawing/2014/main" id="{77CB30A7-B0B6-77F6-72B5-68C0180B032B}"/>
              </a:ext>
            </a:extLst>
          </p:cNvPr>
          <p:cNvSpPr/>
          <p:nvPr/>
        </p:nvSpPr>
        <p:spPr>
          <a:xfrm>
            <a:off x="2822463" y="3723857"/>
            <a:ext cx="995680" cy="62484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Viveks</a:t>
            </a:r>
            <a:endParaRPr lang="en-IN" dirty="0"/>
          </a:p>
        </p:txBody>
      </p:sp>
      <p:sp>
        <p:nvSpPr>
          <p:cNvPr id="9" name="Rectangle 8">
            <a:extLst>
              <a:ext uri="{FF2B5EF4-FFF2-40B4-BE49-F238E27FC236}">
                <a16:creationId xmlns:a16="http://schemas.microsoft.com/office/drawing/2014/main" id="{74434093-30ED-D3CC-4C9F-D49D4F04764E}"/>
              </a:ext>
            </a:extLst>
          </p:cNvPr>
          <p:cNvSpPr/>
          <p:nvPr/>
        </p:nvSpPr>
        <p:spPr>
          <a:xfrm>
            <a:off x="2822463" y="4470400"/>
            <a:ext cx="995680" cy="62484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Ezone</a:t>
            </a:r>
            <a:endParaRPr lang="en-IN" dirty="0"/>
          </a:p>
        </p:txBody>
      </p:sp>
      <p:sp>
        <p:nvSpPr>
          <p:cNvPr id="10" name="Rectangle 9">
            <a:extLst>
              <a:ext uri="{FF2B5EF4-FFF2-40B4-BE49-F238E27FC236}">
                <a16:creationId xmlns:a16="http://schemas.microsoft.com/office/drawing/2014/main" id="{DFB677C4-D813-D87E-C6DF-55F49C914323}"/>
              </a:ext>
            </a:extLst>
          </p:cNvPr>
          <p:cNvSpPr/>
          <p:nvPr/>
        </p:nvSpPr>
        <p:spPr>
          <a:xfrm>
            <a:off x="2822463" y="5250284"/>
            <a:ext cx="995680" cy="62484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Croma</a:t>
            </a:r>
            <a:endParaRPr lang="en-IN" dirty="0"/>
          </a:p>
        </p:txBody>
      </p:sp>
      <p:sp>
        <p:nvSpPr>
          <p:cNvPr id="11" name="Rectangle 10">
            <a:extLst>
              <a:ext uri="{FF2B5EF4-FFF2-40B4-BE49-F238E27FC236}">
                <a16:creationId xmlns:a16="http://schemas.microsoft.com/office/drawing/2014/main" id="{1C1F86E8-CCF9-576A-74C2-99500921AACF}"/>
              </a:ext>
            </a:extLst>
          </p:cNvPr>
          <p:cNvSpPr/>
          <p:nvPr/>
        </p:nvSpPr>
        <p:spPr>
          <a:xfrm>
            <a:off x="2822463" y="5986246"/>
            <a:ext cx="995680" cy="62484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Amazon</a:t>
            </a:r>
            <a:endParaRPr lang="en-IN" dirty="0"/>
          </a:p>
        </p:txBody>
      </p:sp>
      <p:pic>
        <p:nvPicPr>
          <p:cNvPr id="15" name="Picture 14">
            <a:extLst>
              <a:ext uri="{FF2B5EF4-FFF2-40B4-BE49-F238E27FC236}">
                <a16:creationId xmlns:a16="http://schemas.microsoft.com/office/drawing/2014/main" id="{63083D26-D372-CACD-3313-5B761C920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872" y="2426205"/>
            <a:ext cx="4622800" cy="2413065"/>
          </a:xfrm>
          <a:prstGeom prst="rect">
            <a:avLst/>
          </a:prstGeom>
        </p:spPr>
      </p:pic>
      <p:sp>
        <p:nvSpPr>
          <p:cNvPr id="16" name="Isosceles Triangle 15">
            <a:extLst>
              <a:ext uri="{FF2B5EF4-FFF2-40B4-BE49-F238E27FC236}">
                <a16:creationId xmlns:a16="http://schemas.microsoft.com/office/drawing/2014/main" id="{1D605BE5-5812-CD41-CFD5-DFBF08897F0B}"/>
              </a:ext>
            </a:extLst>
          </p:cNvPr>
          <p:cNvSpPr/>
          <p:nvPr/>
        </p:nvSpPr>
        <p:spPr>
          <a:xfrm>
            <a:off x="1699782" y="3007898"/>
            <a:ext cx="638063" cy="624840"/>
          </a:xfrm>
          <a:prstGeom prst="triangl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17" name="Isosceles Triangle 16">
            <a:extLst>
              <a:ext uri="{FF2B5EF4-FFF2-40B4-BE49-F238E27FC236}">
                <a16:creationId xmlns:a16="http://schemas.microsoft.com/office/drawing/2014/main" id="{FDE0F1D6-7381-9463-6E52-EB163C168FE8}"/>
              </a:ext>
            </a:extLst>
          </p:cNvPr>
          <p:cNvSpPr/>
          <p:nvPr/>
        </p:nvSpPr>
        <p:spPr>
          <a:xfrm>
            <a:off x="1703854" y="3714001"/>
            <a:ext cx="638063" cy="6248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8" name="Isosceles Triangle 17">
            <a:extLst>
              <a:ext uri="{FF2B5EF4-FFF2-40B4-BE49-F238E27FC236}">
                <a16:creationId xmlns:a16="http://schemas.microsoft.com/office/drawing/2014/main" id="{9270324B-1983-8FA7-11EE-A11CE7D2C143}"/>
              </a:ext>
            </a:extLst>
          </p:cNvPr>
          <p:cNvSpPr/>
          <p:nvPr/>
        </p:nvSpPr>
        <p:spPr>
          <a:xfrm>
            <a:off x="1703854" y="4471971"/>
            <a:ext cx="638063" cy="624840"/>
          </a:xfrm>
          <a:prstGeom prst="triangl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20" name="Isosceles Triangle 19">
            <a:extLst>
              <a:ext uri="{FF2B5EF4-FFF2-40B4-BE49-F238E27FC236}">
                <a16:creationId xmlns:a16="http://schemas.microsoft.com/office/drawing/2014/main" id="{27F3B796-8663-46D1-0FD0-89A87ACAEB1E}"/>
              </a:ext>
            </a:extLst>
          </p:cNvPr>
          <p:cNvSpPr/>
          <p:nvPr/>
        </p:nvSpPr>
        <p:spPr>
          <a:xfrm>
            <a:off x="1703854" y="5996008"/>
            <a:ext cx="638063" cy="624840"/>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21" name="Isosceles Triangle 20">
            <a:extLst>
              <a:ext uri="{FF2B5EF4-FFF2-40B4-BE49-F238E27FC236}">
                <a16:creationId xmlns:a16="http://schemas.microsoft.com/office/drawing/2014/main" id="{3A706B48-F514-0FFB-D4A4-B0B3272D9345}"/>
              </a:ext>
            </a:extLst>
          </p:cNvPr>
          <p:cNvSpPr/>
          <p:nvPr/>
        </p:nvSpPr>
        <p:spPr>
          <a:xfrm>
            <a:off x="1703854" y="5228276"/>
            <a:ext cx="638063" cy="624840"/>
          </a:xfrm>
          <a:prstGeom prst="triangl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23" name="TextBox 22">
            <a:extLst>
              <a:ext uri="{FF2B5EF4-FFF2-40B4-BE49-F238E27FC236}">
                <a16:creationId xmlns:a16="http://schemas.microsoft.com/office/drawing/2014/main" id="{0651BB60-6B4A-7C3C-CF55-7C51C60356BC}"/>
              </a:ext>
            </a:extLst>
          </p:cNvPr>
          <p:cNvSpPr txBox="1"/>
          <p:nvPr/>
        </p:nvSpPr>
        <p:spPr>
          <a:xfrm>
            <a:off x="4841241" y="5250284"/>
            <a:ext cx="6512559" cy="1569660"/>
          </a:xfrm>
          <a:prstGeom prst="rect">
            <a:avLst/>
          </a:prstGeom>
          <a:noFill/>
        </p:spPr>
        <p:txBody>
          <a:bodyPr wrap="square" rtlCol="0">
            <a:spAutoFit/>
          </a:bodyPr>
          <a:lstStyle/>
          <a:p>
            <a:pPr algn="ctr"/>
            <a:r>
              <a:rPr lang="en-US" sz="2400" b="1" dirty="0">
                <a:solidFill>
                  <a:schemeClr val="bg2">
                    <a:lumMod val="25000"/>
                  </a:schemeClr>
                </a:solidFill>
              </a:rPr>
              <a:t>Insights:</a:t>
            </a:r>
          </a:p>
          <a:p>
            <a:pPr algn="ctr"/>
            <a:r>
              <a:rPr lang="en-US" b="1" dirty="0">
                <a:solidFill>
                  <a:schemeClr val="accent1">
                    <a:lumMod val="75000"/>
                  </a:schemeClr>
                </a:solidFill>
              </a:rPr>
              <a:t>The largest  Pre-invoice Average Discount Percentage was given to Flipkart</a:t>
            </a:r>
          </a:p>
          <a:p>
            <a:pPr algn="ctr"/>
            <a:r>
              <a:rPr lang="en-US" b="1" dirty="0">
                <a:solidFill>
                  <a:schemeClr val="accent1">
                    <a:lumMod val="75000"/>
                  </a:schemeClr>
                </a:solidFill>
              </a:rPr>
              <a:t>The least Pre-invoice Average Discount Percentage was given to Amazon</a:t>
            </a:r>
            <a:endParaRPr lang="en-IN" b="1" dirty="0">
              <a:solidFill>
                <a:schemeClr val="accent1">
                  <a:lumMod val="75000"/>
                </a:schemeClr>
              </a:solidFill>
            </a:endParaRPr>
          </a:p>
        </p:txBody>
      </p:sp>
    </p:spTree>
    <p:extLst>
      <p:ext uri="{BB962C8B-B14F-4D97-AF65-F5344CB8AC3E}">
        <p14:creationId xmlns:p14="http://schemas.microsoft.com/office/powerpoint/2010/main" val="320334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A3956-EB6C-C041-B0AD-4AB6E4A90ABC}"/>
              </a:ext>
            </a:extLst>
          </p:cNvPr>
          <p:cNvSpPr>
            <a:spLocks noGrp="1"/>
          </p:cNvSpPr>
          <p:nvPr>
            <p:ph idx="1"/>
          </p:nvPr>
        </p:nvSpPr>
        <p:spPr>
          <a:xfrm>
            <a:off x="810705" y="820132"/>
            <a:ext cx="10543095" cy="5356831"/>
          </a:xfrm>
        </p:spPr>
        <p:txBody>
          <a:bodyPr>
            <a:normAutofit fontScale="92500" lnSpcReduction="20000"/>
          </a:bodyPr>
          <a:lstStyle/>
          <a:p>
            <a:pPr marL="0" indent="0">
              <a:buNone/>
            </a:pPr>
            <a:endParaRPr lang="en-US" sz="1800" dirty="0"/>
          </a:p>
          <a:p>
            <a:pPr marL="0" indent="0">
              <a:buNone/>
            </a:pPr>
            <a:r>
              <a:rPr lang="en-US" sz="1800" dirty="0"/>
              <a:t>7. Get the complete report of the Gross sales amount </a:t>
            </a:r>
          </a:p>
          <a:p>
            <a:pPr marL="0" indent="0">
              <a:buNone/>
            </a:pPr>
            <a:r>
              <a:rPr lang="en-US" sz="1800" dirty="0"/>
              <a:t>for the customer “Atliq Exclusive” </a:t>
            </a:r>
          </a:p>
          <a:p>
            <a:pPr marL="0" indent="0">
              <a:buNone/>
            </a:pPr>
            <a:r>
              <a:rPr lang="en-US" sz="1800" dirty="0"/>
              <a:t>for each month. This analysis helps to get an </a:t>
            </a:r>
          </a:p>
          <a:p>
            <a:pPr marL="0" indent="0">
              <a:buNone/>
            </a:pPr>
            <a:r>
              <a:rPr lang="en-US" sz="1800" dirty="0"/>
              <a:t>idea of low and high-performing </a:t>
            </a:r>
          </a:p>
          <a:p>
            <a:pPr marL="0" indent="0">
              <a:buNone/>
            </a:pPr>
            <a:r>
              <a:rPr lang="en-US" sz="1800" dirty="0"/>
              <a:t>months and take strategic decisions. </a:t>
            </a:r>
          </a:p>
          <a:p>
            <a:pPr marL="0" indent="0">
              <a:buNone/>
            </a:pPr>
            <a:r>
              <a:rPr lang="en-US" sz="1800" dirty="0"/>
              <a:t>The final report contains these columns: </a:t>
            </a:r>
          </a:p>
          <a:p>
            <a:r>
              <a:rPr lang="en-US" sz="1800" dirty="0"/>
              <a:t>Month </a:t>
            </a:r>
          </a:p>
          <a:p>
            <a:r>
              <a:rPr lang="en-US" sz="1800" dirty="0"/>
              <a:t>Year </a:t>
            </a:r>
          </a:p>
          <a:p>
            <a:r>
              <a:rPr lang="en-US" sz="1800" dirty="0"/>
              <a:t>Gross sales Amount</a:t>
            </a:r>
          </a:p>
          <a:p>
            <a:pPr marL="0" indent="0">
              <a:buNone/>
            </a:pPr>
            <a:endParaRPr lang="en-US" sz="1800" dirty="0"/>
          </a:p>
          <a:p>
            <a:pPr marL="0" indent="0">
              <a:buNone/>
            </a:pPr>
            <a:r>
              <a:rPr lang="en-US" sz="1800" dirty="0"/>
              <a:t> </a:t>
            </a:r>
          </a:p>
          <a:p>
            <a:pPr marL="0" indent="0">
              <a:buNone/>
            </a:pPr>
            <a:r>
              <a:rPr lang="en-US" sz="2400" b="1" dirty="0">
                <a:solidFill>
                  <a:schemeClr val="bg2">
                    <a:lumMod val="25000"/>
                  </a:schemeClr>
                </a:solidFill>
              </a:rPr>
              <a:t>Insights:</a:t>
            </a:r>
          </a:p>
          <a:p>
            <a:r>
              <a:rPr lang="en-US" sz="1900" b="1" dirty="0">
                <a:solidFill>
                  <a:schemeClr val="accent1">
                    <a:lumMod val="75000"/>
                  </a:schemeClr>
                </a:solidFill>
              </a:rPr>
              <a:t>The highest gross sales total for both fiscal years</a:t>
            </a:r>
          </a:p>
          <a:p>
            <a:pPr marL="0" indent="0">
              <a:buNone/>
            </a:pPr>
            <a:r>
              <a:rPr lang="en-US" sz="1900" b="1" dirty="0">
                <a:solidFill>
                  <a:schemeClr val="accent1">
                    <a:lumMod val="75000"/>
                  </a:schemeClr>
                </a:solidFill>
              </a:rPr>
              <a:t>is in November (2020)</a:t>
            </a:r>
          </a:p>
          <a:p>
            <a:r>
              <a:rPr lang="en-US" sz="1900" b="1" dirty="0">
                <a:solidFill>
                  <a:schemeClr val="accent1">
                    <a:lumMod val="75000"/>
                  </a:schemeClr>
                </a:solidFill>
              </a:rPr>
              <a:t>The lowest gross sales total for both fiscal years</a:t>
            </a:r>
          </a:p>
          <a:p>
            <a:pPr marL="0" indent="0">
              <a:buNone/>
            </a:pPr>
            <a:r>
              <a:rPr lang="en-US" sz="1900" b="1" dirty="0">
                <a:solidFill>
                  <a:schemeClr val="accent1">
                    <a:lumMod val="75000"/>
                  </a:schemeClr>
                </a:solidFill>
              </a:rPr>
              <a:t>Is in March (2020)</a:t>
            </a:r>
          </a:p>
          <a:p>
            <a:pPr marL="0" indent="0">
              <a:buNone/>
            </a:pPr>
            <a:endParaRPr lang="en-IN" sz="2400" dirty="0"/>
          </a:p>
        </p:txBody>
      </p:sp>
      <p:pic>
        <p:nvPicPr>
          <p:cNvPr id="7" name="Picture 6">
            <a:extLst>
              <a:ext uri="{FF2B5EF4-FFF2-40B4-BE49-F238E27FC236}">
                <a16:creationId xmlns:a16="http://schemas.microsoft.com/office/drawing/2014/main" id="{62DE98A3-C1DD-C083-12CD-236067ECD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680" y="5336510"/>
            <a:ext cx="2987299" cy="932210"/>
          </a:xfrm>
          <a:prstGeom prst="rect">
            <a:avLst/>
          </a:prstGeom>
        </p:spPr>
      </p:pic>
      <p:pic>
        <p:nvPicPr>
          <p:cNvPr id="11" name="Picture 10">
            <a:extLst>
              <a:ext uri="{FF2B5EF4-FFF2-40B4-BE49-F238E27FC236}">
                <a16:creationId xmlns:a16="http://schemas.microsoft.com/office/drawing/2014/main" id="{B6AB59E8-A2E0-4C00-5FB6-686F72F978A2}"/>
              </a:ext>
            </a:extLst>
          </p:cNvPr>
          <p:cNvPicPr>
            <a:picLocks noChangeAspect="1"/>
          </p:cNvPicPr>
          <p:nvPr/>
        </p:nvPicPr>
        <p:blipFill rotWithShape="1">
          <a:blip r:embed="rId3">
            <a:extLst>
              <a:ext uri="{28A0092B-C50C-407E-A947-70E740481C1C}">
                <a14:useLocalDpi xmlns:a14="http://schemas.microsoft.com/office/drawing/2010/main" val="0"/>
              </a:ext>
            </a:extLst>
          </a:blip>
          <a:srcRect r="2783"/>
          <a:stretch/>
        </p:blipFill>
        <p:spPr>
          <a:xfrm>
            <a:off x="7253680" y="924560"/>
            <a:ext cx="2987299" cy="4427449"/>
          </a:xfrm>
          <a:prstGeom prst="rect">
            <a:avLst/>
          </a:prstGeom>
        </p:spPr>
      </p:pic>
    </p:spTree>
    <p:extLst>
      <p:ext uri="{BB962C8B-B14F-4D97-AF65-F5344CB8AC3E}">
        <p14:creationId xmlns:p14="http://schemas.microsoft.com/office/powerpoint/2010/main" val="366653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B06F5-835D-4039-45A3-405EE71E2EED}"/>
              </a:ext>
            </a:extLst>
          </p:cNvPr>
          <p:cNvSpPr>
            <a:spLocks noGrp="1"/>
          </p:cNvSpPr>
          <p:nvPr>
            <p:ph idx="1"/>
          </p:nvPr>
        </p:nvSpPr>
        <p:spPr>
          <a:xfrm>
            <a:off x="546755" y="838986"/>
            <a:ext cx="10807045" cy="5337977"/>
          </a:xfrm>
        </p:spPr>
        <p:txBody>
          <a:bodyPr>
            <a:normAutofit fontScale="92500" lnSpcReduction="10000"/>
          </a:bodyPr>
          <a:lstStyle/>
          <a:p>
            <a:pPr marL="0" indent="0">
              <a:buNone/>
            </a:pPr>
            <a:r>
              <a:rPr lang="en-US" sz="1800" dirty="0"/>
              <a:t>8. In which quarter of 2020, got the maximum total_sold_quantity? The final output contains these fields sorted by the total_sold_quantity, </a:t>
            </a:r>
          </a:p>
          <a:p>
            <a:r>
              <a:rPr lang="en-US" sz="1800" dirty="0"/>
              <a:t>Quarter </a:t>
            </a:r>
          </a:p>
          <a:p>
            <a:r>
              <a:rPr lang="en-US" sz="1800" dirty="0"/>
              <a:t>total_sold_quantity</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2400" b="1" dirty="0">
              <a:solidFill>
                <a:schemeClr val="bg2">
                  <a:lumMod val="25000"/>
                </a:schemeClr>
              </a:solidFill>
            </a:endParaRPr>
          </a:p>
          <a:p>
            <a:pPr marL="0" indent="0">
              <a:buNone/>
            </a:pPr>
            <a:r>
              <a:rPr lang="en-US" sz="2400" b="1" dirty="0">
                <a:solidFill>
                  <a:schemeClr val="bg2">
                    <a:lumMod val="25000"/>
                  </a:schemeClr>
                </a:solidFill>
              </a:rPr>
              <a:t>Insights:</a:t>
            </a:r>
          </a:p>
          <a:p>
            <a:pPr marL="0" indent="0">
              <a:buNone/>
            </a:pPr>
            <a:r>
              <a:rPr lang="en-US" sz="1600" b="1" dirty="0">
                <a:solidFill>
                  <a:schemeClr val="accent1">
                    <a:lumMod val="75000"/>
                  </a:schemeClr>
                </a:solidFill>
              </a:rPr>
              <a:t>Quarter 1 has the maximum total sold quantity of 7.01M,whereas </a:t>
            </a:r>
          </a:p>
          <a:p>
            <a:pPr marL="0" indent="0">
              <a:buNone/>
            </a:pPr>
            <a:r>
              <a:rPr lang="en-US" sz="1600" b="1" dirty="0">
                <a:solidFill>
                  <a:schemeClr val="accent1">
                    <a:lumMod val="75000"/>
                  </a:schemeClr>
                </a:solidFill>
              </a:rPr>
              <a:t>the total sold quantity decreased to 2.08 M in Quarter 3 which was</a:t>
            </a:r>
          </a:p>
          <a:p>
            <a:pPr marL="0" indent="0">
              <a:buNone/>
            </a:pPr>
            <a:r>
              <a:rPr lang="en-US" sz="1600" b="1" dirty="0">
                <a:solidFill>
                  <a:schemeClr val="accent1">
                    <a:lumMod val="75000"/>
                  </a:schemeClr>
                </a:solidFill>
              </a:rPr>
              <a:t>In March, April and May.</a:t>
            </a:r>
          </a:p>
        </p:txBody>
      </p:sp>
      <p:pic>
        <p:nvPicPr>
          <p:cNvPr id="5" name="Picture 4">
            <a:extLst>
              <a:ext uri="{FF2B5EF4-FFF2-40B4-BE49-F238E27FC236}">
                <a16:creationId xmlns:a16="http://schemas.microsoft.com/office/drawing/2014/main" id="{5916B582-205D-BBB0-03A4-F4FA6A575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792" y="2551816"/>
            <a:ext cx="3427133" cy="2195119"/>
          </a:xfrm>
          <a:prstGeom prst="rect">
            <a:avLst/>
          </a:prstGeom>
        </p:spPr>
      </p:pic>
      <p:pic>
        <p:nvPicPr>
          <p:cNvPr id="7" name="Picture 6">
            <a:extLst>
              <a:ext uri="{FF2B5EF4-FFF2-40B4-BE49-F238E27FC236}">
                <a16:creationId xmlns:a16="http://schemas.microsoft.com/office/drawing/2014/main" id="{2327A1BF-355D-352A-1B0F-6AFD8CE5F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162" y="1759199"/>
            <a:ext cx="4085004" cy="3780351"/>
          </a:xfrm>
          <a:prstGeom prst="rect">
            <a:avLst/>
          </a:prstGeom>
        </p:spPr>
      </p:pic>
    </p:spTree>
    <p:extLst>
      <p:ext uri="{BB962C8B-B14F-4D97-AF65-F5344CB8AC3E}">
        <p14:creationId xmlns:p14="http://schemas.microsoft.com/office/powerpoint/2010/main" val="171734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645AC-B1D6-F413-588E-368C62A06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666" y="1126611"/>
            <a:ext cx="8795208" cy="4604777"/>
          </a:xfrm>
        </p:spPr>
      </p:pic>
    </p:spTree>
    <p:extLst>
      <p:ext uri="{BB962C8B-B14F-4D97-AF65-F5344CB8AC3E}">
        <p14:creationId xmlns:p14="http://schemas.microsoft.com/office/powerpoint/2010/main" val="186187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DD4B1-B7D9-E859-3388-E2FFCE29C45D}"/>
              </a:ext>
            </a:extLst>
          </p:cNvPr>
          <p:cNvSpPr>
            <a:spLocks noGrp="1"/>
          </p:cNvSpPr>
          <p:nvPr>
            <p:ph idx="1"/>
          </p:nvPr>
        </p:nvSpPr>
        <p:spPr>
          <a:xfrm>
            <a:off x="763571" y="857839"/>
            <a:ext cx="10590229" cy="5319124"/>
          </a:xfrm>
        </p:spPr>
        <p:txBody>
          <a:bodyPr>
            <a:normAutofit fontScale="92500" lnSpcReduction="10000"/>
          </a:bodyPr>
          <a:lstStyle/>
          <a:p>
            <a:pPr marL="0" indent="0">
              <a:buNone/>
            </a:pPr>
            <a:r>
              <a:rPr lang="en-US" sz="2000" dirty="0"/>
              <a:t>9. Which channel helped to bring more gross sales in the fiscal year 2021 and the percentage of contribution? The final output contains these fields, </a:t>
            </a:r>
          </a:p>
          <a:p>
            <a:r>
              <a:rPr lang="en-US" sz="2000" dirty="0"/>
              <a:t>channel </a:t>
            </a:r>
          </a:p>
          <a:p>
            <a:r>
              <a:rPr lang="en-US" sz="2000" dirty="0"/>
              <a:t>gross_sales_mln </a:t>
            </a:r>
          </a:p>
          <a:p>
            <a:r>
              <a:rPr lang="en-US" sz="2000" dirty="0"/>
              <a:t>Percentage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ctr">
              <a:buNone/>
            </a:pPr>
            <a:r>
              <a:rPr lang="en-US" sz="2400" b="1" dirty="0">
                <a:solidFill>
                  <a:schemeClr val="bg2">
                    <a:lumMod val="25000"/>
                  </a:schemeClr>
                </a:solidFill>
              </a:rPr>
              <a:t>Insights:</a:t>
            </a:r>
          </a:p>
          <a:p>
            <a:pPr marL="0" indent="0" algn="ctr">
              <a:buNone/>
            </a:pPr>
            <a:r>
              <a:rPr lang="en-US" sz="1900" b="1" dirty="0">
                <a:solidFill>
                  <a:schemeClr val="accent1">
                    <a:lumMod val="75000"/>
                  </a:schemeClr>
                </a:solidFill>
              </a:rPr>
              <a:t>Channel: Retailer bring maximum sales percentage for the company with contribution of:73.22%</a:t>
            </a:r>
          </a:p>
          <a:p>
            <a:pPr marL="0" indent="0" algn="ctr">
              <a:buNone/>
            </a:pPr>
            <a:r>
              <a:rPr lang="en-US" sz="1900" b="1" dirty="0">
                <a:solidFill>
                  <a:schemeClr val="accent1">
                    <a:lumMod val="75000"/>
                  </a:schemeClr>
                </a:solidFill>
              </a:rPr>
              <a:t>Channel :Distributor bring minimum sales percentage for the company with contribution </a:t>
            </a:r>
          </a:p>
          <a:p>
            <a:pPr marL="0" indent="0" algn="ctr">
              <a:buNone/>
            </a:pPr>
            <a:r>
              <a:rPr lang="en-US" sz="1900" b="1" dirty="0">
                <a:solidFill>
                  <a:schemeClr val="accent1">
                    <a:lumMod val="75000"/>
                  </a:schemeClr>
                </a:solidFill>
              </a:rPr>
              <a:t>Of  11.31%.</a:t>
            </a:r>
            <a:endParaRPr lang="en-IN" sz="1900" b="1" dirty="0">
              <a:solidFill>
                <a:schemeClr val="accent1">
                  <a:lumMod val="75000"/>
                </a:schemeClr>
              </a:solidFill>
            </a:endParaRPr>
          </a:p>
        </p:txBody>
      </p:sp>
      <p:pic>
        <p:nvPicPr>
          <p:cNvPr id="5" name="Picture 4">
            <a:extLst>
              <a:ext uri="{FF2B5EF4-FFF2-40B4-BE49-F238E27FC236}">
                <a16:creationId xmlns:a16="http://schemas.microsoft.com/office/drawing/2014/main" id="{11F1CA01-EF54-4D37-7E94-1B3918FCF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096" y="1870432"/>
            <a:ext cx="4628561" cy="2258508"/>
          </a:xfrm>
          <a:prstGeom prst="rect">
            <a:avLst/>
          </a:prstGeom>
        </p:spPr>
      </p:pic>
    </p:spTree>
    <p:extLst>
      <p:ext uri="{BB962C8B-B14F-4D97-AF65-F5344CB8AC3E}">
        <p14:creationId xmlns:p14="http://schemas.microsoft.com/office/powerpoint/2010/main" val="155479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31F46-C8F5-338E-FE4C-4AF1F8ACC7DE}"/>
              </a:ext>
            </a:extLst>
          </p:cNvPr>
          <p:cNvSpPr>
            <a:spLocks noGrp="1"/>
          </p:cNvSpPr>
          <p:nvPr>
            <p:ph idx="1"/>
          </p:nvPr>
        </p:nvSpPr>
        <p:spPr>
          <a:xfrm>
            <a:off x="575035" y="622169"/>
            <a:ext cx="10778765" cy="5554794"/>
          </a:xfrm>
        </p:spPr>
        <p:txBody>
          <a:bodyPr>
            <a:normAutofit fontScale="92500" lnSpcReduction="20000"/>
          </a:bodyPr>
          <a:lstStyle/>
          <a:p>
            <a:pPr marL="0" indent="0">
              <a:buNone/>
            </a:pPr>
            <a:r>
              <a:rPr lang="en-US" sz="1800" dirty="0"/>
              <a:t>10. Get the Top 3 products in each division that have a high total_sold_quantity in the fiscal_year 2021? The final output contains these fields, </a:t>
            </a:r>
          </a:p>
          <a:p>
            <a:r>
              <a:rPr lang="en-US" sz="1800" dirty="0"/>
              <a:t>division </a:t>
            </a:r>
          </a:p>
          <a:p>
            <a:r>
              <a:rPr lang="en-US" sz="1800" dirty="0"/>
              <a:t>product_code </a:t>
            </a:r>
          </a:p>
          <a:p>
            <a:r>
              <a:rPr lang="en-US" sz="1800" dirty="0"/>
              <a:t> product </a:t>
            </a:r>
          </a:p>
          <a:p>
            <a:r>
              <a:rPr lang="en-US" sz="1800" dirty="0"/>
              <a:t>total_sold_quantity </a:t>
            </a:r>
          </a:p>
          <a:p>
            <a:r>
              <a:rPr lang="en-US" sz="1800" dirty="0"/>
              <a:t>rank_order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2000" b="1" dirty="0">
              <a:solidFill>
                <a:schemeClr val="bg2">
                  <a:lumMod val="25000"/>
                </a:schemeClr>
              </a:solidFill>
            </a:endParaRPr>
          </a:p>
          <a:p>
            <a:pPr marL="0" indent="0">
              <a:buNone/>
            </a:pPr>
            <a:r>
              <a:rPr lang="en-US" sz="2000" b="1" dirty="0">
                <a:solidFill>
                  <a:schemeClr val="bg2">
                    <a:lumMod val="25000"/>
                  </a:schemeClr>
                </a:solidFill>
              </a:rPr>
              <a:t>Insights:</a:t>
            </a:r>
          </a:p>
          <a:p>
            <a:pPr marL="0" indent="0">
              <a:buNone/>
            </a:pPr>
            <a:r>
              <a:rPr lang="en-US" sz="1900" b="1" dirty="0">
                <a:solidFill>
                  <a:schemeClr val="accent1">
                    <a:lumMod val="75000"/>
                  </a:schemeClr>
                </a:solidFill>
              </a:rPr>
              <a:t>Each division has a product with different variant that appears twice in the top three products</a:t>
            </a:r>
          </a:p>
          <a:p>
            <a:pPr marL="0" indent="0">
              <a:buNone/>
            </a:pPr>
            <a:endParaRPr lang="en-US" sz="1600" dirty="0">
              <a:solidFill>
                <a:schemeClr val="accent1">
                  <a:lumMod val="75000"/>
                </a:schemeClr>
              </a:solidFill>
            </a:endParaRPr>
          </a:p>
          <a:p>
            <a:pPr marL="0" indent="0">
              <a:buNone/>
            </a:pPr>
            <a:endParaRPr lang="en-IN" sz="1800" dirty="0"/>
          </a:p>
        </p:txBody>
      </p:sp>
      <p:pic>
        <p:nvPicPr>
          <p:cNvPr id="5" name="Picture 4">
            <a:extLst>
              <a:ext uri="{FF2B5EF4-FFF2-40B4-BE49-F238E27FC236}">
                <a16:creationId xmlns:a16="http://schemas.microsoft.com/office/drawing/2014/main" id="{76B81323-3E5A-1494-4873-091F843E4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62" y="2067088"/>
            <a:ext cx="6146277" cy="3073768"/>
          </a:xfrm>
          <a:prstGeom prst="rect">
            <a:avLst/>
          </a:prstGeom>
        </p:spPr>
      </p:pic>
    </p:spTree>
    <p:extLst>
      <p:ext uri="{BB962C8B-B14F-4D97-AF65-F5344CB8AC3E}">
        <p14:creationId xmlns:p14="http://schemas.microsoft.com/office/powerpoint/2010/main" val="314208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061AD5-16E2-A8D9-93FC-B27F892010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78" t="3518" r="3276" b="4894"/>
          <a:stretch/>
        </p:blipFill>
        <p:spPr>
          <a:xfrm>
            <a:off x="507475" y="130709"/>
            <a:ext cx="4606145" cy="3540397"/>
          </a:xfrm>
        </p:spPr>
      </p:pic>
      <p:pic>
        <p:nvPicPr>
          <p:cNvPr id="7" name="Picture 6">
            <a:extLst>
              <a:ext uri="{FF2B5EF4-FFF2-40B4-BE49-F238E27FC236}">
                <a16:creationId xmlns:a16="http://schemas.microsoft.com/office/drawing/2014/main" id="{A540B630-66EE-A337-0D90-75FC4A7C58E1}"/>
              </a:ext>
            </a:extLst>
          </p:cNvPr>
          <p:cNvPicPr>
            <a:picLocks noChangeAspect="1"/>
          </p:cNvPicPr>
          <p:nvPr/>
        </p:nvPicPr>
        <p:blipFill rotWithShape="1">
          <a:blip r:embed="rId3">
            <a:extLst>
              <a:ext uri="{28A0092B-C50C-407E-A947-70E740481C1C}">
                <a14:useLocalDpi xmlns:a14="http://schemas.microsoft.com/office/drawing/2010/main" val="0"/>
              </a:ext>
            </a:extLst>
          </a:blip>
          <a:srcRect l="1753" t="6298" r="-849" b="9742"/>
          <a:stretch/>
        </p:blipFill>
        <p:spPr>
          <a:xfrm>
            <a:off x="6890994" y="134789"/>
            <a:ext cx="4953788" cy="3447397"/>
          </a:xfrm>
          <a:prstGeom prst="rect">
            <a:avLst/>
          </a:prstGeom>
        </p:spPr>
      </p:pic>
      <p:pic>
        <p:nvPicPr>
          <p:cNvPr id="9" name="Picture 8">
            <a:extLst>
              <a:ext uri="{FF2B5EF4-FFF2-40B4-BE49-F238E27FC236}">
                <a16:creationId xmlns:a16="http://schemas.microsoft.com/office/drawing/2014/main" id="{D54A6298-014A-32E9-B7C1-3EA411BB926F}"/>
              </a:ext>
            </a:extLst>
          </p:cNvPr>
          <p:cNvPicPr>
            <a:picLocks noChangeAspect="1"/>
          </p:cNvPicPr>
          <p:nvPr/>
        </p:nvPicPr>
        <p:blipFill rotWithShape="1">
          <a:blip r:embed="rId4">
            <a:extLst>
              <a:ext uri="{28A0092B-C50C-407E-A947-70E740481C1C}">
                <a14:useLocalDpi xmlns:a14="http://schemas.microsoft.com/office/drawing/2010/main" val="0"/>
              </a:ext>
            </a:extLst>
          </a:blip>
          <a:srcRect l="2486" t="5193" r="3531" b="5489"/>
          <a:stretch/>
        </p:blipFill>
        <p:spPr>
          <a:xfrm>
            <a:off x="4224991" y="3746521"/>
            <a:ext cx="5156461" cy="2980770"/>
          </a:xfrm>
          <a:prstGeom prst="rect">
            <a:avLst/>
          </a:prstGeom>
        </p:spPr>
      </p:pic>
    </p:spTree>
    <p:extLst>
      <p:ext uri="{BB962C8B-B14F-4D97-AF65-F5344CB8AC3E}">
        <p14:creationId xmlns:p14="http://schemas.microsoft.com/office/powerpoint/2010/main" val="172604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A3096-55E5-2294-1092-ABD6275BD72E}"/>
              </a:ext>
            </a:extLst>
          </p:cNvPr>
          <p:cNvSpPr>
            <a:spLocks noGrp="1"/>
          </p:cNvSpPr>
          <p:nvPr>
            <p:ph idx="1"/>
          </p:nvPr>
        </p:nvSpPr>
        <p:spPr>
          <a:xfrm>
            <a:off x="940837" y="536510"/>
            <a:ext cx="10515600" cy="5784980"/>
          </a:xfrm>
        </p:spPr>
        <p:txBody>
          <a:bodyPr>
            <a:normAutofit/>
          </a:bodyPr>
          <a:lstStyle/>
          <a:p>
            <a:pPr marL="0" indent="0" algn="ctr">
              <a:buNone/>
            </a:pPr>
            <a:r>
              <a:rPr lang="en-US" dirty="0">
                <a:solidFill>
                  <a:schemeClr val="tx1">
                    <a:lumMod val="65000"/>
                    <a:lumOff val="35000"/>
                  </a:schemeClr>
                </a:solidFill>
              </a:rPr>
              <a:t> </a:t>
            </a:r>
            <a:r>
              <a:rPr lang="en-US" sz="3200" dirty="0">
                <a:solidFill>
                  <a:schemeClr val="tx1">
                    <a:lumMod val="65000"/>
                    <a:lumOff val="35000"/>
                  </a:schemeClr>
                </a:solidFill>
              </a:rPr>
              <a:t>Objective</a:t>
            </a:r>
          </a:p>
          <a:p>
            <a:pPr algn="l"/>
            <a:r>
              <a:rPr lang="en-US" sz="2000" b="0" i="0" dirty="0">
                <a:solidFill>
                  <a:schemeClr val="accent1">
                    <a:lumMod val="75000"/>
                  </a:schemeClr>
                </a:solidFill>
                <a:effectLst/>
                <a:latin typeface="Manrope"/>
              </a:rPr>
              <a:t>Atliq Hardwares (imaginary company) is one of the leading computer hardware producers in India and well expanded in other countries too.</a:t>
            </a:r>
          </a:p>
          <a:p>
            <a:pPr algn="l"/>
            <a:r>
              <a:rPr lang="en-US" sz="2000" b="0" i="0" dirty="0">
                <a:solidFill>
                  <a:schemeClr val="accent1">
                    <a:lumMod val="75000"/>
                  </a:schemeClr>
                </a:solidFill>
                <a:effectLst/>
                <a:latin typeface="Manrope"/>
              </a:rPr>
              <a:t>However, the management noticed that they do not get enough insights to make quick and smart data-informed decisions. </a:t>
            </a:r>
          </a:p>
          <a:p>
            <a:pPr algn="l"/>
            <a:r>
              <a:rPr lang="en-US" sz="2000" b="0" i="0" dirty="0">
                <a:solidFill>
                  <a:schemeClr val="accent1">
                    <a:lumMod val="75000"/>
                  </a:schemeClr>
                </a:solidFill>
                <a:effectLst/>
                <a:latin typeface="Manrope"/>
              </a:rPr>
              <a:t>They want to expand their data analytics team by adding several junior data analysts. Tony Sharma, their data analytics director wanted to hire someone who is good at both tech and soft skills.</a:t>
            </a:r>
          </a:p>
          <a:p>
            <a:pPr algn="l"/>
            <a:r>
              <a:rPr lang="en-US" sz="2000" b="0" i="0" dirty="0">
                <a:solidFill>
                  <a:schemeClr val="accent1">
                    <a:lumMod val="75000"/>
                  </a:schemeClr>
                </a:solidFill>
                <a:effectLst/>
                <a:latin typeface="Manrope"/>
              </a:rPr>
              <a:t> Hence, he decided to conduct a SQL challenge which will help him understand both the skills.</a:t>
            </a:r>
          </a:p>
          <a:p>
            <a:pPr marL="0" indent="0" algn="l">
              <a:buNone/>
            </a:pPr>
            <a:endParaRPr lang="en-US" sz="2000" dirty="0">
              <a:solidFill>
                <a:srgbClr val="131022"/>
              </a:solidFill>
              <a:latin typeface="Manrope"/>
            </a:endParaRPr>
          </a:p>
          <a:p>
            <a:pPr marL="0" indent="0" algn="l">
              <a:buNone/>
            </a:pPr>
            <a:r>
              <a:rPr lang="en-US" sz="2400" dirty="0">
                <a:solidFill>
                  <a:schemeClr val="tx1">
                    <a:lumMod val="65000"/>
                    <a:lumOff val="35000"/>
                  </a:schemeClr>
                </a:solidFill>
                <a:latin typeface="Manrope"/>
              </a:rPr>
              <a:t>Problem:</a:t>
            </a:r>
          </a:p>
          <a:p>
            <a:pPr marL="0" indent="0" algn="l">
              <a:buNone/>
            </a:pPr>
            <a:r>
              <a:rPr lang="en-US" sz="2000" b="0" i="0" dirty="0">
                <a:solidFill>
                  <a:schemeClr val="accent1">
                    <a:lumMod val="75000"/>
                  </a:schemeClr>
                </a:solidFill>
                <a:effectLst/>
                <a:latin typeface="Manrope"/>
              </a:rPr>
              <a:t>- There are 10 ad hoc requests for which the business needs insights.</a:t>
            </a:r>
          </a:p>
          <a:p>
            <a:pPr marL="0" indent="0" algn="l">
              <a:buNone/>
            </a:pPr>
            <a:r>
              <a:rPr lang="en-US" sz="2400" dirty="0">
                <a:solidFill>
                  <a:schemeClr val="tx1">
                    <a:lumMod val="65000"/>
                    <a:lumOff val="35000"/>
                  </a:schemeClr>
                </a:solidFill>
                <a:latin typeface="Manrope"/>
              </a:rPr>
              <a:t>Approach:</a:t>
            </a:r>
          </a:p>
          <a:p>
            <a:pPr marL="0" indent="0" algn="l">
              <a:buNone/>
            </a:pPr>
            <a:r>
              <a:rPr lang="en-US" sz="2000" dirty="0">
                <a:solidFill>
                  <a:schemeClr val="accent1">
                    <a:lumMod val="75000"/>
                  </a:schemeClr>
                </a:solidFill>
                <a:latin typeface="Manrope"/>
              </a:rPr>
              <a:t>- R</a:t>
            </a:r>
            <a:r>
              <a:rPr lang="en-US" sz="2000" b="0" i="0" dirty="0">
                <a:solidFill>
                  <a:schemeClr val="accent1">
                    <a:lumMod val="75000"/>
                  </a:schemeClr>
                </a:solidFill>
                <a:effectLst/>
                <a:latin typeface="Manrope"/>
              </a:rPr>
              <a:t>un a SQL query to answer these requests. </a:t>
            </a:r>
            <a:endParaRPr lang="en-US" sz="2000" dirty="0">
              <a:solidFill>
                <a:schemeClr val="accent1">
                  <a:lumMod val="75000"/>
                </a:schemeClr>
              </a:solidFill>
              <a:latin typeface="Manrope"/>
            </a:endParaRPr>
          </a:p>
          <a:p>
            <a:pPr marL="0" indent="0" algn="l">
              <a:buNone/>
            </a:pPr>
            <a:endParaRPr lang="en-US" sz="2000" b="0" i="0" dirty="0">
              <a:solidFill>
                <a:schemeClr val="accent1">
                  <a:lumMod val="75000"/>
                </a:schemeClr>
              </a:solidFill>
              <a:effectLst/>
              <a:latin typeface="Manrope"/>
            </a:endParaRPr>
          </a:p>
          <a:p>
            <a:pPr marL="0" indent="0" algn="ctr">
              <a:buNone/>
            </a:pPr>
            <a:endParaRPr lang="en-IN" sz="3200" dirty="0">
              <a:solidFill>
                <a:schemeClr val="tx1">
                  <a:lumMod val="65000"/>
                  <a:lumOff val="35000"/>
                </a:schemeClr>
              </a:solidFill>
            </a:endParaRPr>
          </a:p>
        </p:txBody>
      </p:sp>
    </p:spTree>
    <p:extLst>
      <p:ext uri="{BB962C8B-B14F-4D97-AF65-F5344CB8AC3E}">
        <p14:creationId xmlns:p14="http://schemas.microsoft.com/office/powerpoint/2010/main" val="372612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B77116-3824-917A-5E0B-0B3062B2D7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262" y="868515"/>
            <a:ext cx="9741159" cy="5477069"/>
          </a:xfrm>
        </p:spPr>
      </p:pic>
      <p:sp>
        <p:nvSpPr>
          <p:cNvPr id="6" name="TextBox 5">
            <a:extLst>
              <a:ext uri="{FF2B5EF4-FFF2-40B4-BE49-F238E27FC236}">
                <a16:creationId xmlns:a16="http://schemas.microsoft.com/office/drawing/2014/main" id="{490AC29A-9389-26ED-AEBE-6B3F4833F089}"/>
              </a:ext>
            </a:extLst>
          </p:cNvPr>
          <p:cNvSpPr txBox="1"/>
          <p:nvPr/>
        </p:nvSpPr>
        <p:spPr>
          <a:xfrm>
            <a:off x="3723589" y="273377"/>
            <a:ext cx="4411744" cy="461665"/>
          </a:xfrm>
          <a:prstGeom prst="rect">
            <a:avLst/>
          </a:prstGeom>
          <a:noFill/>
        </p:spPr>
        <p:txBody>
          <a:bodyPr wrap="square" rtlCol="0">
            <a:spAutoFit/>
          </a:bodyPr>
          <a:lstStyle/>
          <a:p>
            <a:pPr algn="ctr"/>
            <a:r>
              <a:rPr lang="en-US" sz="2400" b="1" dirty="0">
                <a:solidFill>
                  <a:schemeClr val="bg2">
                    <a:lumMod val="25000"/>
                  </a:schemeClr>
                </a:solidFill>
              </a:rPr>
              <a:t>Atliq's Market</a:t>
            </a:r>
            <a:endParaRPr lang="en-IN" sz="2400" b="1" dirty="0">
              <a:solidFill>
                <a:schemeClr val="bg2">
                  <a:lumMod val="25000"/>
                </a:schemeClr>
              </a:solidFill>
            </a:endParaRPr>
          </a:p>
        </p:txBody>
      </p:sp>
    </p:spTree>
    <p:extLst>
      <p:ext uri="{BB962C8B-B14F-4D97-AF65-F5344CB8AC3E}">
        <p14:creationId xmlns:p14="http://schemas.microsoft.com/office/powerpoint/2010/main" val="61910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52B433-9FE4-5315-C1BA-C7386F542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557" y="936607"/>
            <a:ext cx="10672762" cy="4984785"/>
          </a:xfrm>
        </p:spPr>
      </p:pic>
      <p:sp>
        <p:nvSpPr>
          <p:cNvPr id="7" name="TextBox 6">
            <a:extLst>
              <a:ext uri="{FF2B5EF4-FFF2-40B4-BE49-F238E27FC236}">
                <a16:creationId xmlns:a16="http://schemas.microsoft.com/office/drawing/2014/main" id="{4241308A-FDE5-279A-FF3C-A42FA5A72CC9}"/>
              </a:ext>
            </a:extLst>
          </p:cNvPr>
          <p:cNvSpPr txBox="1"/>
          <p:nvPr/>
        </p:nvSpPr>
        <p:spPr>
          <a:xfrm>
            <a:off x="4526437" y="188536"/>
            <a:ext cx="3271102" cy="461665"/>
          </a:xfrm>
          <a:prstGeom prst="rect">
            <a:avLst/>
          </a:prstGeom>
          <a:noFill/>
        </p:spPr>
        <p:txBody>
          <a:bodyPr wrap="square" rtlCol="0">
            <a:spAutoFit/>
          </a:bodyPr>
          <a:lstStyle/>
          <a:p>
            <a:pPr algn="ctr"/>
            <a:r>
              <a:rPr lang="en-US" sz="2400" b="1" dirty="0"/>
              <a:t>Data</a:t>
            </a:r>
            <a:r>
              <a:rPr lang="en-US" sz="2400" dirty="0"/>
              <a:t> </a:t>
            </a:r>
            <a:r>
              <a:rPr lang="en-US" sz="2400" b="1" dirty="0"/>
              <a:t>And Tools</a:t>
            </a:r>
            <a:endParaRPr lang="en-IN" sz="2400" b="1" dirty="0"/>
          </a:p>
        </p:txBody>
      </p:sp>
      <p:pic>
        <p:nvPicPr>
          <p:cNvPr id="3074" name="Picture 2" descr="MySQL logo and symbol, meaning, history, PNG">
            <a:extLst>
              <a:ext uri="{FF2B5EF4-FFF2-40B4-BE49-F238E27FC236}">
                <a16:creationId xmlns:a16="http://schemas.microsoft.com/office/drawing/2014/main" id="{A17C7145-4751-1D87-10AF-37BABEAE6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835" y="6249969"/>
            <a:ext cx="1084082" cy="4619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icrosoft Power BI Logo PNG vector in SVG, PDF, AI, CDR format">
            <a:extLst>
              <a:ext uri="{FF2B5EF4-FFF2-40B4-BE49-F238E27FC236}">
                <a16:creationId xmlns:a16="http://schemas.microsoft.com/office/drawing/2014/main" id="{B3DC2BAE-5A9A-6A17-B2FC-D2478D3A0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688" y="6315958"/>
            <a:ext cx="1459682" cy="46191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F5C070E-573B-16F6-C99D-21DA3B2DD4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5912" y="6183982"/>
            <a:ext cx="531019" cy="59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3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4CF4D-C9CF-AD8A-69FE-8D8D30EF05C2}"/>
              </a:ext>
            </a:extLst>
          </p:cNvPr>
          <p:cNvSpPr>
            <a:spLocks noGrp="1"/>
          </p:cNvSpPr>
          <p:nvPr>
            <p:ph idx="1"/>
          </p:nvPr>
        </p:nvSpPr>
        <p:spPr>
          <a:xfrm>
            <a:off x="698241" y="677960"/>
            <a:ext cx="10515600" cy="5741694"/>
          </a:xfrm>
        </p:spPr>
        <p:txBody>
          <a:bodyPr>
            <a:normAutofit/>
          </a:bodyPr>
          <a:lstStyle/>
          <a:p>
            <a:pPr marL="342900" indent="-342900">
              <a:buAutoNum type="arabicPeriod"/>
            </a:pPr>
            <a:r>
              <a:rPr lang="en-US" sz="1800" dirty="0"/>
              <a:t>Provide the list of markets in which customer "Atliq Exclusive" operates its business in the APAC region.</a:t>
            </a:r>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0" indent="0" algn="ctr">
              <a:buNone/>
            </a:pPr>
            <a:r>
              <a:rPr lang="en-US" sz="2400" b="1" dirty="0">
                <a:solidFill>
                  <a:schemeClr val="accent1">
                    <a:lumMod val="50000"/>
                  </a:schemeClr>
                </a:solidFill>
              </a:rPr>
              <a:t>Insights:</a:t>
            </a:r>
          </a:p>
          <a:p>
            <a:pPr marL="0" indent="0" algn="ctr">
              <a:buNone/>
            </a:pPr>
            <a:r>
              <a:rPr lang="en-US" sz="1800" b="1" i="0" dirty="0">
                <a:solidFill>
                  <a:schemeClr val="accent1">
                    <a:lumMod val="75000"/>
                  </a:schemeClr>
                </a:solidFill>
                <a:effectLst/>
                <a:latin typeface="Segoe UI" panose="020B0502040204020203" pitchFamily="34" charset="0"/>
              </a:rPr>
              <a:t>           Atliq Exclusive's has 8 Marketing Countries in the APAC Region</a:t>
            </a:r>
            <a:endParaRPr lang="en-US" sz="2400" b="1" dirty="0">
              <a:solidFill>
                <a:schemeClr val="accent1">
                  <a:lumMod val="75000"/>
                </a:schemeClr>
              </a:solidFill>
            </a:endParaRPr>
          </a:p>
        </p:txBody>
      </p:sp>
      <p:pic>
        <p:nvPicPr>
          <p:cNvPr id="5" name="Picture 4">
            <a:extLst>
              <a:ext uri="{FF2B5EF4-FFF2-40B4-BE49-F238E27FC236}">
                <a16:creationId xmlns:a16="http://schemas.microsoft.com/office/drawing/2014/main" id="{13CCD9FC-B60F-B9FD-C5E3-F1782A40C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313" y="1465160"/>
            <a:ext cx="6607113" cy="3604572"/>
          </a:xfrm>
          <a:prstGeom prst="rect">
            <a:avLst/>
          </a:prstGeom>
        </p:spPr>
      </p:pic>
      <p:pic>
        <p:nvPicPr>
          <p:cNvPr id="7" name="Picture 6">
            <a:extLst>
              <a:ext uri="{FF2B5EF4-FFF2-40B4-BE49-F238E27FC236}">
                <a16:creationId xmlns:a16="http://schemas.microsoft.com/office/drawing/2014/main" id="{8C2906C4-D8BC-37AE-6CCE-963848CCB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895" y="1794666"/>
            <a:ext cx="2145474" cy="3486462"/>
          </a:xfrm>
          <a:prstGeom prst="rect">
            <a:avLst/>
          </a:prstGeom>
        </p:spPr>
      </p:pic>
    </p:spTree>
    <p:extLst>
      <p:ext uri="{BB962C8B-B14F-4D97-AF65-F5344CB8AC3E}">
        <p14:creationId xmlns:p14="http://schemas.microsoft.com/office/powerpoint/2010/main" val="213716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4C341-3F15-4001-2322-95E6D3C2895C}"/>
              </a:ext>
            </a:extLst>
          </p:cNvPr>
          <p:cNvSpPr>
            <a:spLocks noGrp="1"/>
          </p:cNvSpPr>
          <p:nvPr>
            <p:ph idx="1"/>
          </p:nvPr>
        </p:nvSpPr>
        <p:spPr>
          <a:xfrm>
            <a:off x="681135" y="746448"/>
            <a:ext cx="10672665" cy="5597791"/>
          </a:xfrm>
        </p:spPr>
        <p:txBody>
          <a:bodyPr>
            <a:normAutofit fontScale="77500" lnSpcReduction="20000"/>
          </a:bodyPr>
          <a:lstStyle/>
          <a:p>
            <a:pPr marL="0" indent="0">
              <a:buNone/>
            </a:pPr>
            <a:r>
              <a:rPr lang="en-US" sz="1800" dirty="0"/>
              <a:t>2. What is the percentage of unique product increase in 2021 vs. 2020? The final output contains these fields, </a:t>
            </a:r>
          </a:p>
          <a:p>
            <a:r>
              <a:rPr lang="en-US" sz="1800" dirty="0"/>
              <a:t>unique_products_2020 </a:t>
            </a:r>
          </a:p>
          <a:p>
            <a:r>
              <a:rPr lang="en-US" sz="1800" dirty="0"/>
              <a:t>unique_products_2021</a:t>
            </a:r>
          </a:p>
          <a:p>
            <a:r>
              <a:rPr lang="en-US" sz="1800" dirty="0"/>
              <a:t> percentage_chg</a:t>
            </a:r>
          </a:p>
          <a:p>
            <a:pPr marL="0" indent="0">
              <a:buNone/>
            </a:pPr>
            <a:endParaRPr lang="en-US"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lgn="ctr">
              <a:buNone/>
            </a:pPr>
            <a:endParaRPr lang="en-IN" sz="1800" dirty="0"/>
          </a:p>
          <a:p>
            <a:pPr marL="0" indent="0" algn="ctr">
              <a:buNone/>
            </a:pPr>
            <a:endParaRPr lang="en-IN" sz="2400" b="1" dirty="0">
              <a:solidFill>
                <a:schemeClr val="bg2">
                  <a:lumMod val="25000"/>
                </a:schemeClr>
              </a:solidFill>
            </a:endParaRPr>
          </a:p>
          <a:p>
            <a:pPr marL="0" indent="0" algn="ctr">
              <a:buNone/>
            </a:pPr>
            <a:endParaRPr lang="en-IN" sz="2400" b="1" dirty="0">
              <a:solidFill>
                <a:schemeClr val="bg2">
                  <a:lumMod val="25000"/>
                </a:schemeClr>
              </a:solidFill>
            </a:endParaRPr>
          </a:p>
          <a:p>
            <a:pPr marL="0" indent="0" algn="ctr">
              <a:buNone/>
            </a:pPr>
            <a:r>
              <a:rPr lang="en-IN" sz="2400" b="1" dirty="0">
                <a:solidFill>
                  <a:schemeClr val="bg2">
                    <a:lumMod val="25000"/>
                  </a:schemeClr>
                </a:solidFill>
              </a:rPr>
              <a:t>Insights:</a:t>
            </a:r>
          </a:p>
          <a:p>
            <a:pPr marL="0" indent="0" algn="ctr">
              <a:buNone/>
            </a:pPr>
            <a:endParaRPr lang="en-IN" sz="2400" b="1" dirty="0">
              <a:solidFill>
                <a:schemeClr val="bg2">
                  <a:lumMod val="25000"/>
                </a:schemeClr>
              </a:solidFill>
            </a:endParaRPr>
          </a:p>
          <a:p>
            <a:pPr marL="0" indent="0" algn="ctr">
              <a:buNone/>
            </a:pPr>
            <a:r>
              <a:rPr lang="en-IN" sz="2300" b="1" dirty="0">
                <a:solidFill>
                  <a:schemeClr val="accent1">
                    <a:lumMod val="75000"/>
                  </a:schemeClr>
                </a:solidFill>
              </a:rPr>
              <a:t>In FY 2020,we had a total products count of 245,but in FY 2021 there were 334,our  </a:t>
            </a:r>
          </a:p>
          <a:p>
            <a:pPr marL="0" indent="0" algn="ctr">
              <a:buNone/>
            </a:pPr>
            <a:r>
              <a:rPr lang="en-IN" sz="2300" b="1" dirty="0">
                <a:solidFill>
                  <a:schemeClr val="accent1">
                    <a:lumMod val="75000"/>
                  </a:schemeClr>
                </a:solidFill>
              </a:rPr>
              <a:t>Product count increased by 36% in one year.</a:t>
            </a:r>
          </a:p>
        </p:txBody>
      </p:sp>
      <p:pic>
        <p:nvPicPr>
          <p:cNvPr id="5" name="Picture 4">
            <a:extLst>
              <a:ext uri="{FF2B5EF4-FFF2-40B4-BE49-F238E27FC236}">
                <a16:creationId xmlns:a16="http://schemas.microsoft.com/office/drawing/2014/main" id="{2C95603A-D4E6-B923-EFFD-E5FD0A9DC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467" y="1366887"/>
            <a:ext cx="5948136" cy="3280527"/>
          </a:xfrm>
          <a:prstGeom prst="rect">
            <a:avLst/>
          </a:prstGeom>
        </p:spPr>
      </p:pic>
      <p:pic>
        <p:nvPicPr>
          <p:cNvPr id="7" name="Picture 6">
            <a:extLst>
              <a:ext uri="{FF2B5EF4-FFF2-40B4-BE49-F238E27FC236}">
                <a16:creationId xmlns:a16="http://schemas.microsoft.com/office/drawing/2014/main" id="{13C57300-4408-72B6-FFA8-2B283DA0D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90" y="2394409"/>
            <a:ext cx="4092295" cy="1034591"/>
          </a:xfrm>
          <a:prstGeom prst="rect">
            <a:avLst/>
          </a:prstGeom>
        </p:spPr>
      </p:pic>
    </p:spTree>
    <p:extLst>
      <p:ext uri="{BB962C8B-B14F-4D97-AF65-F5344CB8AC3E}">
        <p14:creationId xmlns:p14="http://schemas.microsoft.com/office/powerpoint/2010/main" val="173233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AC2B7-5D4B-05B0-3A64-5383704D225E}"/>
              </a:ext>
            </a:extLst>
          </p:cNvPr>
          <p:cNvSpPr>
            <a:spLocks noGrp="1"/>
          </p:cNvSpPr>
          <p:nvPr>
            <p:ph idx="1"/>
          </p:nvPr>
        </p:nvSpPr>
        <p:spPr>
          <a:xfrm>
            <a:off x="718457" y="615819"/>
            <a:ext cx="10635343" cy="5982943"/>
          </a:xfrm>
        </p:spPr>
        <p:txBody>
          <a:bodyPr>
            <a:normAutofit fontScale="92500" lnSpcReduction="10000"/>
          </a:bodyPr>
          <a:lstStyle/>
          <a:p>
            <a:pPr marL="0" indent="0">
              <a:buNone/>
            </a:pPr>
            <a:r>
              <a:rPr lang="en-US" sz="1800" dirty="0"/>
              <a:t>3. Provide a report with all the unique product counts for each segment and sort them in descending order of product counts. The final output contains 2 fields, </a:t>
            </a:r>
          </a:p>
          <a:p>
            <a:r>
              <a:rPr lang="en-US" sz="1800" dirty="0"/>
              <a:t>segment </a:t>
            </a:r>
          </a:p>
          <a:p>
            <a:r>
              <a:rPr lang="en-US" sz="1800" dirty="0"/>
              <a:t> product_count </a:t>
            </a:r>
          </a:p>
          <a:p>
            <a:pPr marL="0" indent="0">
              <a:buNone/>
            </a:pPr>
            <a:endParaRPr lang="en-US"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lgn="ctr">
              <a:buNone/>
            </a:pPr>
            <a:r>
              <a:rPr lang="en-IN" sz="2400" b="1" dirty="0">
                <a:solidFill>
                  <a:schemeClr val="bg2">
                    <a:lumMod val="25000"/>
                  </a:schemeClr>
                </a:solidFill>
              </a:rPr>
              <a:t>Insights:</a:t>
            </a:r>
          </a:p>
          <a:p>
            <a:pPr marL="0" indent="0" algn="ctr">
              <a:buNone/>
            </a:pPr>
            <a:r>
              <a:rPr lang="en-IN" sz="1900" b="1" dirty="0">
                <a:solidFill>
                  <a:schemeClr val="accent1">
                    <a:lumMod val="75000"/>
                  </a:schemeClr>
                </a:solidFill>
              </a:rPr>
              <a:t>Atliq’s Hardware Provides a wide range of products under the segment</a:t>
            </a:r>
          </a:p>
          <a:p>
            <a:pPr marL="0" indent="0" algn="ctr">
              <a:buNone/>
            </a:pPr>
            <a:r>
              <a:rPr lang="en-IN" sz="1900" b="1" dirty="0">
                <a:solidFill>
                  <a:schemeClr val="accent1">
                    <a:lumMod val="75000"/>
                  </a:schemeClr>
                </a:solidFill>
              </a:rPr>
              <a:t>                Notebook, Accessories and Peripherals. However, we still need to expand our production</a:t>
            </a:r>
          </a:p>
          <a:p>
            <a:pPr marL="0" indent="0" algn="ctr">
              <a:buNone/>
            </a:pPr>
            <a:r>
              <a:rPr lang="en-IN" sz="1900" b="1" dirty="0">
                <a:solidFill>
                  <a:schemeClr val="accent1">
                    <a:lumMod val="75000"/>
                  </a:schemeClr>
                </a:solidFill>
              </a:rPr>
              <a:t> under the Desktop, Storage and Networking  segment.</a:t>
            </a:r>
          </a:p>
        </p:txBody>
      </p:sp>
      <p:pic>
        <p:nvPicPr>
          <p:cNvPr id="5" name="Picture 4">
            <a:extLst>
              <a:ext uri="{FF2B5EF4-FFF2-40B4-BE49-F238E27FC236}">
                <a16:creationId xmlns:a16="http://schemas.microsoft.com/office/drawing/2014/main" id="{583A7FDD-941B-78B7-27D9-A1BF22413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613" y="1383003"/>
            <a:ext cx="4480948" cy="3582945"/>
          </a:xfrm>
          <a:prstGeom prst="rect">
            <a:avLst/>
          </a:prstGeom>
        </p:spPr>
      </p:pic>
      <p:pic>
        <p:nvPicPr>
          <p:cNvPr id="9" name="Picture 8">
            <a:extLst>
              <a:ext uri="{FF2B5EF4-FFF2-40B4-BE49-F238E27FC236}">
                <a16:creationId xmlns:a16="http://schemas.microsoft.com/office/drawing/2014/main" id="{653B4ABD-4B11-7CAA-6E96-840B9F49A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158" y="1847653"/>
            <a:ext cx="4301754" cy="2988297"/>
          </a:xfrm>
          <a:prstGeom prst="rect">
            <a:avLst/>
          </a:prstGeom>
        </p:spPr>
      </p:pic>
    </p:spTree>
    <p:extLst>
      <p:ext uri="{BB962C8B-B14F-4D97-AF65-F5344CB8AC3E}">
        <p14:creationId xmlns:p14="http://schemas.microsoft.com/office/powerpoint/2010/main" val="198912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D5ACA-C27B-C458-84FB-710CC8F3255D}"/>
              </a:ext>
            </a:extLst>
          </p:cNvPr>
          <p:cNvSpPr>
            <a:spLocks noGrp="1"/>
          </p:cNvSpPr>
          <p:nvPr>
            <p:ph idx="1"/>
          </p:nvPr>
        </p:nvSpPr>
        <p:spPr>
          <a:xfrm>
            <a:off x="746449" y="631596"/>
            <a:ext cx="10607351" cy="5816338"/>
          </a:xfrm>
        </p:spPr>
        <p:txBody>
          <a:bodyPr>
            <a:normAutofit fontScale="70000" lnSpcReduction="20000"/>
          </a:bodyPr>
          <a:lstStyle/>
          <a:p>
            <a:pPr marL="0" indent="0">
              <a:buNone/>
            </a:pPr>
            <a:r>
              <a:rPr lang="en-US" sz="1800" dirty="0"/>
              <a:t>4. Follow-up: Which segment had the most increase in unique products in 2021 vs 2020? The final output contains these fields, </a:t>
            </a:r>
          </a:p>
          <a:p>
            <a:r>
              <a:rPr lang="en-US" sz="1800" dirty="0"/>
              <a:t>segment </a:t>
            </a:r>
          </a:p>
          <a:p>
            <a:r>
              <a:rPr lang="en-US" sz="1800" dirty="0"/>
              <a:t>product_count_2020 </a:t>
            </a:r>
          </a:p>
          <a:p>
            <a:r>
              <a:rPr lang="en-US" sz="1800" dirty="0"/>
              <a:t>product_count_2021 </a:t>
            </a:r>
          </a:p>
          <a:p>
            <a:r>
              <a:rPr lang="en-US" sz="1800" dirty="0"/>
              <a:t>Difference</a:t>
            </a:r>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ctr">
              <a:buNone/>
            </a:pPr>
            <a:endParaRPr lang="en-US" sz="1800" dirty="0"/>
          </a:p>
          <a:p>
            <a:pPr marL="0" indent="0" algn="ctr">
              <a:buNone/>
            </a:pPr>
            <a:endParaRPr lang="en-US" sz="2000" b="1" dirty="0">
              <a:solidFill>
                <a:schemeClr val="accent1">
                  <a:lumMod val="75000"/>
                </a:schemeClr>
              </a:solidFill>
            </a:endParaRPr>
          </a:p>
          <a:p>
            <a:pPr marL="0" indent="0" algn="ctr">
              <a:buNone/>
            </a:pPr>
            <a:endParaRPr lang="en-US" sz="2000" b="1" dirty="0">
              <a:solidFill>
                <a:schemeClr val="accent1">
                  <a:lumMod val="75000"/>
                </a:schemeClr>
              </a:solidFill>
            </a:endParaRPr>
          </a:p>
          <a:p>
            <a:pPr marL="0" indent="0" algn="ctr">
              <a:buNone/>
            </a:pPr>
            <a:endParaRPr lang="en-US" sz="2600" b="1" dirty="0">
              <a:solidFill>
                <a:schemeClr val="bg2">
                  <a:lumMod val="25000"/>
                </a:schemeClr>
              </a:solidFill>
            </a:endParaRPr>
          </a:p>
          <a:p>
            <a:pPr marL="0" indent="0" algn="ctr">
              <a:buNone/>
            </a:pPr>
            <a:r>
              <a:rPr lang="en-US" sz="2600" b="1" dirty="0">
                <a:solidFill>
                  <a:schemeClr val="bg2">
                    <a:lumMod val="25000"/>
                  </a:schemeClr>
                </a:solidFill>
              </a:rPr>
              <a:t>Insights:</a:t>
            </a:r>
          </a:p>
          <a:p>
            <a:pPr marL="0" indent="0" algn="ctr">
              <a:buNone/>
            </a:pPr>
            <a:endParaRPr lang="en-US" sz="2000" b="1" dirty="0">
              <a:solidFill>
                <a:schemeClr val="accent1">
                  <a:lumMod val="75000"/>
                </a:schemeClr>
              </a:solidFill>
            </a:endParaRPr>
          </a:p>
          <a:p>
            <a:pPr marL="0" indent="0" algn="ctr">
              <a:buNone/>
            </a:pPr>
            <a:r>
              <a:rPr lang="en-US" sz="2600" b="1" dirty="0">
                <a:solidFill>
                  <a:schemeClr val="accent1">
                    <a:lumMod val="75000"/>
                  </a:schemeClr>
                </a:solidFill>
              </a:rPr>
              <a:t>Accessories and Notebook had largest increase in production whereas Networking and Storage are</a:t>
            </a:r>
          </a:p>
          <a:p>
            <a:pPr marL="0" indent="0" algn="ctr">
              <a:buNone/>
            </a:pPr>
            <a:r>
              <a:rPr lang="en-US" sz="2600" b="1" dirty="0">
                <a:solidFill>
                  <a:schemeClr val="accent1">
                    <a:lumMod val="75000"/>
                  </a:schemeClr>
                </a:solidFill>
              </a:rPr>
              <a:t>Growing at a slower pace than other segment.</a:t>
            </a:r>
          </a:p>
          <a:p>
            <a:pPr marL="0" indent="0">
              <a:buNone/>
            </a:pPr>
            <a:endParaRPr lang="en-IN" sz="1800" dirty="0"/>
          </a:p>
        </p:txBody>
      </p:sp>
      <p:pic>
        <p:nvPicPr>
          <p:cNvPr id="5" name="Picture 4">
            <a:extLst>
              <a:ext uri="{FF2B5EF4-FFF2-40B4-BE49-F238E27FC236}">
                <a16:creationId xmlns:a16="http://schemas.microsoft.com/office/drawing/2014/main" id="{721708F5-48EA-A5E9-50AF-01607FB4E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86" y="2198629"/>
            <a:ext cx="4244708" cy="2682271"/>
          </a:xfrm>
          <a:prstGeom prst="rect">
            <a:avLst/>
          </a:prstGeom>
        </p:spPr>
      </p:pic>
      <p:pic>
        <p:nvPicPr>
          <p:cNvPr id="7" name="Picture 6">
            <a:extLst>
              <a:ext uri="{FF2B5EF4-FFF2-40B4-BE49-F238E27FC236}">
                <a16:creationId xmlns:a16="http://schemas.microsoft.com/office/drawing/2014/main" id="{51791FAC-8178-2955-8EF7-8F8CDD244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031" y="1701657"/>
            <a:ext cx="5464013" cy="3292125"/>
          </a:xfrm>
          <a:prstGeom prst="rect">
            <a:avLst/>
          </a:prstGeom>
        </p:spPr>
      </p:pic>
    </p:spTree>
    <p:extLst>
      <p:ext uri="{BB962C8B-B14F-4D97-AF65-F5344CB8AC3E}">
        <p14:creationId xmlns:p14="http://schemas.microsoft.com/office/powerpoint/2010/main" val="391234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920DE-772E-D7E3-3792-77AEF3419E62}"/>
              </a:ext>
            </a:extLst>
          </p:cNvPr>
          <p:cNvSpPr>
            <a:spLocks noGrp="1"/>
          </p:cNvSpPr>
          <p:nvPr>
            <p:ph idx="1"/>
          </p:nvPr>
        </p:nvSpPr>
        <p:spPr>
          <a:xfrm>
            <a:off x="725864" y="801278"/>
            <a:ext cx="10627936" cy="5375685"/>
          </a:xfrm>
        </p:spPr>
        <p:txBody>
          <a:bodyPr>
            <a:normAutofit fontScale="92500" lnSpcReduction="10000"/>
          </a:bodyPr>
          <a:lstStyle/>
          <a:p>
            <a:pPr marL="0" indent="0">
              <a:buNone/>
            </a:pPr>
            <a:r>
              <a:rPr lang="en-US" sz="1800" dirty="0"/>
              <a:t>5. Get the products that have the highest and lowest manufacturing costs. The final output should contain these fields, </a:t>
            </a:r>
          </a:p>
          <a:p>
            <a:r>
              <a:rPr lang="en-US" sz="1800" dirty="0"/>
              <a:t>product_code </a:t>
            </a:r>
          </a:p>
          <a:p>
            <a:r>
              <a:rPr lang="en-US" sz="1800" dirty="0"/>
              <a:t>product </a:t>
            </a:r>
          </a:p>
          <a:p>
            <a:r>
              <a:rPr lang="en-US" sz="1800" dirty="0"/>
              <a:t>manufacturing_cost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ctr">
              <a:buNone/>
            </a:pPr>
            <a:r>
              <a:rPr lang="en-US" sz="2000" b="1" dirty="0">
                <a:solidFill>
                  <a:schemeClr val="bg2">
                    <a:lumMod val="25000"/>
                  </a:schemeClr>
                </a:solidFill>
              </a:rPr>
              <a:t>Insights:</a:t>
            </a:r>
          </a:p>
          <a:p>
            <a:pPr marL="0" indent="0" algn="ctr">
              <a:buNone/>
            </a:pPr>
            <a:r>
              <a:rPr lang="en-US" sz="1900" b="1" dirty="0">
                <a:solidFill>
                  <a:schemeClr val="accent1">
                    <a:lumMod val="75000"/>
                  </a:schemeClr>
                </a:solidFill>
              </a:rPr>
              <a:t>Personal Desktop: AQ HOME Allin1 Gen 2 has the highest manufacturing cost.</a:t>
            </a:r>
          </a:p>
          <a:p>
            <a:pPr marL="0" indent="0" algn="ctr">
              <a:buNone/>
            </a:pPr>
            <a:r>
              <a:rPr lang="en-US" sz="1900" b="1" dirty="0">
                <a:solidFill>
                  <a:schemeClr val="accent1">
                    <a:lumMod val="75000"/>
                  </a:schemeClr>
                </a:solidFill>
              </a:rPr>
              <a:t>Mouse: AQ Master wired ×1 Ms has the lowest manufacturing cost</a:t>
            </a:r>
          </a:p>
          <a:p>
            <a:pPr marL="0" indent="0">
              <a:buNone/>
            </a:pPr>
            <a:endParaRPr lang="en-IN" sz="1800" dirty="0"/>
          </a:p>
        </p:txBody>
      </p:sp>
      <p:pic>
        <p:nvPicPr>
          <p:cNvPr id="5" name="Picture 4">
            <a:extLst>
              <a:ext uri="{FF2B5EF4-FFF2-40B4-BE49-F238E27FC236}">
                <a16:creationId xmlns:a16="http://schemas.microsoft.com/office/drawing/2014/main" id="{A66CB2B1-B1C5-6941-980E-07B2EC26B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450" y="1671005"/>
            <a:ext cx="5464013" cy="3063505"/>
          </a:xfrm>
          <a:prstGeom prst="rect">
            <a:avLst/>
          </a:prstGeom>
        </p:spPr>
      </p:pic>
      <p:pic>
        <p:nvPicPr>
          <p:cNvPr id="7" name="Picture 6">
            <a:extLst>
              <a:ext uri="{FF2B5EF4-FFF2-40B4-BE49-F238E27FC236}">
                <a16:creationId xmlns:a16="http://schemas.microsoft.com/office/drawing/2014/main" id="{1F070EA5-E2DC-A978-DF6A-0107C613B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731" y="2873484"/>
            <a:ext cx="3505504" cy="1613675"/>
          </a:xfrm>
          <a:prstGeom prst="rect">
            <a:avLst/>
          </a:prstGeom>
        </p:spPr>
      </p:pic>
    </p:spTree>
    <p:extLst>
      <p:ext uri="{BB962C8B-B14F-4D97-AF65-F5344CB8AC3E}">
        <p14:creationId xmlns:p14="http://schemas.microsoft.com/office/powerpoint/2010/main" val="118327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1561</TotalTime>
  <Words>820</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Manrope</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sodheja</dc:creator>
  <cp:lastModifiedBy>kiran sodheja</cp:lastModifiedBy>
  <cp:revision>1</cp:revision>
  <dcterms:created xsi:type="dcterms:W3CDTF">2023-08-17T16:30:52Z</dcterms:created>
  <dcterms:modified xsi:type="dcterms:W3CDTF">2023-08-18T18:44:50Z</dcterms:modified>
</cp:coreProperties>
</file>