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83BC64-96E0-4EC5-8761-D5BD79BAF930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D4D28B-4D3A-47EC-880F-4687623D3181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07638E-6CEE-42F4-8803-0EA90BF2A534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4392E5-7A3F-4CBF-B3BD-A709F5E41CBB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t>Footer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EDFE82-8A71-41C3-AC61-28756D58863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EFEB4C-F118-4DF8-8F57-B47E5ABA4559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7063B0-E97C-40A5-9E9F-3701B73A118F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610ED4-EB63-4687-BDA8-35E531284A95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0510B54-F94F-4D9D-AE66-0E0BDBB1DE99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8B8901-AF84-48D9-B374-90DE99004B9F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19EF98-D43A-413A-B753-1895FAF9FF7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7F9BC6-7548-4D7E-8469-16A94EABD4D0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E6F350-97EF-49F5-8829-9DD4E89CCEC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BDEDFD-E695-4BC5-A5F7-39735A332124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FBC1F8-F031-4FA8-A847-1BFB0CA41AD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5346A0-75E3-451D-B0F8-66AE859E22B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4BF39C-42F2-4AF3-AB2B-8B4E8D635086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94B6D2"/>
                </a:solidFill>
                <a:latin typeface="Corbel" panose="020B0503020204020204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4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IN" sz="1200" b="0" strike="noStrike" spc="-1">
                <a:solidFill>
                  <a:srgbClr val="94B6D2"/>
                </a:solidFill>
                <a:latin typeface="Corbel" panose="020B0503020204020204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 panose="020B0503020204020204"/>
              </a:rPr>
              <a:t>&lt;date/time&gt;</a:t>
            </a:r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5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6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94B6D2"/>
                </a:solidFill>
                <a:latin typeface="Corbel" panose="020B050302020402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0D0FDD-28C2-4CCE-9D52-E2A6EBF3ACAC}" type="slidenum">
              <a:rPr lang="en-IN" sz="1200" b="0" strike="noStrike" spc="-1">
                <a:solidFill>
                  <a:srgbClr val="94B6D2"/>
                </a:solidFill>
                <a:latin typeface="Corbel" panose="020B0503020204020204"/>
              </a:rPr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00" b="0" strike="noStrike" spc="-1">
                <a:solidFill>
                  <a:srgbClr val="94B6D2"/>
                </a:solidFill>
                <a:latin typeface="Corbel" panose="020B0503020204020204"/>
              </a:rPr>
              <a:t>Click to edit the outline text format</a:t>
            </a:r>
            <a:endParaRPr lang="en-US" sz="2200" b="0" strike="noStrike" spc="-1">
              <a:solidFill>
                <a:srgbClr val="94B6D2"/>
              </a:solidFill>
              <a:latin typeface="Corbel" panose="020B0503020204020204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94B6D2"/>
                </a:solidFill>
                <a:latin typeface="Corbel" panose="020B0503020204020204"/>
              </a:rPr>
              <a:t>Second Outline Level</a:t>
            </a:r>
            <a:endParaRPr lang="en-US" sz="1800" b="0" strike="noStrike" spc="-1">
              <a:solidFill>
                <a:srgbClr val="94B6D2"/>
              </a:solidFill>
              <a:latin typeface="Corbel" panose="020B0503020204020204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94B6D2"/>
                </a:solidFill>
                <a:latin typeface="Corbel" panose="020B0503020204020204"/>
              </a:rPr>
              <a:t>Third Outline Level</a:t>
            </a:r>
            <a:endParaRPr lang="en-US" sz="1600" b="0" strike="noStrike" spc="-1">
              <a:solidFill>
                <a:srgbClr val="94B6D2"/>
              </a:solidFill>
              <a:latin typeface="Corbel" panose="020B0503020204020204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600" b="0" strike="noStrike" spc="-1">
                <a:solidFill>
                  <a:srgbClr val="94B6D2"/>
                </a:solidFill>
                <a:latin typeface="Corbel" panose="020B0503020204020204"/>
              </a:rPr>
              <a:t>Fourth Outline Level</a:t>
            </a:r>
            <a:endParaRPr lang="en-US" sz="1600" b="0" strike="noStrike" spc="-1">
              <a:solidFill>
                <a:srgbClr val="94B6D2"/>
              </a:solidFill>
              <a:latin typeface="Corbel" panose="020B0503020204020204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94B6D2"/>
                </a:solidFill>
                <a:latin typeface="Corbel" panose="020B0503020204020204"/>
              </a:rPr>
              <a:t>Fifth Outline Level</a:t>
            </a:r>
            <a:endParaRPr lang="en-US" sz="2000" b="0" strike="noStrike" spc="-1">
              <a:solidFill>
                <a:srgbClr val="94B6D2"/>
              </a:solidFill>
              <a:latin typeface="Corbel" panose="020B0503020204020204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94B6D2"/>
                </a:solidFill>
                <a:latin typeface="Corbel" panose="020B0503020204020204"/>
              </a:rPr>
              <a:t>Sixth Outline Level</a:t>
            </a:r>
            <a:endParaRPr lang="en-US" sz="2000" b="0" strike="noStrike" spc="-1">
              <a:solidFill>
                <a:srgbClr val="94B6D2"/>
              </a:solidFill>
              <a:latin typeface="Corbel" panose="020B0503020204020204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94B6D2"/>
                </a:solidFill>
                <a:latin typeface="Corbel" panose="020B0503020204020204"/>
              </a:rPr>
              <a:t>Seventh Outline Level</a:t>
            </a:r>
            <a:endParaRPr lang="en-US" sz="2000" b="0" strike="noStrike" spc="-1">
              <a:solidFill>
                <a:srgbClr val="94B6D2"/>
              </a:solidFill>
              <a:latin typeface="Corbel" panose="020B0503020204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94B6D2"/>
                </a:solidFill>
                <a:latin typeface="Corbel" panose="020B0503020204020204"/>
              </a:rPr>
              <a:t>&lt;date/time&gt;</a:t>
            </a:r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lang="en-IN" sz="1200" b="0" strike="noStrike" spc="-1">
                <a:solidFill>
                  <a:srgbClr val="94B6D2"/>
                </a:solidFill>
                <a:latin typeface="Corbel" panose="020B0503020204020204"/>
              </a:rPr>
            </a:fld>
            <a:endParaRPr lang="en-IN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1"/>
          <p:cNvSpPr/>
          <p:nvPr/>
        </p:nvSpPr>
        <p:spPr>
          <a:xfrm>
            <a:off x="3218040" y="2261520"/>
            <a:ext cx="9484560" cy="169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3500" b="1" strike="noStrike" spc="-1">
                <a:solidFill>
                  <a:srgbClr val="000000"/>
                </a:solidFill>
                <a:latin typeface="Arial Black" panose="020B0A04020102020204"/>
              </a:rPr>
              <a:t>Machine Learning</a:t>
            </a:r>
            <a:endParaRPr lang="en-IN" sz="35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IN" sz="3500" b="1" strike="noStrike" spc="-1">
                <a:solidFill>
                  <a:srgbClr val="000000"/>
                </a:solidFill>
                <a:latin typeface="Arial Black" panose="020B0A04020102020204"/>
              </a:rPr>
              <a:t>       </a:t>
            </a:r>
            <a:r>
              <a:rPr lang="en-IN" sz="3500" b="1" strike="noStrike" spc="-1">
                <a:solidFill>
                  <a:srgbClr val="000000"/>
                </a:solidFill>
                <a:latin typeface="Arial Black" panose="020B0A04020102020204"/>
              </a:rPr>
              <a:t>Project</a:t>
            </a:r>
            <a:endParaRPr lang="en-IN" sz="35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IN" sz="3500" b="1" strike="noStrike" spc="-1">
                <a:solidFill>
                  <a:srgbClr val="000000"/>
                </a:solidFill>
                <a:latin typeface="Arial Black" panose="020B0A04020102020204"/>
              </a:rPr>
              <a:t>Topic: Diabetes.</a:t>
            </a:r>
            <a:endParaRPr lang="en-IN" sz="3500" b="0" strike="noStrike" spc="-1">
              <a:latin typeface="Arial" panose="020B0604020202020204"/>
            </a:endParaRPr>
          </a:p>
        </p:txBody>
      </p:sp>
      <p:sp>
        <p:nvSpPr>
          <p:cNvPr id="85" name="TextBox 3"/>
          <p:cNvSpPr/>
          <p:nvPr/>
        </p:nvSpPr>
        <p:spPr>
          <a:xfrm>
            <a:off x="8055360" y="5329800"/>
            <a:ext cx="3848760" cy="7042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2000" b="1" strike="noStrike" spc="-1">
                <a:solidFill>
                  <a:srgbClr val="000000"/>
                </a:solidFill>
                <a:latin typeface="Arial" panose="020B0604020202020204"/>
              </a:rPr>
              <a:t>Done By : </a:t>
            </a:r>
            <a:r>
              <a:rPr lang="en-US" altLang="en-IN" sz="2000" b="1" strike="noStrike" spc="-1">
                <a:solidFill>
                  <a:srgbClr val="000000"/>
                </a:solidFill>
                <a:latin typeface="Arial" panose="020B0604020202020204"/>
              </a:rPr>
              <a:t>Kiran Kiran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1" strike="noStrike" spc="-1">
                <a:solidFill>
                  <a:srgbClr val="000000"/>
                </a:solidFill>
                <a:latin typeface="Arial" panose="020B0604020202020204"/>
              </a:rPr>
              <a:t>Submitted To : CVSN REDDY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2"/>
          <p:cNvSpPr/>
          <p:nvPr/>
        </p:nvSpPr>
        <p:spPr>
          <a:xfrm>
            <a:off x="551160" y="1775520"/>
            <a:ext cx="6098400" cy="1613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</a:rPr>
              <a:t>Machine Learning method in which the user is rewarded for the desired behaviour or punished for the undesired behaviour.</a:t>
            </a:r>
            <a:endParaRPr lang="en-IN" sz="2500" b="0" strike="noStrike" spc="-1">
              <a:latin typeface="Arial" panose="020B0604020202020204"/>
            </a:endParaRPr>
          </a:p>
        </p:txBody>
      </p:sp>
      <p:pic>
        <p:nvPicPr>
          <p:cNvPr id="114" name="Picture 2" descr="Introduction to Reinforcement Learning for Beginners"/>
          <p:cNvPicPr/>
          <p:nvPr/>
        </p:nvPicPr>
        <p:blipFill>
          <a:blip r:embed="rId1"/>
          <a:stretch>
            <a:fillRect/>
          </a:stretch>
        </p:blipFill>
        <p:spPr>
          <a:xfrm>
            <a:off x="5088600" y="3192840"/>
            <a:ext cx="6552000" cy="3286080"/>
          </a:xfrm>
          <a:prstGeom prst="rect">
            <a:avLst/>
          </a:prstGeom>
          <a:ln w="0">
            <a:noFill/>
          </a:ln>
        </p:spPr>
      </p:pic>
      <p:sp>
        <p:nvSpPr>
          <p:cNvPr id="115" name="TextBox 1"/>
          <p:cNvSpPr/>
          <p:nvPr/>
        </p:nvSpPr>
        <p:spPr>
          <a:xfrm>
            <a:off x="1073520" y="506160"/>
            <a:ext cx="93600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Reinforcement Learning</a:t>
            </a: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27160" y="31572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Arial" panose="020B0604020202020204"/>
              </a:rPr>
              <a:t>Explain Different Machine learning algorithms with example</a:t>
            </a:r>
            <a:endParaRPr lang="en-US" sz="44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117" name="TextBox 2"/>
          <p:cNvSpPr/>
          <p:nvPr/>
        </p:nvSpPr>
        <p:spPr>
          <a:xfrm>
            <a:off x="444600" y="2334960"/>
            <a:ext cx="47350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Regression Algorithm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" name="TextBox 4"/>
          <p:cNvSpPr/>
          <p:nvPr/>
        </p:nvSpPr>
        <p:spPr>
          <a:xfrm>
            <a:off x="714240" y="3160080"/>
            <a:ext cx="558792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Regression Algorithm means which have a continuous data.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In regression we use only: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IN" sz="20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Linear regression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Non-Linear regression</a:t>
            </a:r>
            <a:endParaRPr lang="en-IN" sz="2000" b="0" strike="noStrike" spc="-1">
              <a:latin typeface="Arial" panose="020B0604020202020204"/>
            </a:endParaRPr>
          </a:p>
        </p:txBody>
      </p:sp>
      <p:pic>
        <p:nvPicPr>
          <p:cNvPr id="119" name="Picture 2" descr="Types of Regression Analysis in Machine Learning"/>
          <p:cNvPicPr/>
          <p:nvPr/>
        </p:nvPicPr>
        <p:blipFill>
          <a:blip r:embed="rId1"/>
          <a:stretch>
            <a:fillRect/>
          </a:stretch>
        </p:blipFill>
        <p:spPr>
          <a:xfrm>
            <a:off x="6376680" y="1975680"/>
            <a:ext cx="5587920" cy="406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06800" y="511560"/>
            <a:ext cx="5846760" cy="1153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000"/>
          </a:bodyPr>
          <a:p>
            <a:pPr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Arial" panose="020B0604020202020204"/>
              </a:rPr>
              <a:t>Regression Algorithm</a:t>
            </a:r>
            <a:endParaRPr lang="en-US" sz="44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121" name="TextBox 2"/>
          <p:cNvSpPr/>
          <p:nvPr/>
        </p:nvSpPr>
        <p:spPr>
          <a:xfrm>
            <a:off x="783000" y="1893960"/>
            <a:ext cx="2547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Linear Regression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2" name="TextBox 3"/>
          <p:cNvSpPr/>
          <p:nvPr/>
        </p:nvSpPr>
        <p:spPr>
          <a:xfrm>
            <a:off x="6727320" y="1893960"/>
            <a:ext cx="35431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Non-linear Regression</a:t>
            </a:r>
            <a:endParaRPr lang="en-IN" sz="2000" b="0" strike="noStrike" spc="-1">
              <a:latin typeface="Arial" panose="020B0604020202020204"/>
            </a:endParaRPr>
          </a:p>
        </p:txBody>
      </p:sp>
      <p:pic>
        <p:nvPicPr>
          <p:cNvPr id="123" name="Picture 2" descr="Linear Regression Explained (For Machine Learning)"/>
          <p:cNvPicPr/>
          <p:nvPr/>
        </p:nvPicPr>
        <p:blipFill>
          <a:blip r:embed="rId1"/>
          <a:stretch>
            <a:fillRect/>
          </a:stretch>
        </p:blipFill>
        <p:spPr>
          <a:xfrm>
            <a:off x="406800" y="2678040"/>
            <a:ext cx="4377240" cy="385308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880" y="2678040"/>
            <a:ext cx="4892760" cy="385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66040" y="306000"/>
            <a:ext cx="9687240" cy="128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Arial" panose="020B0604020202020204"/>
              </a:rPr>
              <a:t>Classification Algorithm</a:t>
            </a:r>
            <a:endParaRPr lang="en-US" sz="44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126" name="TextBox 3"/>
          <p:cNvSpPr/>
          <p:nvPr/>
        </p:nvSpPr>
        <p:spPr>
          <a:xfrm>
            <a:off x="427680" y="1679040"/>
            <a:ext cx="6098400" cy="3138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Classifying the data either one like Yes Or No, Ture Or False etc.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In classifying we use: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IN" sz="20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Corbel" panose="020B0503020204020204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Logical Regression.</a:t>
            </a:r>
            <a:endParaRPr lang="en-IN" sz="20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Corbel" panose="020B0503020204020204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Decision Tree.[DT]</a:t>
            </a:r>
            <a:endParaRPr lang="en-IN" sz="20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Corbel" panose="020B0503020204020204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Random Forest.[RF]</a:t>
            </a:r>
            <a:endParaRPr lang="en-IN" sz="20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Corbel" panose="020B0503020204020204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K Nearest Neighbour[KNN]</a:t>
            </a:r>
            <a:endParaRPr lang="en-IN" sz="20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Corbel" panose="020B0503020204020204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Support Vector Machine[SVM]</a:t>
            </a:r>
            <a:endParaRPr lang="en-IN" sz="20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Corbel" panose="020B0503020204020204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Naïve Bayes</a:t>
            </a:r>
            <a:endParaRPr lang="en-IN" sz="2000" b="0" strike="noStrike" spc="-1">
              <a:latin typeface="Arial" panose="020B0604020202020204"/>
            </a:endParaRPr>
          </a:p>
        </p:txBody>
      </p:sp>
      <p:pic>
        <p:nvPicPr>
          <p:cNvPr id="127" name="Picture 6" descr="Classification Algorithms | 5 Amazing Types Of Classification Algorithms"/>
          <p:cNvPicPr/>
          <p:nvPr/>
        </p:nvPicPr>
        <p:blipFill>
          <a:blip r:embed="rId1"/>
          <a:stretch>
            <a:fillRect/>
          </a:stretch>
        </p:blipFill>
        <p:spPr>
          <a:xfrm>
            <a:off x="4336920" y="2116800"/>
            <a:ext cx="7426800" cy="444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"/>
          <p:cNvSpPr/>
          <p:nvPr/>
        </p:nvSpPr>
        <p:spPr>
          <a:xfrm>
            <a:off x="457200" y="750960"/>
            <a:ext cx="35431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 panose="020B0604020202020204"/>
              </a:rPr>
              <a:t>Logistic Regression</a:t>
            </a:r>
            <a:endParaRPr lang="en-IN" sz="3000" b="0" strike="noStrike" spc="-1">
              <a:latin typeface="Arial" panose="020B0604020202020204"/>
            </a:endParaRPr>
          </a:p>
        </p:txBody>
      </p:sp>
      <p:sp>
        <p:nvSpPr>
          <p:cNvPr id="129" name="TextBox 2"/>
          <p:cNvSpPr/>
          <p:nvPr/>
        </p:nvSpPr>
        <p:spPr>
          <a:xfrm>
            <a:off x="7053840" y="800640"/>
            <a:ext cx="29714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 panose="020B0604020202020204"/>
              </a:rPr>
              <a:t>Decision Tree</a:t>
            </a:r>
            <a:endParaRPr lang="en-IN" sz="3000" b="0" strike="noStrike" spc="-1">
              <a:latin typeface="Arial" panose="020B0604020202020204"/>
            </a:endParaRPr>
          </a:p>
        </p:txBody>
      </p:sp>
      <p:pic>
        <p:nvPicPr>
          <p:cNvPr id="130" name="Picture 2" descr="Why Is Logistic Regression a Classification Algorithm? | Built In"/>
          <p:cNvPicPr/>
          <p:nvPr/>
        </p:nvPicPr>
        <p:blipFill>
          <a:blip r:embed="rId1"/>
          <a:stretch>
            <a:fillRect/>
          </a:stretch>
        </p:blipFill>
        <p:spPr>
          <a:xfrm>
            <a:off x="326520" y="1714680"/>
            <a:ext cx="5194440" cy="481644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4" descr="Decision Tree in R – Zigya"/>
          <p:cNvPicPr/>
          <p:nvPr/>
        </p:nvPicPr>
        <p:blipFill>
          <a:blip r:embed="rId2"/>
          <a:stretch>
            <a:fillRect/>
          </a:stretch>
        </p:blipFill>
        <p:spPr>
          <a:xfrm>
            <a:off x="6292080" y="1576080"/>
            <a:ext cx="5194440" cy="4954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"/>
          <p:cNvSpPr/>
          <p:nvPr/>
        </p:nvSpPr>
        <p:spPr>
          <a:xfrm>
            <a:off x="478800" y="883080"/>
            <a:ext cx="465336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 panose="020B0604020202020204"/>
              </a:rPr>
              <a:t>Random Algorithm</a:t>
            </a:r>
            <a:endParaRPr lang="en-IN" sz="3000" b="0" strike="noStrike" spc="-1">
              <a:latin typeface="Arial" panose="020B0604020202020204"/>
            </a:endParaRPr>
          </a:p>
        </p:txBody>
      </p:sp>
      <p:sp>
        <p:nvSpPr>
          <p:cNvPr id="133" name="TextBox 2"/>
          <p:cNvSpPr/>
          <p:nvPr/>
        </p:nvSpPr>
        <p:spPr>
          <a:xfrm>
            <a:off x="6599880" y="883080"/>
            <a:ext cx="576900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 panose="020B0604020202020204"/>
              </a:rPr>
              <a:t>K</a:t>
            </a:r>
            <a:r>
              <a:rPr lang="en-IN" sz="1800" b="0" strike="noStrike" spc="-1">
                <a:solidFill>
                  <a:srgbClr val="000000"/>
                </a:solidFill>
                <a:latin typeface="Corbel" panose="020B0503020204020204"/>
              </a:rPr>
              <a:t> </a:t>
            </a:r>
            <a:r>
              <a:rPr lang="en-IN" sz="3000" b="0" strike="noStrike" spc="-1">
                <a:solidFill>
                  <a:srgbClr val="000000"/>
                </a:solidFill>
                <a:latin typeface="Arial" panose="020B0604020202020204"/>
              </a:rPr>
              <a:t>Nearest Neighbour</a:t>
            </a:r>
            <a:endParaRPr lang="en-IN" sz="3000" b="0" strike="noStrike" spc="-1">
              <a:latin typeface="Arial" panose="020B0604020202020204"/>
            </a:endParaRPr>
          </a:p>
        </p:txBody>
      </p:sp>
      <p:sp>
        <p:nvSpPr>
          <p:cNvPr id="134" name="AutoShape 4"/>
          <p:cNvSpPr/>
          <p:nvPr/>
        </p:nvSpPr>
        <p:spPr>
          <a:xfrm>
            <a:off x="1959480" y="-707400"/>
            <a:ext cx="4288680" cy="4288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35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92680" y="2238840"/>
            <a:ext cx="5169600" cy="32918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0" descr="K-Nearest Neighbors (KNN) Algorithm Tutorial — Machine Learning Basics |  Towards AI"/>
          <p:cNvPicPr/>
          <p:nvPr/>
        </p:nvPicPr>
        <p:blipFill>
          <a:blip r:embed="rId2"/>
          <a:stretch>
            <a:fillRect/>
          </a:stretch>
        </p:blipFill>
        <p:spPr>
          <a:xfrm>
            <a:off x="6284160" y="2122560"/>
            <a:ext cx="5614560" cy="352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"/>
          <p:cNvSpPr/>
          <p:nvPr/>
        </p:nvSpPr>
        <p:spPr>
          <a:xfrm>
            <a:off x="538920" y="800280"/>
            <a:ext cx="555696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 panose="020B0604020202020204"/>
              </a:rPr>
              <a:t>Support Vector Machine(SVM)</a:t>
            </a:r>
            <a:endParaRPr lang="en-IN" sz="3000" b="0" strike="noStrike" spc="-1">
              <a:latin typeface="Arial" panose="020B0604020202020204"/>
            </a:endParaRPr>
          </a:p>
        </p:txBody>
      </p:sp>
      <p:sp>
        <p:nvSpPr>
          <p:cNvPr id="138" name="TextBox 2"/>
          <p:cNvSpPr/>
          <p:nvPr/>
        </p:nvSpPr>
        <p:spPr>
          <a:xfrm>
            <a:off x="7527600" y="750600"/>
            <a:ext cx="399996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3000" b="0" strike="noStrike" spc="-1">
                <a:solidFill>
                  <a:srgbClr val="000000"/>
                </a:solidFill>
                <a:latin typeface="Arial" panose="020B0604020202020204"/>
              </a:rPr>
              <a:t>Naïve Bayes</a:t>
            </a:r>
            <a:endParaRPr lang="en-IN" sz="3000" b="0" strike="noStrike" spc="-1">
              <a:latin typeface="Arial" panose="020B0604020202020204"/>
            </a:endParaRPr>
          </a:p>
        </p:txBody>
      </p:sp>
      <p:pic>
        <p:nvPicPr>
          <p:cNvPr id="139" name="Picture 2" descr="Introduction to Support Vector Machines (SVM) - GeeksforGeeks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2003040"/>
            <a:ext cx="6130440" cy="426096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4" descr="Building Naive Bayes Classifier from Scratch to Perform Sentiment Analysis"/>
          <p:cNvPicPr/>
          <p:nvPr/>
        </p:nvPicPr>
        <p:blipFill>
          <a:blip r:embed="rId2"/>
          <a:stretch>
            <a:fillRect/>
          </a:stretch>
        </p:blipFill>
        <p:spPr>
          <a:xfrm>
            <a:off x="6696720" y="2081160"/>
            <a:ext cx="4954680" cy="410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"/>
          <p:cNvSpPr/>
          <p:nvPr/>
        </p:nvSpPr>
        <p:spPr>
          <a:xfrm>
            <a:off x="4014720" y="2616480"/>
            <a:ext cx="58453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lang="en-IN" sz="4000" b="0" strike="noStrike" spc="-1">
                <a:solidFill>
                  <a:srgbClr val="000000"/>
                </a:solidFill>
                <a:latin typeface="Arial" panose="020B0604020202020204"/>
              </a:rPr>
              <a:t>THANK YOU</a:t>
            </a:r>
            <a:endParaRPr lang="en-IN" sz="4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4991760" cy="132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lang="en-IN" sz="3000" b="0" strike="noStrike" spc="-1">
                <a:solidFill>
                  <a:srgbClr val="94B6D2"/>
                </a:solidFill>
                <a:latin typeface="Arial" panose="020B0604020202020204"/>
              </a:rPr>
              <a:t> </a:t>
            </a:r>
            <a:r>
              <a:rPr lang="en-IN" sz="3000" b="1" strike="noStrike" spc="-1">
                <a:solidFill>
                  <a:srgbClr val="000000"/>
                </a:solidFill>
                <a:latin typeface="Arial" panose="020B0604020202020204"/>
              </a:rPr>
              <a:t>Artificial Intelligence</a:t>
            </a:r>
            <a:endParaRPr lang="en-US" sz="30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1294200" y="2256840"/>
            <a:ext cx="513216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AI</a:t>
            </a:r>
            <a:r>
              <a:rPr lang="en-US" sz="2000" b="0" strike="noStrike" spc="11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75">
                <a:solidFill>
                  <a:srgbClr val="000000"/>
                </a:solidFill>
                <a:latin typeface="Arial" panose="020B0604020202020204"/>
              </a:rPr>
              <a:t>is</a:t>
            </a:r>
            <a:r>
              <a:rPr lang="en-US" sz="2000" b="0" strike="noStrike" spc="-35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77">
                <a:solidFill>
                  <a:srgbClr val="000000"/>
                </a:solidFill>
                <a:latin typeface="Arial" panose="020B0604020202020204"/>
              </a:rPr>
              <a:t>intelligence </a:t>
            </a:r>
            <a:r>
              <a:rPr lang="en-US" sz="2000" b="0" strike="noStrike" spc="143">
                <a:solidFill>
                  <a:srgbClr val="000000"/>
                </a:solidFill>
                <a:latin typeface="Arial" panose="020B0604020202020204"/>
              </a:rPr>
              <a:t>demonstrated</a:t>
            </a:r>
            <a:r>
              <a:rPr lang="en-US" sz="2000" b="0" strike="noStrike" spc="344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219">
                <a:solidFill>
                  <a:srgbClr val="000000"/>
                </a:solidFill>
                <a:latin typeface="Arial" panose="020B0604020202020204"/>
              </a:rPr>
              <a:t>by</a:t>
            </a:r>
            <a:r>
              <a:rPr lang="en-US" sz="2000" b="0" strike="noStrike" spc="12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49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US" sz="2000" b="0" strike="noStrike" spc="168">
                <a:solidFill>
                  <a:srgbClr val="000000"/>
                </a:solidFill>
                <a:latin typeface="Arial" panose="020B0604020202020204"/>
              </a:rPr>
              <a:t>machine,where</a:t>
            </a:r>
            <a:r>
              <a:rPr lang="en-US" sz="2000" b="0" strike="noStrike" spc="-72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49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US" sz="2000" b="0" strike="noStrike" spc="253">
                <a:solidFill>
                  <a:srgbClr val="000000"/>
                </a:solidFill>
                <a:latin typeface="Arial" panose="020B0604020202020204"/>
              </a:rPr>
              <a:t>human</a:t>
            </a:r>
            <a:r>
              <a:rPr lang="en-US" sz="2000" b="0" strike="noStrike" spc="32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89">
                <a:solidFill>
                  <a:srgbClr val="000000"/>
                </a:solidFill>
                <a:latin typeface="Arial" panose="020B0604020202020204"/>
              </a:rPr>
              <a:t>intelligence</a:t>
            </a:r>
            <a:r>
              <a:rPr lang="en-US" sz="2000" b="0" strike="noStrike" spc="4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26">
                <a:solidFill>
                  <a:srgbClr val="000000"/>
                </a:solidFill>
                <a:latin typeface="Arial" panose="020B0604020202020204"/>
              </a:rPr>
              <a:t>is </a:t>
            </a:r>
            <a:r>
              <a:rPr lang="en-US" sz="2000" b="0" strike="noStrike" spc="128">
                <a:solidFill>
                  <a:srgbClr val="000000"/>
                </a:solidFill>
                <a:latin typeface="Arial" panose="020B0604020202020204"/>
              </a:rPr>
              <a:t>put</a:t>
            </a:r>
            <a:r>
              <a:rPr lang="en-US" sz="2000" b="0" strike="noStrike" spc="-26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into</a:t>
            </a:r>
            <a:r>
              <a:rPr lang="en-US" sz="2000" b="0" strike="noStrike" spc="69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72">
                <a:solidFill>
                  <a:srgbClr val="000000"/>
                </a:solidFill>
                <a:latin typeface="Arial" panose="020B0604020202020204"/>
              </a:rPr>
              <a:t>the</a:t>
            </a:r>
            <a:r>
              <a:rPr lang="en-US" sz="2000" b="0" strike="noStrike" spc="89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157">
                <a:solidFill>
                  <a:srgbClr val="000000"/>
                </a:solidFill>
                <a:latin typeface="Arial" panose="020B0604020202020204"/>
              </a:rPr>
              <a:t>machine.</a:t>
            </a:r>
            <a:endParaRPr lang="en-IN" sz="20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8" name="TextBox 5"/>
          <p:cNvSpPr/>
          <p:nvPr/>
        </p:nvSpPr>
        <p:spPr>
          <a:xfrm>
            <a:off x="5709960" y="4686120"/>
            <a:ext cx="6098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IN" sz="2000" b="0" strike="noStrike" spc="-1">
              <a:latin typeface="Arial" panose="020B0604020202020204"/>
            </a:endParaRPr>
          </a:p>
        </p:txBody>
      </p:sp>
      <p:pic>
        <p:nvPicPr>
          <p:cNvPr id="89" name="Picture 2" descr="What is AI? Everything to know about artificial intelligence | ZDNET"/>
          <p:cNvPicPr/>
          <p:nvPr/>
        </p:nvPicPr>
        <p:blipFill>
          <a:blip r:embed="rId1"/>
          <a:stretch>
            <a:fillRect/>
          </a:stretch>
        </p:blipFill>
        <p:spPr>
          <a:xfrm>
            <a:off x="6970680" y="2327400"/>
            <a:ext cx="4076640" cy="196380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4" descr="Artificial Intelligence Vector Art, Icons, and Graphics for Free Download"/>
          <p:cNvPicPr/>
          <p:nvPr/>
        </p:nvPicPr>
        <p:blipFill>
          <a:blip r:embed="rId2"/>
          <a:stretch>
            <a:fillRect/>
          </a:stretch>
        </p:blipFill>
        <p:spPr>
          <a:xfrm>
            <a:off x="1679760" y="3702240"/>
            <a:ext cx="3699720" cy="2235600"/>
          </a:xfrm>
          <a:prstGeom prst="rect">
            <a:avLst/>
          </a:prstGeom>
          <a:ln w="0">
            <a:noFill/>
          </a:ln>
        </p:spPr>
      </p:pic>
      <p:sp>
        <p:nvSpPr>
          <p:cNvPr id="91" name="TextBox 4"/>
          <p:cNvSpPr/>
          <p:nvPr/>
        </p:nvSpPr>
        <p:spPr>
          <a:xfrm>
            <a:off x="6133680" y="4796280"/>
            <a:ext cx="585036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In computer science, the field of artificial intelligence as such was launched in 1950 by Alan Turing. 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"/>
          <p:cNvSpPr/>
          <p:nvPr/>
        </p:nvSpPr>
        <p:spPr>
          <a:xfrm>
            <a:off x="3740760" y="698400"/>
            <a:ext cx="34826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3000" b="1" strike="noStrike" spc="-1">
                <a:solidFill>
                  <a:srgbClr val="000000"/>
                </a:solidFill>
                <a:latin typeface="Arial" panose="020B0604020202020204"/>
              </a:rPr>
              <a:t>Branches of AI</a:t>
            </a:r>
            <a:endParaRPr lang="en-IN" sz="3000" b="0" strike="noStrike" spc="-1">
              <a:latin typeface="Arial" panose="020B0604020202020204"/>
            </a:endParaRPr>
          </a:p>
        </p:txBody>
      </p:sp>
      <p:pic>
        <p:nvPicPr>
          <p:cNvPr id="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29440" y="1735200"/>
            <a:ext cx="9812880" cy="43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990440" y="462600"/>
            <a:ext cx="4954320" cy="148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lang="en-IN" sz="3000" b="1" strike="noStrike" spc="-1">
                <a:solidFill>
                  <a:srgbClr val="000000"/>
                </a:solidFill>
                <a:latin typeface="Arial" panose="020B0604020202020204"/>
              </a:rPr>
              <a:t>Machine learning</a:t>
            </a:r>
            <a:endParaRPr lang="en-US" sz="30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95" name="TextBox 2"/>
          <p:cNvSpPr/>
          <p:nvPr/>
        </p:nvSpPr>
        <p:spPr>
          <a:xfrm>
            <a:off x="1047240" y="2269440"/>
            <a:ext cx="50482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Machine learning means making the computers to learn like human beings.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6" name="TextBox 3"/>
          <p:cNvSpPr/>
          <p:nvPr/>
        </p:nvSpPr>
        <p:spPr>
          <a:xfrm>
            <a:off x="5829480" y="4637160"/>
            <a:ext cx="556056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We give input and output to the machine leaning algorithm and it builds a model. It predicts the future</a:t>
            </a:r>
            <a:endParaRPr lang="en-IN" sz="2000" b="0" strike="noStrike" spc="-1">
              <a:latin typeface="Arial" panose="020B0604020202020204"/>
            </a:endParaRPr>
          </a:p>
        </p:txBody>
      </p:sp>
      <p:pic>
        <p:nvPicPr>
          <p:cNvPr id="97" name="Picture 2" descr="Introduction to Machine Learning for Beginners | by Ayush Pant | Towards  Data Science"/>
          <p:cNvPicPr/>
          <p:nvPr/>
        </p:nvPicPr>
        <p:blipFill>
          <a:blip r:embed="rId1"/>
          <a:stretch>
            <a:fillRect/>
          </a:stretch>
        </p:blipFill>
        <p:spPr>
          <a:xfrm>
            <a:off x="6540120" y="2096280"/>
            <a:ext cx="4138920" cy="20775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4" descr="Machine Input Output Reasoning Questions for Competitive Exams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560" y="3913200"/>
            <a:ext cx="4138920" cy="25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What Is Machine Learning? – Visual Explanations | Data Revenue"/>
          <p:cNvPicPr/>
          <p:nvPr/>
        </p:nvPicPr>
        <p:blipFill>
          <a:blip r:embed="rId1"/>
          <a:stretch>
            <a:fillRect/>
          </a:stretch>
        </p:blipFill>
        <p:spPr>
          <a:xfrm>
            <a:off x="1350000" y="1489320"/>
            <a:ext cx="8516520" cy="5239080"/>
          </a:xfrm>
          <a:prstGeom prst="rect">
            <a:avLst/>
          </a:prstGeom>
          <a:ln w="0">
            <a:noFill/>
          </a:ln>
        </p:spPr>
      </p:pic>
      <p:sp>
        <p:nvSpPr>
          <p:cNvPr id="100" name="TextBox 3"/>
          <p:cNvSpPr/>
          <p:nvPr/>
        </p:nvSpPr>
        <p:spPr>
          <a:xfrm>
            <a:off x="3718440" y="444240"/>
            <a:ext cx="39445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3000" b="1" strike="noStrike" spc="-1">
                <a:solidFill>
                  <a:srgbClr val="000000"/>
                </a:solidFill>
                <a:latin typeface="Arial" panose="020B0604020202020204"/>
              </a:rPr>
              <a:t>Machine Learning </a:t>
            </a:r>
            <a:endParaRPr lang="en-IN" sz="3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8640" y="435600"/>
            <a:ext cx="7643160" cy="134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Arial" panose="020B0604020202020204"/>
              </a:rPr>
              <a:t>Features ,Labels &amp; Model</a:t>
            </a:r>
            <a:endParaRPr lang="en-US" sz="44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849240" y="1779840"/>
            <a:ext cx="8625240" cy="3898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342900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X=2 F(x)=4…..Input 2 and Output 4</a:t>
            </a:r>
            <a:endParaRPr lang="en-IN" sz="2500" b="0" strike="noStrike" spc="-1">
              <a:latin typeface="Arial" panose="020B0604020202020204"/>
            </a:endParaRPr>
          </a:p>
          <a:p>
            <a:pPr marL="342900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X=3 F(x)=6</a:t>
            </a:r>
            <a:endParaRPr lang="en-IN" sz="2500" b="0" strike="noStrike" spc="-1">
              <a:latin typeface="Arial" panose="020B0604020202020204"/>
            </a:endParaRPr>
          </a:p>
          <a:p>
            <a:pPr marL="342900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 </a:t>
            </a: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X=4 F(x)=8</a:t>
            </a:r>
            <a:endParaRPr lang="en-IN" sz="2500" b="0" strike="noStrike" spc="-1">
              <a:latin typeface="Arial" panose="020B0604020202020204"/>
            </a:endParaRPr>
          </a:p>
          <a:p>
            <a:pPr marL="342900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 </a:t>
            </a: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X=5 F(x)=10</a:t>
            </a:r>
            <a:endParaRPr lang="en-IN" sz="2500" b="0" strike="noStrike" spc="-1">
              <a:latin typeface="Arial" panose="020B0604020202020204"/>
            </a:endParaRPr>
          </a:p>
          <a:p>
            <a:pPr marL="342900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 </a:t>
            </a:r>
            <a:r>
              <a:rPr lang="en-IN" sz="2500" b="1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What is X=10 ?</a:t>
            </a:r>
            <a:endParaRPr lang="en-IN" sz="25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IN" sz="2500" b="1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     </a:t>
            </a:r>
            <a:r>
              <a:rPr lang="en-IN" sz="2500" b="1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Ans:20</a:t>
            </a:r>
            <a:endParaRPr lang="en-IN" sz="2500" b="0" strike="noStrike" spc="-1">
              <a:latin typeface="Arial" panose="020B0604020202020204"/>
            </a:endParaRPr>
          </a:p>
          <a:p>
            <a:pPr marL="342900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 </a:t>
            </a: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F(x)=2x… Is the </a:t>
            </a:r>
            <a:r>
              <a:rPr lang="en-IN" sz="2500" b="1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Model</a:t>
            </a:r>
            <a:endParaRPr lang="en-IN" sz="2500" b="0" strike="noStrike" spc="-1">
              <a:latin typeface="Arial" panose="020B0604020202020204"/>
            </a:endParaRPr>
          </a:p>
          <a:p>
            <a:pPr marL="342900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 </a:t>
            </a: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Inputs are called </a:t>
            </a:r>
            <a:r>
              <a:rPr lang="en-IN" sz="2500" b="1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Features.</a:t>
            </a:r>
            <a:endParaRPr lang="en-IN" sz="2500" b="0" strike="noStrike" spc="-1">
              <a:latin typeface="Arial" panose="020B0604020202020204"/>
            </a:endParaRPr>
          </a:p>
          <a:p>
            <a:pPr marL="342900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 </a:t>
            </a: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Output are called </a:t>
            </a:r>
            <a:r>
              <a:rPr lang="en-IN" sz="2500" b="1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Labels.</a:t>
            </a:r>
            <a:endParaRPr lang="en-IN" sz="2500" b="0" strike="noStrike" spc="-1">
              <a:latin typeface="Arial" panose="020B0604020202020204"/>
            </a:endParaRPr>
          </a:p>
          <a:p>
            <a:pPr marL="342900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"/>
            </a:pP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 </a:t>
            </a:r>
            <a:r>
              <a:rPr lang="en-IN" sz="2500" b="0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Function is called </a:t>
            </a:r>
            <a:r>
              <a:rPr lang="en-IN" sz="2500" b="1" strike="noStrike" spc="-1">
                <a:solidFill>
                  <a:srgbClr val="000000"/>
                </a:solidFill>
                <a:latin typeface="Arial" panose="020B0604020202020204"/>
                <a:ea typeface="Microsoft Himalaya" panose="01010100010101010101"/>
              </a:rPr>
              <a:t>Model</a:t>
            </a:r>
            <a:endParaRPr lang="en-IN" sz="25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/>
          <p:nvPr/>
        </p:nvSpPr>
        <p:spPr>
          <a:xfrm>
            <a:off x="2237040" y="326520"/>
            <a:ext cx="59270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3000" b="1" strike="noStrike" spc="-1">
                <a:solidFill>
                  <a:srgbClr val="000000"/>
                </a:solidFill>
                <a:latin typeface="Arial" panose="020B0604020202020204"/>
              </a:rPr>
              <a:t>Types of machine learning:-</a:t>
            </a:r>
            <a:endParaRPr lang="en-IN" sz="3000" b="0" strike="noStrike" spc="-1">
              <a:latin typeface="Arial" panose="020B0604020202020204"/>
            </a:endParaRPr>
          </a:p>
        </p:txBody>
      </p:sp>
      <p:pic>
        <p:nvPicPr>
          <p:cNvPr id="104" name="Picture 4" descr="What Is Machine Learning: Definition, Types, Applications and Examples -  Potentia Analytics"/>
          <p:cNvPicPr/>
          <p:nvPr/>
        </p:nvPicPr>
        <p:blipFill>
          <a:blip r:embed="rId1"/>
          <a:stretch>
            <a:fillRect/>
          </a:stretch>
        </p:blipFill>
        <p:spPr>
          <a:xfrm>
            <a:off x="2922840" y="1371600"/>
            <a:ext cx="6063120" cy="5159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90760" y="380160"/>
            <a:ext cx="5060880" cy="138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lang="en-IN" sz="3000" b="1" strike="noStrike" spc="-1">
                <a:solidFill>
                  <a:srgbClr val="000000"/>
                </a:solidFill>
                <a:latin typeface="Arial" panose="020B0604020202020204"/>
              </a:rPr>
              <a:t>Supervised Learning</a:t>
            </a:r>
            <a:endParaRPr lang="en-US" sz="30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106" name="TextBox 3"/>
          <p:cNvSpPr/>
          <p:nvPr/>
        </p:nvSpPr>
        <p:spPr>
          <a:xfrm>
            <a:off x="718920" y="2085840"/>
            <a:ext cx="4833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342900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Learning from others is called Supervised Learning.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7" name="TextBox 5"/>
          <p:cNvSpPr/>
          <p:nvPr/>
        </p:nvSpPr>
        <p:spPr>
          <a:xfrm rot="10800000" flipV="1">
            <a:off x="719280" y="3111480"/>
            <a:ext cx="4833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342900" indent="-342900" algn="just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Supervised learning will have features and labels.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8" name="TextBox 2"/>
          <p:cNvSpPr/>
          <p:nvPr/>
        </p:nvSpPr>
        <p:spPr>
          <a:xfrm>
            <a:off x="718920" y="4074480"/>
            <a:ext cx="497988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There are two algorithms:-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1.Regression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2.Classification</a:t>
            </a:r>
            <a:endParaRPr lang="en-IN" sz="2000" b="0" strike="noStrike" spc="-1">
              <a:latin typeface="Arial" panose="020B0604020202020204"/>
            </a:endParaRPr>
          </a:p>
        </p:txBody>
      </p:sp>
      <p:pic>
        <p:nvPicPr>
          <p:cNvPr id="109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7680960" y="2096640"/>
            <a:ext cx="3787920" cy="433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9720" y="380520"/>
            <a:ext cx="8604720" cy="1490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Arial" panose="020B0604020202020204"/>
              </a:rPr>
              <a:t>Unsupervised learning</a:t>
            </a:r>
            <a:endParaRPr lang="en-US" sz="4400" b="0" strike="noStrike" spc="-1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111" name="TextBox 3"/>
          <p:cNvSpPr/>
          <p:nvPr/>
        </p:nvSpPr>
        <p:spPr>
          <a:xfrm flipH="1">
            <a:off x="1237680" y="2530800"/>
            <a:ext cx="41832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Learning on our own is called UNSUPERVISED LEARNING.</a:t>
            </a:r>
            <a:endParaRPr lang="en-IN" sz="2000" b="0" strike="noStrike" spc="-1">
              <a:latin typeface="Arial" panose="020B0604020202020204"/>
            </a:endParaRPr>
          </a:p>
        </p:txBody>
      </p:sp>
      <p:pic>
        <p:nvPicPr>
          <p:cNvPr id="11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168320" y="1601280"/>
            <a:ext cx="4735080" cy="471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1775</Words>
  <Application>WPS Presentation</Application>
  <PresentationFormat/>
  <Paragraphs>101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Corbel</vt:lpstr>
      <vt:lpstr>Times New Roman</vt:lpstr>
      <vt:lpstr>Symbol</vt:lpstr>
      <vt:lpstr>Arial</vt:lpstr>
      <vt:lpstr>Arial Black</vt:lpstr>
      <vt:lpstr>Microsoft Himalaya</vt:lpstr>
      <vt:lpstr>StarSymbol</vt:lpstr>
      <vt:lpstr>SIEMENS_GOST Type A</vt:lpstr>
      <vt:lpstr>Microsoft YaHei</vt:lpstr>
      <vt:lpstr>Arial Unicode MS</vt:lpstr>
      <vt:lpstr>Calibri</vt:lpstr>
      <vt:lpstr>Office Theme</vt:lpstr>
      <vt:lpstr>Data Pie Charts</vt:lpstr>
      <vt:lpstr>PowerPoint 演示文稿</vt:lpstr>
      <vt:lpstr> Artificial Intelligence</vt:lpstr>
      <vt:lpstr>PowerPoint 演示文稿</vt:lpstr>
      <vt:lpstr>Machine learning</vt:lpstr>
      <vt:lpstr>PowerPoint 演示文稿</vt:lpstr>
      <vt:lpstr>Features ,Labels &amp; Model</vt:lpstr>
      <vt:lpstr>PowerPoint 演示文稿</vt:lpstr>
      <vt:lpstr>Supervised Learning</vt:lpstr>
      <vt:lpstr>Unsupervised learning</vt:lpstr>
      <vt:lpstr>PowerPoint 演示文稿</vt:lpstr>
      <vt:lpstr>Explain Different Machine learning algorithms with example</vt:lpstr>
      <vt:lpstr>Regression Algorithm</vt:lpstr>
      <vt:lpstr>Classification Algorithm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Mohan</dc:creator>
  <cp:lastModifiedBy>mahes</cp:lastModifiedBy>
  <cp:revision>4</cp:revision>
  <dcterms:created xsi:type="dcterms:W3CDTF">2023-06-05T09:02:00Z</dcterms:created>
  <dcterms:modified xsi:type="dcterms:W3CDTF">2023-06-09T11:22:02Z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  <property fmtid="{D5CDD505-2E9C-101B-9397-08002B2CF9AE}" pid="4" name="ICV">
    <vt:lpwstr>94644EE4211E4B63BBA6374BF1A3036F</vt:lpwstr>
  </property>
  <property fmtid="{D5CDD505-2E9C-101B-9397-08002B2CF9AE}" pid="5" name="KSOProductBuildVer">
    <vt:lpwstr>1033-11.2.0.11537</vt:lpwstr>
  </property>
</Properties>
</file>