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7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80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B483FE-DD33-49AC-95A0-15CEADF932A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D28B-33D8-46DE-B421-FD2F87A1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8491-AA5A-44FE-9C76-AF346DB5A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4" y="0"/>
            <a:ext cx="11807686" cy="3329581"/>
          </a:xfrm>
        </p:spPr>
        <p:txBody>
          <a:bodyPr/>
          <a:lstStyle/>
          <a:p>
            <a:r>
              <a:rPr lang="en-US" dirty="0"/>
              <a:t>Lead Scoring Case Study</a:t>
            </a:r>
            <a:br>
              <a:rPr lang="en-US" dirty="0"/>
            </a:br>
            <a:r>
              <a:rPr lang="en-US" sz="4000" dirty="0"/>
              <a:t>(Using Logistic Regression)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415E4-74E1-4942-8BB1-A200107C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3" y="3429000"/>
            <a:ext cx="9144000" cy="110248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03/03/2019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82522-B9DC-4C00-90D8-B55571D64F08}"/>
              </a:ext>
            </a:extLst>
          </p:cNvPr>
          <p:cNvSpPr txBox="1"/>
          <p:nvPr/>
        </p:nvSpPr>
        <p:spPr>
          <a:xfrm>
            <a:off x="384313" y="4889251"/>
            <a:ext cx="28757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Members</a:t>
            </a:r>
          </a:p>
          <a:p>
            <a:r>
              <a:rPr lang="en-US" sz="2000" dirty="0"/>
              <a:t>Shivali Dalmia</a:t>
            </a:r>
          </a:p>
          <a:p>
            <a:r>
              <a:rPr lang="en-US" sz="2000" dirty="0"/>
              <a:t>Pranav Kanwar</a:t>
            </a:r>
          </a:p>
          <a:p>
            <a:r>
              <a:rPr lang="en-US" sz="2000" dirty="0"/>
              <a:t>Viren Agarwal</a:t>
            </a:r>
          </a:p>
          <a:p>
            <a:r>
              <a:rPr lang="en-US" sz="2000" dirty="0"/>
              <a:t>Biju Kumar</a:t>
            </a:r>
          </a:p>
        </p:txBody>
      </p:sp>
    </p:spTree>
    <p:extLst>
      <p:ext uri="{BB962C8B-B14F-4D97-AF65-F5344CB8AC3E}">
        <p14:creationId xmlns:p14="http://schemas.microsoft.com/office/powerpoint/2010/main" val="13187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B4BC-7D21-414C-9157-A41D817A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0CEC-2810-4145-8D02-387E640B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49" y="1690688"/>
            <a:ext cx="10759751" cy="4738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Analysis Methodology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Business Impact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Summary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5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3C2-F64F-42E1-9A7A-374093F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63D-E389-4996-B508-F4439654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581"/>
            <a:ext cx="10707689" cy="47095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X Education sells online courses to industry professionals. The company markets its online course , over website and through referral process. Leads driven through ‘interest shown’ are converted into enrollment.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Currently the company is </a:t>
            </a:r>
            <a:r>
              <a:rPr lang="en-US" sz="2400" u="sng" dirty="0"/>
              <a:t>facing low conversion rate</a:t>
            </a:r>
            <a:r>
              <a:rPr lang="en-US" sz="2400" dirty="0"/>
              <a:t> for the leads that have shown interest. By knowing the potential lead – ‘Hot Leads’ – the sales team can focus on the ‘Hot Leads’ enabling better conversion rate.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89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3C2-F64F-42E1-9A7A-374093F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D2F59-1735-4BB0-8F8D-FA6FA38D32DD}"/>
              </a:ext>
            </a:extLst>
          </p:cNvPr>
          <p:cNvSpPr/>
          <p:nvPr/>
        </p:nvSpPr>
        <p:spPr>
          <a:xfrm>
            <a:off x="1686337" y="1538120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6E1D9-DEC3-42D6-B92B-184940ADFDEF}"/>
              </a:ext>
            </a:extLst>
          </p:cNvPr>
          <p:cNvCxnSpPr>
            <a:cxnSpLocks/>
          </p:cNvCxnSpPr>
          <p:nvPr/>
        </p:nvCxnSpPr>
        <p:spPr>
          <a:xfrm>
            <a:off x="2560980" y="2373008"/>
            <a:ext cx="172278" cy="53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6C26609-555C-4CA8-9993-E96DAA113A67}"/>
              </a:ext>
            </a:extLst>
          </p:cNvPr>
          <p:cNvSpPr/>
          <p:nvPr/>
        </p:nvSpPr>
        <p:spPr>
          <a:xfrm>
            <a:off x="2100470" y="2912001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D0576-57E2-4A89-9FC0-085A448EE4F1}"/>
              </a:ext>
            </a:extLst>
          </p:cNvPr>
          <p:cNvSpPr/>
          <p:nvPr/>
        </p:nvSpPr>
        <p:spPr>
          <a:xfrm>
            <a:off x="2663687" y="4365694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Standardization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9E227D-3516-4F1B-890C-4037846DB1C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5114" y="3746889"/>
            <a:ext cx="271668" cy="61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C52FD-E5C3-4834-8A9B-0C317D8EFC1B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5249518" y="6155769"/>
            <a:ext cx="1316936" cy="1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D5E51-787B-4D90-A984-E758CEE6592F}"/>
              </a:ext>
            </a:extLst>
          </p:cNvPr>
          <p:cNvSpPr/>
          <p:nvPr/>
        </p:nvSpPr>
        <p:spPr>
          <a:xfrm>
            <a:off x="3500231" y="5738325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PCA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7FE10D-E17F-45C9-8049-81D701D6A779}"/>
              </a:ext>
            </a:extLst>
          </p:cNvPr>
          <p:cNvCxnSpPr>
            <a:cxnSpLocks/>
          </p:cNvCxnSpPr>
          <p:nvPr/>
        </p:nvCxnSpPr>
        <p:spPr>
          <a:xfrm flipV="1">
            <a:off x="8484707" y="3655997"/>
            <a:ext cx="261727" cy="70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70FDFC-4D90-4C30-80D2-C8AE49AB8829}"/>
              </a:ext>
            </a:extLst>
          </p:cNvPr>
          <p:cNvCxnSpPr>
            <a:cxnSpLocks/>
          </p:cNvCxnSpPr>
          <p:nvPr/>
        </p:nvCxnSpPr>
        <p:spPr>
          <a:xfrm flipV="1">
            <a:off x="8017566" y="5209382"/>
            <a:ext cx="188844" cy="52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81FC6C-0FC9-4110-9A37-37D400DA3A15}"/>
              </a:ext>
            </a:extLst>
          </p:cNvPr>
          <p:cNvSpPr/>
          <p:nvPr/>
        </p:nvSpPr>
        <p:spPr>
          <a:xfrm>
            <a:off x="6566454" y="5755924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552CF-AD7A-4B7B-A2D9-B3E336799B0B}"/>
              </a:ext>
            </a:extLst>
          </p:cNvPr>
          <p:cNvSpPr/>
          <p:nvPr/>
        </p:nvSpPr>
        <p:spPr>
          <a:xfrm>
            <a:off x="7547112" y="4356895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A0485-DC40-4687-861D-DCB23E4FB758}"/>
              </a:ext>
            </a:extLst>
          </p:cNvPr>
          <p:cNvCxnSpPr>
            <a:cxnSpLocks/>
          </p:cNvCxnSpPr>
          <p:nvPr/>
        </p:nvCxnSpPr>
        <p:spPr>
          <a:xfrm>
            <a:off x="3667540" y="5200582"/>
            <a:ext cx="265042" cy="55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55E2CA-27B7-4036-BBE1-79CD7F186516}"/>
              </a:ext>
            </a:extLst>
          </p:cNvPr>
          <p:cNvSpPr/>
          <p:nvPr/>
        </p:nvSpPr>
        <p:spPr>
          <a:xfrm>
            <a:off x="8017566" y="2821109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46CC49-AB57-4CCE-BA9E-4C4111F7FDB6}"/>
              </a:ext>
            </a:extLst>
          </p:cNvPr>
          <p:cNvCxnSpPr>
            <a:cxnSpLocks/>
          </p:cNvCxnSpPr>
          <p:nvPr/>
        </p:nvCxnSpPr>
        <p:spPr>
          <a:xfrm flipV="1">
            <a:off x="9037982" y="2283367"/>
            <a:ext cx="172278" cy="57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4B91B82-7F77-442A-BC00-811D12C2671F}"/>
              </a:ext>
            </a:extLst>
          </p:cNvPr>
          <p:cNvSpPr/>
          <p:nvPr/>
        </p:nvSpPr>
        <p:spPr>
          <a:xfrm>
            <a:off x="8461513" y="1461663"/>
            <a:ext cx="1749287" cy="834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lead score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CC13DA-5A58-4F71-8154-7E2D54F41948}"/>
              </a:ext>
            </a:extLst>
          </p:cNvPr>
          <p:cNvCxnSpPr/>
          <p:nvPr/>
        </p:nvCxnSpPr>
        <p:spPr>
          <a:xfrm>
            <a:off x="791818" y="2452357"/>
            <a:ext cx="1351722" cy="302149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A4C84-3218-43B7-8176-932B93426CEA}"/>
              </a:ext>
            </a:extLst>
          </p:cNvPr>
          <p:cNvCxnSpPr>
            <a:cxnSpLocks/>
          </p:cNvCxnSpPr>
          <p:nvPr/>
        </p:nvCxnSpPr>
        <p:spPr>
          <a:xfrm flipV="1">
            <a:off x="9786729" y="2642504"/>
            <a:ext cx="1122294" cy="297651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3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3FE9C-DCC0-4422-AA1F-59C4C5DFA8B7}"/>
              </a:ext>
            </a:extLst>
          </p:cNvPr>
          <p:cNvSpPr txBox="1">
            <a:spLocks/>
          </p:cNvSpPr>
          <p:nvPr/>
        </p:nvSpPr>
        <p:spPr>
          <a:xfrm>
            <a:off x="659958" y="28437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Impact (Cutoff Probability)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ECFFC-584A-4067-858C-9AC4630C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16" y="1637664"/>
            <a:ext cx="4815326" cy="301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A4236-7601-41E5-890F-6E7FDCB4C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466861"/>
            <a:ext cx="5274308" cy="37412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853E77-F99C-473F-9C61-5CA03E2EB07D}"/>
              </a:ext>
            </a:extLst>
          </p:cNvPr>
          <p:cNvCxnSpPr>
            <a:cxnSpLocks/>
          </p:cNvCxnSpPr>
          <p:nvPr/>
        </p:nvCxnSpPr>
        <p:spPr>
          <a:xfrm>
            <a:off x="3485321" y="2548394"/>
            <a:ext cx="0" cy="21070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5DBB5B-3D88-4E78-A949-959D750E497C}"/>
              </a:ext>
            </a:extLst>
          </p:cNvPr>
          <p:cNvSpPr txBox="1"/>
          <p:nvPr/>
        </p:nvSpPr>
        <p:spPr>
          <a:xfrm>
            <a:off x="798511" y="5273796"/>
            <a:ext cx="11045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Tightened Cutoff Probability of 0.5 considered in order to drive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30897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55D-1267-4575-9DB9-6BCA6965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(Confusion Matrix)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3B052-3CBA-40BB-B55A-9E144DCA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9658"/>
            <a:ext cx="6076105" cy="452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D2374-737C-4564-8EF5-5529D78C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25" y="2344133"/>
            <a:ext cx="2593644" cy="983796"/>
          </a:xfrm>
          <a:prstGeom prst="rect">
            <a:avLst/>
          </a:prstGeom>
          <a:effectLst>
            <a:glow rad="1905000">
              <a:schemeClr val="bg2">
                <a:lumMod val="40000"/>
                <a:lumOff val="60000"/>
                <a:alpha val="0"/>
              </a:schemeClr>
            </a:glow>
            <a:outerShdw blurRad="50800" dist="50800" dir="5400000" algn="ctr" rotWithShape="0">
              <a:schemeClr val="bg2">
                <a:lumMod val="40000"/>
                <a:lumOff val="6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F4F4F-92CB-4B7A-AAC2-4D6808D5C695}"/>
              </a:ext>
            </a:extLst>
          </p:cNvPr>
          <p:cNvSpPr/>
          <p:nvPr/>
        </p:nvSpPr>
        <p:spPr>
          <a:xfrm>
            <a:off x="7876825" y="3469641"/>
            <a:ext cx="2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Precision = 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E059C-AF8F-4C78-8A46-D7C225832621}"/>
              </a:ext>
            </a:extLst>
          </p:cNvPr>
          <p:cNvSpPr txBox="1"/>
          <p:nvPr/>
        </p:nvSpPr>
        <p:spPr>
          <a:xfrm>
            <a:off x="7746196" y="1445715"/>
            <a:ext cx="444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Precision</a:t>
            </a:r>
            <a:r>
              <a:rPr lang="en-US" sz="2000" dirty="0"/>
              <a:t> – Probability that predicated ‘Yes’ is an 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F0E85-2734-4493-A308-7C10A50434C5}"/>
              </a:ext>
            </a:extLst>
          </p:cNvPr>
          <p:cNvSpPr/>
          <p:nvPr/>
        </p:nvSpPr>
        <p:spPr>
          <a:xfrm>
            <a:off x="7782439" y="4521591"/>
            <a:ext cx="3117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Recall</a:t>
            </a:r>
            <a:r>
              <a:rPr lang="en-US" dirty="0"/>
              <a:t> – Probability that predicated ‘Yes’ is an yes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CD9A9-F9D9-427C-BCCB-B79E41DE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25" y="5362544"/>
            <a:ext cx="2593644" cy="8751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7F005F-BCC9-434E-B725-3B900E0B8396}"/>
              </a:ext>
            </a:extLst>
          </p:cNvPr>
          <p:cNvSpPr/>
          <p:nvPr/>
        </p:nvSpPr>
        <p:spPr>
          <a:xfrm>
            <a:off x="7870298" y="6348764"/>
            <a:ext cx="2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Recall = 69%</a:t>
            </a:r>
          </a:p>
        </p:txBody>
      </p:sp>
    </p:spTree>
    <p:extLst>
      <p:ext uri="{BB962C8B-B14F-4D97-AF65-F5344CB8AC3E}">
        <p14:creationId xmlns:p14="http://schemas.microsoft.com/office/powerpoint/2010/main" val="302017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ABAB4-AC13-4CAF-8096-CA8D0D69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2" y="1630016"/>
            <a:ext cx="6468688" cy="4622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CFE748-880C-4DBD-8E93-48C67ADBBCC0}"/>
              </a:ext>
            </a:extLst>
          </p:cNvPr>
          <p:cNvSpPr txBox="1"/>
          <p:nvPr/>
        </p:nvSpPr>
        <p:spPr>
          <a:xfrm>
            <a:off x="7421217" y="1630017"/>
            <a:ext cx="4505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(Receiver Operating Characteristic Curve)</a:t>
            </a:r>
          </a:p>
          <a:p>
            <a:endParaRPr lang="en-US" dirty="0"/>
          </a:p>
          <a:p>
            <a:r>
              <a:rPr lang="en-US" dirty="0"/>
              <a:t>It’s a tool for predicting the probability of binary outcome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DA6BC45-C249-4111-BA79-02CC31643960}"/>
              </a:ext>
            </a:extLst>
          </p:cNvPr>
          <p:cNvSpPr txBox="1">
            <a:spLocks/>
          </p:cNvSpPr>
          <p:nvPr/>
        </p:nvSpPr>
        <p:spPr>
          <a:xfrm>
            <a:off x="740454" y="36683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Impact (ROC Curve)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65491-10B2-453B-A92B-3D054E62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94" y="3788576"/>
            <a:ext cx="4313657" cy="6172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2DE599-E15E-4E77-B3C0-FCBA8084E39C}"/>
              </a:ext>
            </a:extLst>
          </p:cNvPr>
          <p:cNvSpPr txBox="1"/>
          <p:nvPr/>
        </p:nvSpPr>
        <p:spPr>
          <a:xfrm>
            <a:off x="7481153" y="3265851"/>
            <a:ext cx="450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True Positive Rate(TPR)</a:t>
            </a:r>
            <a:r>
              <a:rPr lang="en-US" sz="2000" dirty="0"/>
              <a:t> – Sensitivity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C2BC38-3410-4857-ADE0-1CA2FEB7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300" y="5414614"/>
            <a:ext cx="4277551" cy="61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B292AF-4DC9-4B99-909A-EC1A9AB1E3A4}"/>
              </a:ext>
            </a:extLst>
          </p:cNvPr>
          <p:cNvSpPr txBox="1"/>
          <p:nvPr/>
        </p:nvSpPr>
        <p:spPr>
          <a:xfrm>
            <a:off x="7577194" y="4968757"/>
            <a:ext cx="456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False Positive Rate(TPR)</a:t>
            </a:r>
            <a:r>
              <a:rPr lang="en-US" sz="2000" dirty="0"/>
              <a:t> – Specificity</a:t>
            </a:r>
          </a:p>
        </p:txBody>
      </p:sp>
    </p:spTree>
    <p:extLst>
      <p:ext uri="{BB962C8B-B14F-4D97-AF65-F5344CB8AC3E}">
        <p14:creationId xmlns:p14="http://schemas.microsoft.com/office/powerpoint/2010/main" val="39244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800A-EA66-4AEF-973D-B6FF3432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9F503-B617-417B-955D-25E584B0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21" y="4236193"/>
            <a:ext cx="5131868" cy="1537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0768D4-1150-468D-A734-E200DDEC2BBB}"/>
              </a:ext>
            </a:extLst>
          </p:cNvPr>
          <p:cNvSpPr/>
          <p:nvPr/>
        </p:nvSpPr>
        <p:spPr>
          <a:xfrm>
            <a:off x="10127907" y="4072747"/>
            <a:ext cx="715617" cy="187944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2551EB-9145-44E1-B187-7A7147B460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85716" y="595218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AEF2CC-C3F4-43AB-A5D2-E7403D04D8EA}"/>
              </a:ext>
            </a:extLst>
          </p:cNvPr>
          <p:cNvSpPr txBox="1"/>
          <p:nvPr/>
        </p:nvSpPr>
        <p:spPr>
          <a:xfrm>
            <a:off x="9677334" y="6352522"/>
            <a:ext cx="208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EA4C-C50C-4D0F-A91F-A6C9AD12181F}"/>
              </a:ext>
            </a:extLst>
          </p:cNvPr>
          <p:cNvSpPr txBox="1"/>
          <p:nvPr/>
        </p:nvSpPr>
        <p:spPr>
          <a:xfrm>
            <a:off x="646111" y="1578035"/>
            <a:ext cx="10641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Sales team could use the lead score to target potential leads.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Reinforce communication channel, to have better conversion of the lead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 cutoff score is 50%, but could reduce this further to 40%, to improve the coverage.</a:t>
            </a:r>
          </a:p>
        </p:txBody>
      </p:sp>
    </p:spTree>
    <p:extLst>
      <p:ext uri="{BB962C8B-B14F-4D97-AF65-F5344CB8AC3E}">
        <p14:creationId xmlns:p14="http://schemas.microsoft.com/office/powerpoint/2010/main" val="20707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800A-EA66-4AEF-973D-B6FF3432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922" y="2496671"/>
            <a:ext cx="3129056" cy="806823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2551EB-9145-44E1-B187-7A7147B46055}"/>
              </a:ext>
            </a:extLst>
          </p:cNvPr>
          <p:cNvCxnSpPr>
            <a:cxnSpLocks/>
          </p:cNvCxnSpPr>
          <p:nvPr/>
        </p:nvCxnSpPr>
        <p:spPr>
          <a:xfrm>
            <a:off x="10485716" y="595218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56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263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Lead Scoring Case Study (Using Logistic Regression)</vt:lpstr>
      <vt:lpstr>Content</vt:lpstr>
      <vt:lpstr>Problem Statement</vt:lpstr>
      <vt:lpstr>Analysis Methodology</vt:lpstr>
      <vt:lpstr>PowerPoint Presentation</vt:lpstr>
      <vt:lpstr>Business Impact (Confusion Matrix)</vt:lpstr>
      <vt:lpstr>PowerPoint Presentation</vt:lpstr>
      <vt:lpstr>Summary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Data (Using Clustering and PCA)</dc:title>
  <dc:creator>Biju Kumar</dc:creator>
  <cp:lastModifiedBy>Dalmia, Shivali</cp:lastModifiedBy>
  <cp:revision>32</cp:revision>
  <dcterms:created xsi:type="dcterms:W3CDTF">2019-02-24T04:49:38Z</dcterms:created>
  <dcterms:modified xsi:type="dcterms:W3CDTF">2019-03-03T12:18:49Z</dcterms:modified>
</cp:coreProperties>
</file>