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7109" autoAdjust="0"/>
  </p:normalViewPr>
  <p:slideViewPr>
    <p:cSldViewPr snapToGrid="0">
      <p:cViewPr>
        <p:scale>
          <a:sx n="66" d="100"/>
          <a:sy n="66" d="100"/>
        </p:scale>
        <p:origin x="1253"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65499-FCE9-40F2-A2BE-99CD63C4CF70}"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DB46E-5CE8-4A53-98EA-37674C4CB122}" type="slidenum">
              <a:rPr lang="en-US" smtClean="0"/>
              <a:t>‹#›</a:t>
            </a:fld>
            <a:endParaRPr lang="en-US"/>
          </a:p>
        </p:txBody>
      </p:sp>
    </p:spTree>
    <p:extLst>
      <p:ext uri="{BB962C8B-B14F-4D97-AF65-F5344CB8AC3E}">
        <p14:creationId xmlns:p14="http://schemas.microsoft.com/office/powerpoint/2010/main" val="3373655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data-driven world, the ability to process and analyze information in real-time is critical for businesses to make quick decisions and gain a competitive edge. This presentation outlines the conception phase for a robust real-time data backend, focused on key considerations for designing a scalable, maintainable, and secure system.</a:t>
            </a:r>
          </a:p>
        </p:txBody>
      </p:sp>
      <p:sp>
        <p:nvSpPr>
          <p:cNvPr id="4" name="Slide Number Placeholder 3"/>
          <p:cNvSpPr>
            <a:spLocks noGrp="1"/>
          </p:cNvSpPr>
          <p:nvPr>
            <p:ph type="sldNum" sz="quarter" idx="5"/>
          </p:nvPr>
        </p:nvSpPr>
        <p:spPr/>
        <p:txBody>
          <a:bodyPr/>
          <a:lstStyle/>
          <a:p>
            <a:fld id="{807DB46E-5CE8-4A53-98EA-37674C4CB122}" type="slidenum">
              <a:rPr lang="en-US" smtClean="0"/>
              <a:t>2</a:t>
            </a:fld>
            <a:endParaRPr lang="en-US"/>
          </a:p>
        </p:txBody>
      </p:sp>
    </p:spTree>
    <p:extLst>
      <p:ext uri="{BB962C8B-B14F-4D97-AF65-F5344CB8AC3E}">
        <p14:creationId xmlns:p14="http://schemas.microsoft.com/office/powerpoint/2010/main" val="150427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system will focus on building a real-time data backend. Kafka ensures reliable, high-throughput data ingestion while spark powers real time data processing and transformation. We prioritize scalability through horizontal scaling and data replication, while security is maintained through encryption and compliance with relevant regulations.</a:t>
            </a:r>
          </a:p>
        </p:txBody>
      </p:sp>
      <p:sp>
        <p:nvSpPr>
          <p:cNvPr id="4" name="Slide Number Placeholder 3"/>
          <p:cNvSpPr>
            <a:spLocks noGrp="1"/>
          </p:cNvSpPr>
          <p:nvPr>
            <p:ph type="sldNum" sz="quarter" idx="5"/>
          </p:nvPr>
        </p:nvSpPr>
        <p:spPr/>
        <p:txBody>
          <a:bodyPr/>
          <a:lstStyle/>
          <a:p>
            <a:fld id="{807DB46E-5CE8-4A53-98EA-37674C4CB122}" type="slidenum">
              <a:rPr lang="en-US" smtClean="0"/>
              <a:t>3</a:t>
            </a:fld>
            <a:endParaRPr lang="en-US"/>
          </a:p>
        </p:txBody>
      </p:sp>
    </p:spTree>
    <p:extLst>
      <p:ext uri="{BB962C8B-B14F-4D97-AF65-F5344CB8AC3E}">
        <p14:creationId xmlns:p14="http://schemas.microsoft.com/office/powerpoint/2010/main" val="494124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components focuses on building a real-time data backend. Kafka handles high-throughput data ingestion and acts as a message broker. Spark enables real-time processing with low-latency in-memory capabilities and a distributed architecture for handling large datasets and complex transformations. This combination ensures efficient data flow and powerful analytics for our data-intensive applications.</a:t>
            </a:r>
          </a:p>
        </p:txBody>
      </p:sp>
      <p:sp>
        <p:nvSpPr>
          <p:cNvPr id="4" name="Slide Number Placeholder 3"/>
          <p:cNvSpPr>
            <a:spLocks noGrp="1"/>
          </p:cNvSpPr>
          <p:nvPr>
            <p:ph type="sldNum" sz="quarter" idx="5"/>
          </p:nvPr>
        </p:nvSpPr>
        <p:spPr/>
        <p:txBody>
          <a:bodyPr/>
          <a:lstStyle/>
          <a:p>
            <a:fld id="{807DB46E-5CE8-4A53-98EA-37674C4CB122}" type="slidenum">
              <a:rPr lang="en-US" smtClean="0"/>
              <a:t>4</a:t>
            </a:fld>
            <a:endParaRPr lang="en-US"/>
          </a:p>
        </p:txBody>
      </p:sp>
    </p:spTree>
    <p:extLst>
      <p:ext uri="{BB962C8B-B14F-4D97-AF65-F5344CB8AC3E}">
        <p14:creationId xmlns:p14="http://schemas.microsoft.com/office/powerpoint/2010/main" val="949858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architectural considerations for a real-time data backend, We prioritize reliability through data replication and checkpointing in Kafka and Spark. Scalability is achieved with horizontal scaling. Maintainability is ensured through modular design and Infrastructure as Code.</a:t>
            </a:r>
          </a:p>
        </p:txBody>
      </p:sp>
      <p:sp>
        <p:nvSpPr>
          <p:cNvPr id="4" name="Slide Number Placeholder 3"/>
          <p:cNvSpPr>
            <a:spLocks noGrp="1"/>
          </p:cNvSpPr>
          <p:nvPr>
            <p:ph type="sldNum" sz="quarter" idx="5"/>
          </p:nvPr>
        </p:nvSpPr>
        <p:spPr/>
        <p:txBody>
          <a:bodyPr/>
          <a:lstStyle/>
          <a:p>
            <a:fld id="{807DB46E-5CE8-4A53-98EA-37674C4CB122}" type="slidenum">
              <a:rPr lang="en-US" smtClean="0"/>
              <a:t>5</a:t>
            </a:fld>
            <a:endParaRPr lang="en-US"/>
          </a:p>
        </p:txBody>
      </p:sp>
    </p:spTree>
    <p:extLst>
      <p:ext uri="{BB962C8B-B14F-4D97-AF65-F5344CB8AC3E}">
        <p14:creationId xmlns:p14="http://schemas.microsoft.com/office/powerpoint/2010/main" val="331287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focuses on security and governance for our real-time data backend. We employ encryption (SSL/TLS) for Kafka communication and implement RBAC for user permissions. To ensure compliance with regulations like GDPR, we use Apache Atlas for data lineage and metadata tracking, promoting data security and governance within our system.</a:t>
            </a:r>
          </a:p>
        </p:txBody>
      </p:sp>
      <p:sp>
        <p:nvSpPr>
          <p:cNvPr id="4" name="Slide Number Placeholder 3"/>
          <p:cNvSpPr>
            <a:spLocks noGrp="1"/>
          </p:cNvSpPr>
          <p:nvPr>
            <p:ph type="sldNum" sz="quarter" idx="5"/>
          </p:nvPr>
        </p:nvSpPr>
        <p:spPr/>
        <p:txBody>
          <a:bodyPr/>
          <a:lstStyle/>
          <a:p>
            <a:fld id="{807DB46E-5CE8-4A53-98EA-37674C4CB122}" type="slidenum">
              <a:rPr lang="en-US" smtClean="0"/>
              <a:t>6</a:t>
            </a:fld>
            <a:endParaRPr lang="en-US"/>
          </a:p>
        </p:txBody>
      </p:sp>
    </p:spTree>
    <p:extLst>
      <p:ext uri="{BB962C8B-B14F-4D97-AF65-F5344CB8AC3E}">
        <p14:creationId xmlns:p14="http://schemas.microsoft.com/office/powerpoint/2010/main" val="444802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steps in our real-time data backend project. We will implement a robust architecture using Kafka and Spark for data ingestion and aggregation. The focus will be on designing, validating, and developing microservices and integrations to bring the system to life.</a:t>
            </a:r>
          </a:p>
        </p:txBody>
      </p:sp>
      <p:sp>
        <p:nvSpPr>
          <p:cNvPr id="4" name="Slide Number Placeholder 3"/>
          <p:cNvSpPr>
            <a:spLocks noGrp="1"/>
          </p:cNvSpPr>
          <p:nvPr>
            <p:ph type="sldNum" sz="quarter" idx="5"/>
          </p:nvPr>
        </p:nvSpPr>
        <p:spPr/>
        <p:txBody>
          <a:bodyPr/>
          <a:lstStyle/>
          <a:p>
            <a:fld id="{807DB46E-5CE8-4A53-98EA-37674C4CB122}" type="slidenum">
              <a:rPr lang="en-US" smtClean="0"/>
              <a:t>7</a:t>
            </a:fld>
            <a:endParaRPr lang="en-US"/>
          </a:p>
        </p:txBody>
      </p:sp>
    </p:spTree>
    <p:extLst>
      <p:ext uri="{BB962C8B-B14F-4D97-AF65-F5344CB8AC3E}">
        <p14:creationId xmlns:p14="http://schemas.microsoft.com/office/powerpoint/2010/main" val="1171831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BB0497E-F388-472B-A01A-29CFD22FBF7C}" type="datetimeFigureOut">
              <a:rPr lang="en-US" smtClean="0"/>
              <a:t>1/22/2025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40724618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0497E-F388-472B-A01A-29CFD22FBF7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3833342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0497E-F388-472B-A01A-29CFD22FBF7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3290981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0497E-F388-472B-A01A-29CFD22FBF7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4D041-2BEF-4FF8-A264-A99D2C05DBF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37922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0497E-F388-472B-A01A-29CFD22FBF7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2486069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BB0497E-F388-472B-A01A-29CFD22FBF7C}"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28242983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BB0497E-F388-472B-A01A-29CFD22FBF7C}"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716342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0497E-F388-472B-A01A-29CFD22FBF7C}"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4997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0497E-F388-472B-A01A-29CFD22FBF7C}"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4080473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0497E-F388-472B-A01A-29CFD22FBF7C}"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2615249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B0497E-F388-472B-A01A-29CFD22FBF7C}"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402357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B0497E-F388-472B-A01A-29CFD22FBF7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31479127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B0497E-F388-472B-A01A-29CFD22FBF7C}" type="datetimeFigureOut">
              <a:rPr lang="en-US" smtClean="0"/>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5023934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0497E-F388-472B-A01A-29CFD22FBF7C}"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763481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0497E-F388-472B-A01A-29CFD22FBF7C}" type="datetimeFigureOut">
              <a:rPr lang="en-US" smtClean="0"/>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3546086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0497E-F388-472B-A01A-29CFD22FBF7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21811966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B0497E-F388-472B-A01A-29CFD22FBF7C}"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4D041-2BEF-4FF8-A264-A99D2C05DBF2}" type="slidenum">
              <a:rPr lang="en-US" smtClean="0"/>
              <a:t>‹#›</a:t>
            </a:fld>
            <a:endParaRPr lang="en-US"/>
          </a:p>
        </p:txBody>
      </p:sp>
    </p:spTree>
    <p:extLst>
      <p:ext uri="{BB962C8B-B14F-4D97-AF65-F5344CB8AC3E}">
        <p14:creationId xmlns:p14="http://schemas.microsoft.com/office/powerpoint/2010/main" val="2478818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B0497E-F388-472B-A01A-29CFD22FBF7C}" type="datetimeFigureOut">
              <a:rPr lang="en-US" smtClean="0"/>
              <a:t>1/22/2025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14D041-2BEF-4FF8-A264-A99D2C05DBF2}" type="slidenum">
              <a:rPr lang="en-US" smtClean="0"/>
              <a:t>‹#›</a:t>
            </a:fld>
            <a:endParaRPr lang="en-US"/>
          </a:p>
        </p:txBody>
      </p:sp>
    </p:spTree>
    <p:extLst>
      <p:ext uri="{BB962C8B-B14F-4D97-AF65-F5344CB8AC3E}">
        <p14:creationId xmlns:p14="http://schemas.microsoft.com/office/powerpoint/2010/main" val="32618280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12AA-8441-432F-8D9C-CEFD5D8F687A}"/>
              </a:ext>
            </a:extLst>
          </p:cNvPr>
          <p:cNvSpPr>
            <a:spLocks noGrp="1"/>
          </p:cNvSpPr>
          <p:nvPr>
            <p:ph type="ctrTitle"/>
          </p:nvPr>
        </p:nvSpPr>
        <p:spPr>
          <a:xfrm>
            <a:off x="1524000" y="1219201"/>
            <a:ext cx="9760225" cy="3310490"/>
          </a:xfrm>
        </p:spPr>
        <p:txBody>
          <a:bodyPr>
            <a:normAutofit/>
          </a:bodyPr>
          <a:lstStyle/>
          <a:p>
            <a:pPr algn="ctr"/>
            <a:r>
              <a:rPr lang="en-US" sz="4900" b="1" u="sng" dirty="0"/>
              <a:t>Real-time Data Backend Conception</a:t>
            </a:r>
            <a:br>
              <a:rPr lang="en-US" sz="4900" b="1" u="sng" dirty="0"/>
            </a:br>
            <a:br>
              <a:rPr lang="en-US" sz="4800" dirty="0"/>
            </a:br>
            <a:r>
              <a:rPr lang="en-US" sz="3600" i="1" dirty="0"/>
              <a:t>Designing a Scalable and Robust System</a:t>
            </a:r>
            <a:br>
              <a:rPr lang="en-US" sz="4800" dirty="0"/>
            </a:br>
            <a:endParaRPr lang="en-US" sz="4800" b="1" u="sng" dirty="0"/>
          </a:p>
        </p:txBody>
      </p:sp>
      <p:sp>
        <p:nvSpPr>
          <p:cNvPr id="3" name="Subtitle 2">
            <a:extLst>
              <a:ext uri="{FF2B5EF4-FFF2-40B4-BE49-F238E27FC236}">
                <a16:creationId xmlns:a16="http://schemas.microsoft.com/office/drawing/2014/main" id="{98143BCD-5536-4872-87D3-B9C44D7B048A}"/>
              </a:ext>
            </a:extLst>
          </p:cNvPr>
          <p:cNvSpPr>
            <a:spLocks noGrp="1"/>
          </p:cNvSpPr>
          <p:nvPr>
            <p:ph type="subTitle" idx="1"/>
          </p:nvPr>
        </p:nvSpPr>
        <p:spPr>
          <a:xfrm>
            <a:off x="1524000" y="4529690"/>
            <a:ext cx="9144000" cy="744675"/>
          </a:xfrm>
        </p:spPr>
        <p:txBody>
          <a:bodyPr>
            <a:normAutofit lnSpcReduction="10000"/>
          </a:bodyPr>
          <a:lstStyle/>
          <a:p>
            <a:pPr algn="ctr"/>
            <a:r>
              <a:rPr lang="en-US" b="1" i="1" dirty="0"/>
              <a:t>Date :</a:t>
            </a:r>
            <a:br>
              <a:rPr lang="en-US" b="1" i="1" dirty="0"/>
            </a:br>
            <a:r>
              <a:rPr lang="en-US" b="1" i="1" dirty="0"/>
              <a:t>Presented by : </a:t>
            </a:r>
          </a:p>
        </p:txBody>
      </p:sp>
    </p:spTree>
    <p:extLst>
      <p:ext uri="{BB962C8B-B14F-4D97-AF65-F5344CB8AC3E}">
        <p14:creationId xmlns:p14="http://schemas.microsoft.com/office/powerpoint/2010/main" val="3339472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1611-19D5-4289-B90A-3F0381DBE212}"/>
              </a:ext>
            </a:extLst>
          </p:cNvPr>
          <p:cNvSpPr>
            <a:spLocks noGrp="1"/>
          </p:cNvSpPr>
          <p:nvPr>
            <p:ph type="title"/>
          </p:nvPr>
        </p:nvSpPr>
        <p:spPr/>
        <p:txBody>
          <a:bodyPr>
            <a:normAutofit/>
          </a:bodyPr>
          <a:lstStyle/>
          <a:p>
            <a:pPr algn="ctr"/>
            <a:r>
              <a:rPr lang="en-US" sz="3600" b="1" i="1" u="sng" dirty="0"/>
              <a:t>Introduction</a:t>
            </a:r>
          </a:p>
        </p:txBody>
      </p:sp>
      <p:sp>
        <p:nvSpPr>
          <p:cNvPr id="3" name="Content Placeholder 2">
            <a:extLst>
              <a:ext uri="{FF2B5EF4-FFF2-40B4-BE49-F238E27FC236}">
                <a16:creationId xmlns:a16="http://schemas.microsoft.com/office/drawing/2014/main" id="{BDCA2CB3-A26B-4268-B41E-A06111B04729}"/>
              </a:ext>
            </a:extLst>
          </p:cNvPr>
          <p:cNvSpPr>
            <a:spLocks noGrp="1"/>
          </p:cNvSpPr>
          <p:nvPr>
            <p:ph idx="1"/>
          </p:nvPr>
        </p:nvSpPr>
        <p:spPr>
          <a:xfrm>
            <a:off x="838200" y="2128699"/>
            <a:ext cx="10515600" cy="3662501"/>
          </a:xfrm>
        </p:spPr>
        <p:txBody>
          <a:bodyPr>
            <a:normAutofit/>
          </a:bodyPr>
          <a:lstStyle/>
          <a:p>
            <a:r>
              <a:rPr lang="en-US" sz="2800" dirty="0"/>
              <a:t>High-throughput  data ingestion.</a:t>
            </a:r>
          </a:p>
          <a:p>
            <a:r>
              <a:rPr lang="en-US" sz="2800" dirty="0"/>
              <a:t>Real-time data processing and aggregation.</a:t>
            </a:r>
          </a:p>
          <a:p>
            <a:r>
              <a:rPr lang="en-US" sz="2800" dirty="0"/>
              <a:t>Scalability and reliability.</a:t>
            </a:r>
          </a:p>
          <a:p>
            <a:r>
              <a:rPr lang="en-US" sz="2800" dirty="0"/>
              <a:t>Maintainability and security.</a:t>
            </a:r>
          </a:p>
          <a:p>
            <a:r>
              <a:rPr lang="en-US" sz="2800" dirty="0"/>
              <a:t>Data governance.</a:t>
            </a:r>
          </a:p>
        </p:txBody>
      </p:sp>
      <p:sp>
        <p:nvSpPr>
          <p:cNvPr id="4" name="Title 1">
            <a:extLst>
              <a:ext uri="{FF2B5EF4-FFF2-40B4-BE49-F238E27FC236}">
                <a16:creationId xmlns:a16="http://schemas.microsoft.com/office/drawing/2014/main" id="{0A1DF147-8618-4260-937E-A1C9697E8B02}"/>
              </a:ext>
            </a:extLst>
          </p:cNvPr>
          <p:cNvSpPr txBox="1">
            <a:spLocks/>
          </p:cNvSpPr>
          <p:nvPr/>
        </p:nvSpPr>
        <p:spPr>
          <a:xfrm>
            <a:off x="1215887" y="7010401"/>
            <a:ext cx="9760225" cy="33104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4900" b="1" u="sng"/>
              <a:t>Real-time Data Backend Conception</a:t>
            </a:r>
            <a:br>
              <a:rPr lang="en-US" sz="4900" b="1" u="sng"/>
            </a:br>
            <a:br>
              <a:rPr lang="en-US" sz="4800"/>
            </a:br>
            <a:r>
              <a:rPr lang="en-US" i="1"/>
              <a:t>Designing a Scalable and Robust System</a:t>
            </a:r>
            <a:br>
              <a:rPr lang="en-US" sz="4800"/>
            </a:br>
            <a:endParaRPr lang="en-US" sz="4800" b="1" u="sng" dirty="0"/>
          </a:p>
        </p:txBody>
      </p:sp>
      <p:sp>
        <p:nvSpPr>
          <p:cNvPr id="5" name="Subtitle 2">
            <a:extLst>
              <a:ext uri="{FF2B5EF4-FFF2-40B4-BE49-F238E27FC236}">
                <a16:creationId xmlns:a16="http://schemas.microsoft.com/office/drawing/2014/main" id="{6253AAAB-D49A-4AD6-9577-5FCD56846431}"/>
              </a:ext>
            </a:extLst>
          </p:cNvPr>
          <p:cNvSpPr txBox="1">
            <a:spLocks/>
          </p:cNvSpPr>
          <p:nvPr/>
        </p:nvSpPr>
        <p:spPr>
          <a:xfrm>
            <a:off x="1215887" y="10320890"/>
            <a:ext cx="9144000" cy="74467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ctr"/>
            <a:r>
              <a:rPr lang="en-US" b="1" i="1"/>
              <a:t>Date :</a:t>
            </a:r>
            <a:br>
              <a:rPr lang="en-US" b="1" i="1"/>
            </a:br>
            <a:r>
              <a:rPr lang="en-US" b="1" i="1"/>
              <a:t>Presented by : </a:t>
            </a:r>
            <a:endParaRPr lang="en-US" b="1" i="1" dirty="0"/>
          </a:p>
        </p:txBody>
      </p:sp>
    </p:spTree>
    <p:extLst>
      <p:ext uri="{BB962C8B-B14F-4D97-AF65-F5344CB8AC3E}">
        <p14:creationId xmlns:p14="http://schemas.microsoft.com/office/powerpoint/2010/main" val="9883666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2460-BBCD-45CF-BE79-48FE7A1929C3}"/>
              </a:ext>
            </a:extLst>
          </p:cNvPr>
          <p:cNvSpPr>
            <a:spLocks noGrp="1"/>
          </p:cNvSpPr>
          <p:nvPr>
            <p:ph type="title"/>
          </p:nvPr>
        </p:nvSpPr>
        <p:spPr/>
        <p:txBody>
          <a:bodyPr>
            <a:normAutofit/>
          </a:bodyPr>
          <a:lstStyle/>
          <a:p>
            <a:pPr algn="ctr"/>
            <a:r>
              <a:rPr lang="en-US" sz="3600" b="1" i="1" u="sng" dirty="0"/>
              <a:t>Overview &amp; Key Goals</a:t>
            </a:r>
          </a:p>
        </p:txBody>
      </p:sp>
      <p:sp>
        <p:nvSpPr>
          <p:cNvPr id="3" name="Content Placeholder 2">
            <a:extLst>
              <a:ext uri="{FF2B5EF4-FFF2-40B4-BE49-F238E27FC236}">
                <a16:creationId xmlns:a16="http://schemas.microsoft.com/office/drawing/2014/main" id="{BC41B341-BC2C-496C-A3A1-409D3A87FB0E}"/>
              </a:ext>
            </a:extLst>
          </p:cNvPr>
          <p:cNvSpPr>
            <a:spLocks noGrp="1"/>
          </p:cNvSpPr>
          <p:nvPr>
            <p:ph sz="half" idx="1"/>
          </p:nvPr>
        </p:nvSpPr>
        <p:spPr>
          <a:xfrm>
            <a:off x="838201" y="2502211"/>
            <a:ext cx="5181600" cy="2998166"/>
          </a:xfrm>
        </p:spPr>
        <p:txBody>
          <a:bodyPr/>
          <a:lstStyle/>
          <a:p>
            <a:r>
              <a:rPr lang="en-US" dirty="0"/>
              <a:t>Reliable, high-throughput data streams via Kafka.</a:t>
            </a:r>
          </a:p>
          <a:p>
            <a:r>
              <a:rPr lang="en-US" dirty="0"/>
              <a:t>Real-time aggregation and transformation with Spark.</a:t>
            </a:r>
          </a:p>
          <a:p>
            <a:r>
              <a:rPr lang="en-US" dirty="0"/>
              <a:t>Horizontal scaling, replication, encryption, and compliance.</a:t>
            </a:r>
          </a:p>
        </p:txBody>
      </p:sp>
      <p:pic>
        <p:nvPicPr>
          <p:cNvPr id="6" name="Content Placeholder 5">
            <a:extLst>
              <a:ext uri="{FF2B5EF4-FFF2-40B4-BE49-F238E27FC236}">
                <a16:creationId xmlns:a16="http://schemas.microsoft.com/office/drawing/2014/main" id="{E85B84E7-DD7F-450F-966E-CF11AA4F7B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50003"/>
            <a:ext cx="4875213" cy="2540682"/>
          </a:xfrm>
        </p:spPr>
      </p:pic>
    </p:spTree>
    <p:extLst>
      <p:ext uri="{BB962C8B-B14F-4D97-AF65-F5344CB8AC3E}">
        <p14:creationId xmlns:p14="http://schemas.microsoft.com/office/powerpoint/2010/main" val="2614942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15C1-4B6A-4E85-BEFB-7DB686F628C6}"/>
              </a:ext>
            </a:extLst>
          </p:cNvPr>
          <p:cNvSpPr>
            <a:spLocks noGrp="1"/>
          </p:cNvSpPr>
          <p:nvPr>
            <p:ph type="title"/>
          </p:nvPr>
        </p:nvSpPr>
        <p:spPr/>
        <p:txBody>
          <a:bodyPr>
            <a:normAutofit/>
          </a:bodyPr>
          <a:lstStyle/>
          <a:p>
            <a:pPr algn="ctr"/>
            <a:r>
              <a:rPr lang="en-US" sz="3600" b="1" i="1" u="sng" dirty="0"/>
              <a:t>Core Components</a:t>
            </a:r>
          </a:p>
        </p:txBody>
      </p:sp>
      <p:sp>
        <p:nvSpPr>
          <p:cNvPr id="3" name="Content Placeholder 2">
            <a:extLst>
              <a:ext uri="{FF2B5EF4-FFF2-40B4-BE49-F238E27FC236}">
                <a16:creationId xmlns:a16="http://schemas.microsoft.com/office/drawing/2014/main" id="{E4075DD2-0CBB-4B6C-BA53-7C6BF2505E9D}"/>
              </a:ext>
            </a:extLst>
          </p:cNvPr>
          <p:cNvSpPr>
            <a:spLocks noGrp="1"/>
          </p:cNvSpPr>
          <p:nvPr>
            <p:ph sz="half" idx="1"/>
          </p:nvPr>
        </p:nvSpPr>
        <p:spPr>
          <a:xfrm>
            <a:off x="838200" y="1972124"/>
            <a:ext cx="5181600" cy="4058340"/>
          </a:xfrm>
        </p:spPr>
        <p:txBody>
          <a:bodyPr>
            <a:normAutofit fontScale="92500"/>
          </a:bodyPr>
          <a:lstStyle/>
          <a:p>
            <a:r>
              <a:rPr lang="en-US" dirty="0"/>
              <a:t>Handles real-time data ingestion and acts as a message broker.</a:t>
            </a:r>
          </a:p>
          <a:p>
            <a:r>
              <a:rPr lang="en-US" dirty="0"/>
              <a:t>Scalable, fault-tolerant, and high-throughput.</a:t>
            </a:r>
          </a:p>
          <a:p>
            <a:r>
              <a:rPr lang="en-US" dirty="0"/>
              <a:t>Real-time processing with low-latency in-memory capabilities.</a:t>
            </a:r>
          </a:p>
          <a:p>
            <a:r>
              <a:rPr lang="en-US" dirty="0"/>
              <a:t>Distributed architecture for large dataset handling and complex transformations.</a:t>
            </a:r>
          </a:p>
          <a:p>
            <a:endParaRPr lang="en-US" dirty="0"/>
          </a:p>
        </p:txBody>
      </p:sp>
      <p:pic>
        <p:nvPicPr>
          <p:cNvPr id="8" name="Content Placeholder 7">
            <a:extLst>
              <a:ext uri="{FF2B5EF4-FFF2-40B4-BE49-F238E27FC236}">
                <a16:creationId xmlns:a16="http://schemas.microsoft.com/office/drawing/2014/main" id="{770B9B03-CD29-4CD1-AC25-3AAFD2D4223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51129"/>
            <a:ext cx="4875213" cy="2738430"/>
          </a:xfrm>
        </p:spPr>
      </p:pic>
    </p:spTree>
    <p:extLst>
      <p:ext uri="{BB962C8B-B14F-4D97-AF65-F5344CB8AC3E}">
        <p14:creationId xmlns:p14="http://schemas.microsoft.com/office/powerpoint/2010/main" val="4029942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6E0B-CF27-4ECF-85D3-9114A6CC8580}"/>
              </a:ext>
            </a:extLst>
          </p:cNvPr>
          <p:cNvSpPr>
            <a:spLocks noGrp="1"/>
          </p:cNvSpPr>
          <p:nvPr>
            <p:ph type="title"/>
          </p:nvPr>
        </p:nvSpPr>
        <p:spPr/>
        <p:txBody>
          <a:bodyPr>
            <a:normAutofit/>
          </a:bodyPr>
          <a:lstStyle/>
          <a:p>
            <a:pPr algn="ctr"/>
            <a:r>
              <a:rPr lang="en-US" sz="3600" b="1" i="1" u="sng" dirty="0"/>
              <a:t>Architecture Design &amp; Scalability</a:t>
            </a:r>
          </a:p>
        </p:txBody>
      </p:sp>
      <p:sp>
        <p:nvSpPr>
          <p:cNvPr id="3" name="Content Placeholder 2">
            <a:extLst>
              <a:ext uri="{FF2B5EF4-FFF2-40B4-BE49-F238E27FC236}">
                <a16:creationId xmlns:a16="http://schemas.microsoft.com/office/drawing/2014/main" id="{0F6B5D6D-89C5-47BE-8F79-B60177190394}"/>
              </a:ext>
            </a:extLst>
          </p:cNvPr>
          <p:cNvSpPr>
            <a:spLocks noGrp="1"/>
          </p:cNvSpPr>
          <p:nvPr>
            <p:ph sz="half" idx="1"/>
          </p:nvPr>
        </p:nvSpPr>
        <p:spPr>
          <a:xfrm>
            <a:off x="838201" y="2389567"/>
            <a:ext cx="5181600" cy="3223453"/>
          </a:xfrm>
        </p:spPr>
        <p:txBody>
          <a:bodyPr>
            <a:normAutofit lnSpcReduction="10000"/>
          </a:bodyPr>
          <a:lstStyle/>
          <a:p>
            <a:r>
              <a:rPr lang="en-US" dirty="0"/>
              <a:t>Kafka and Spark checkpointing, data replication.</a:t>
            </a:r>
          </a:p>
          <a:p>
            <a:r>
              <a:rPr lang="en-US" dirty="0"/>
              <a:t>Horizontal scaling for Kafka partitions and Spark executors.</a:t>
            </a:r>
          </a:p>
          <a:p>
            <a:r>
              <a:rPr lang="en-US" dirty="0"/>
              <a:t>Automated deployment with Infrastructure as Code (Ansible, Terraform).</a:t>
            </a:r>
          </a:p>
        </p:txBody>
      </p:sp>
      <p:pic>
        <p:nvPicPr>
          <p:cNvPr id="15" name="Content Placeholder 14">
            <a:extLst>
              <a:ext uri="{FF2B5EF4-FFF2-40B4-BE49-F238E27FC236}">
                <a16:creationId xmlns:a16="http://schemas.microsoft.com/office/drawing/2014/main" id="{B834024D-8A03-4292-8058-2F856DD59A0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567764"/>
            <a:ext cx="4875213" cy="905159"/>
          </a:xfrm>
        </p:spPr>
      </p:pic>
    </p:spTree>
    <p:extLst>
      <p:ext uri="{BB962C8B-B14F-4D97-AF65-F5344CB8AC3E}">
        <p14:creationId xmlns:p14="http://schemas.microsoft.com/office/powerpoint/2010/main" val="42890546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155F-0A0B-4D12-9FE5-2A1897650952}"/>
              </a:ext>
            </a:extLst>
          </p:cNvPr>
          <p:cNvSpPr>
            <a:spLocks noGrp="1"/>
          </p:cNvSpPr>
          <p:nvPr>
            <p:ph type="title"/>
          </p:nvPr>
        </p:nvSpPr>
        <p:spPr/>
        <p:txBody>
          <a:bodyPr>
            <a:normAutofit/>
          </a:bodyPr>
          <a:lstStyle/>
          <a:p>
            <a:pPr algn="ctr"/>
            <a:r>
              <a:rPr lang="en-US" sz="3600" b="1" i="1" u="sng" dirty="0"/>
              <a:t>Data Security &amp; Governance</a:t>
            </a:r>
          </a:p>
        </p:txBody>
      </p:sp>
      <p:sp>
        <p:nvSpPr>
          <p:cNvPr id="3" name="Content Placeholder 2">
            <a:extLst>
              <a:ext uri="{FF2B5EF4-FFF2-40B4-BE49-F238E27FC236}">
                <a16:creationId xmlns:a16="http://schemas.microsoft.com/office/drawing/2014/main" id="{00432399-C12F-4452-A922-51E72AB069D1}"/>
              </a:ext>
            </a:extLst>
          </p:cNvPr>
          <p:cNvSpPr>
            <a:spLocks noGrp="1"/>
          </p:cNvSpPr>
          <p:nvPr>
            <p:ph sz="half" idx="1"/>
          </p:nvPr>
        </p:nvSpPr>
        <p:spPr>
          <a:xfrm>
            <a:off x="838200" y="2435950"/>
            <a:ext cx="5181600" cy="3130688"/>
          </a:xfrm>
        </p:spPr>
        <p:txBody>
          <a:bodyPr>
            <a:normAutofit fontScale="92500" lnSpcReduction="10000"/>
          </a:bodyPr>
          <a:lstStyle/>
          <a:p>
            <a:r>
              <a:rPr lang="en-US" dirty="0"/>
              <a:t>Encryption (SSL/TLS for Kafka communication).</a:t>
            </a:r>
          </a:p>
          <a:p>
            <a:r>
              <a:rPr lang="en-US" dirty="0"/>
              <a:t>Role-Based Access Control (RBAC) for user permissions.</a:t>
            </a:r>
          </a:p>
          <a:p>
            <a:r>
              <a:rPr lang="en-US" dirty="0"/>
              <a:t>Compliance with GDPR and use of Apache Atlas for data lineage and metadata tracking.</a:t>
            </a:r>
          </a:p>
        </p:txBody>
      </p:sp>
      <p:pic>
        <p:nvPicPr>
          <p:cNvPr id="6" name="Content Placeholder 5">
            <a:extLst>
              <a:ext uri="{FF2B5EF4-FFF2-40B4-BE49-F238E27FC236}">
                <a16:creationId xmlns:a16="http://schemas.microsoft.com/office/drawing/2014/main" id="{DCA9F8AA-52E8-40E4-AE85-3101C096BE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785947"/>
            <a:ext cx="4875213" cy="2468794"/>
          </a:xfrm>
        </p:spPr>
      </p:pic>
    </p:spTree>
    <p:extLst>
      <p:ext uri="{BB962C8B-B14F-4D97-AF65-F5344CB8AC3E}">
        <p14:creationId xmlns:p14="http://schemas.microsoft.com/office/powerpoint/2010/main" val="1496892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B256-F691-42D7-881F-6E3D2A5C86ED}"/>
              </a:ext>
            </a:extLst>
          </p:cNvPr>
          <p:cNvSpPr>
            <a:spLocks noGrp="1"/>
          </p:cNvSpPr>
          <p:nvPr>
            <p:ph type="title"/>
          </p:nvPr>
        </p:nvSpPr>
        <p:spPr/>
        <p:txBody>
          <a:bodyPr>
            <a:normAutofit/>
          </a:bodyPr>
          <a:lstStyle/>
          <a:p>
            <a:pPr algn="ctr"/>
            <a:r>
              <a:rPr lang="en-US" sz="3600" b="1" i="1" u="sng" dirty="0"/>
              <a:t>Conclusion</a:t>
            </a:r>
          </a:p>
        </p:txBody>
      </p:sp>
      <p:sp>
        <p:nvSpPr>
          <p:cNvPr id="3" name="Content Placeholder 2">
            <a:extLst>
              <a:ext uri="{FF2B5EF4-FFF2-40B4-BE49-F238E27FC236}">
                <a16:creationId xmlns:a16="http://schemas.microsoft.com/office/drawing/2014/main" id="{BBA00EB4-241F-4820-9E56-68E90EDE4DAF}"/>
              </a:ext>
            </a:extLst>
          </p:cNvPr>
          <p:cNvSpPr>
            <a:spLocks noGrp="1"/>
          </p:cNvSpPr>
          <p:nvPr>
            <p:ph idx="1"/>
          </p:nvPr>
        </p:nvSpPr>
        <p:spPr>
          <a:xfrm>
            <a:off x="1512404" y="1974573"/>
            <a:ext cx="9167191" cy="3930927"/>
          </a:xfrm>
        </p:spPr>
        <p:txBody>
          <a:bodyPr>
            <a:normAutofit/>
          </a:bodyPr>
          <a:lstStyle/>
          <a:p>
            <a:pPr algn="just"/>
            <a:r>
              <a:rPr lang="en-US" sz="2800" dirty="0"/>
              <a:t>Robust architecture for scalable, secure, and real-time data processing.</a:t>
            </a:r>
          </a:p>
          <a:p>
            <a:pPr algn="just"/>
            <a:r>
              <a:rPr lang="en-US" sz="2800" dirty="0"/>
              <a:t>Kafka and Spark form the backbone of ingestion and aggregation.</a:t>
            </a:r>
          </a:p>
          <a:p>
            <a:pPr algn="just"/>
            <a:r>
              <a:rPr lang="en-US" sz="2800" dirty="0"/>
              <a:t>Implement the design, validate components, and start development of microservices and integrations.</a:t>
            </a:r>
          </a:p>
        </p:txBody>
      </p:sp>
    </p:spTree>
    <p:extLst>
      <p:ext uri="{BB962C8B-B14F-4D97-AF65-F5344CB8AC3E}">
        <p14:creationId xmlns:p14="http://schemas.microsoft.com/office/powerpoint/2010/main" val="33806183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188</TotalTime>
  <Words>525</Words>
  <Application>Microsoft Office PowerPoint</Application>
  <PresentationFormat>Widescreen</PresentationFormat>
  <Paragraphs>43</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Tw Cen MT</vt:lpstr>
      <vt:lpstr>Circuit</vt:lpstr>
      <vt:lpstr>Real-time Data Backend Conception  Designing a Scalable and Robust System </vt:lpstr>
      <vt:lpstr>Introduction</vt:lpstr>
      <vt:lpstr>Overview &amp; Key Goals</vt:lpstr>
      <vt:lpstr>Core Components</vt:lpstr>
      <vt:lpstr>Architecture Design &amp; Scalability</vt:lpstr>
      <vt:lpstr>Data Security &amp; Governance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Data Backend Architecture for Data intensive Applications</dc:title>
  <dc:creator>SourceCode</dc:creator>
  <cp:lastModifiedBy>.</cp:lastModifiedBy>
  <cp:revision>13</cp:revision>
  <dcterms:created xsi:type="dcterms:W3CDTF">2025-01-22T07:30:21Z</dcterms:created>
  <dcterms:modified xsi:type="dcterms:W3CDTF">2025-01-22T11:30:21Z</dcterms:modified>
</cp:coreProperties>
</file>