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2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3" r:id="rId13"/>
    <p:sldId id="274" r:id="rId14"/>
    <p:sldId id="276" r:id="rId15"/>
    <p:sldId id="281" r:id="rId16"/>
    <p:sldId id="285" r:id="rId17"/>
    <p:sldId id="286" r:id="rId18"/>
    <p:sldId id="287" r:id="rId19"/>
    <p:sldId id="288" r:id="rId20"/>
    <p:sldId id="292" r:id="rId21"/>
    <p:sldId id="293" r:id="rId22"/>
    <p:sldId id="294" r:id="rId23"/>
    <p:sldId id="295" r:id="rId24"/>
    <p:sldId id="297" r:id="rId2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7"/>
      <p:bold r:id="rId28"/>
      <p:italic r:id="rId29"/>
      <p:boldItalic r:id="rId30"/>
    </p:embeddedFont>
    <p:embeddedFont>
      <p:font typeface="Barlow Medium" panose="00000600000000000000" pitchFamily="2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Mono" panose="020B0509050000020004" pitchFamily="49" charset="0"/>
      <p:regular r:id="rId39"/>
      <p:bold r:id="rId40"/>
    </p:embeddedFont>
    <p:embeddedFont>
      <p:font typeface="Fira Mono Medium" panose="020B06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D712A3-A530-4247-A2FB-B7F11C2F1A1A}">
  <a:tblStyle styleId="{6DD712A3-A530-4247-A2FB-B7F11C2F1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146" autoAdjust="0"/>
  </p:normalViewPr>
  <p:slideViewPr>
    <p:cSldViewPr snapToGrid="0">
      <p:cViewPr varScale="1">
        <p:scale>
          <a:sx n="83" d="100"/>
          <a:sy n="83" d="100"/>
        </p:scale>
        <p:origin x="14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c4523717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c4523717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c4523717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c4523717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9c4523717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9c4523717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9c4523717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9c4523717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c4523717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c4523717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9c452371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9c452371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9c452371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9c452371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5232E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9c4523717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9c4523717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9c4523717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9c4523717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We have seen a simple example of a mutation where we used the $set operator to explicitly set the value of a single field - MongoDB update operators can do far more than that though.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9c452371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9c4523717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9c452371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9c452371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c452371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c452371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9c4523717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9c4523717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9c452371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9c4523717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$pop is used to remove things from an array - either the first or last element.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c4523717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c4523717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313C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1313C"/>
                </a:solidFill>
                <a:latin typeface="Barlow Light"/>
                <a:ea typeface="Barlow Light"/>
                <a:cs typeface="Barlow Light"/>
                <a:sym typeface="Barlow Light"/>
              </a:rPr>
              <a:t>For $pull you specify a value or query  and all  matching values are removed from the array.</a:t>
            </a:r>
            <a:endParaRPr sz="1000">
              <a:solidFill>
                <a:srgbClr val="21313C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313C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9c452371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9c4523717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1313C"/>
                </a:solidFill>
                <a:latin typeface="Barlow Light"/>
                <a:ea typeface="Barlow Light"/>
                <a:cs typeface="Barlow Light"/>
                <a:sym typeface="Barlow Light"/>
              </a:rPr>
              <a:t>For $pullAll you specify an array of values and all instances of any of them are removed.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9c4523717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9c4523717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Barlow Light"/>
              <a:buChar char="●"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52371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52371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c4523717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c4523717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c452371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c452371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c452371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c452371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c4523717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9c4523717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c45237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9c45237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c452371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9c452371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One Imag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 descr="{&#10;  &quot;fonts&quot; : [ { &quot;family&quot;: &quot;Barlow&quot;,&#10;                    &quot;weight&quot;: [300,500],&#10;                       &quot;sizes&quot;: [18,16] } 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 descr="{}" title="image_1"/>
          <p:cNvSpPr txBox="1"/>
          <p:nvPr/>
        </p:nvSpPr>
        <p:spPr>
          <a:xfrm>
            <a:off x="4931025" y="1088900"/>
            <a:ext cx="38055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rminal">
  <p:cSld name="CUSTOM_3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3"/>
          <p:cNvGrpSpPr/>
          <p:nvPr/>
        </p:nvGrpSpPr>
        <p:grpSpPr>
          <a:xfrm>
            <a:off x="3096750" y="811363"/>
            <a:ext cx="5734050" cy="4543425"/>
            <a:chOff x="3259025" y="852838"/>
            <a:chExt cx="5734050" cy="4543425"/>
          </a:xfrm>
        </p:grpSpPr>
        <p:pic>
          <p:nvPicPr>
            <p:cNvPr id="67" name="Google Shape;67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59025" y="852838"/>
              <a:ext cx="5734050" cy="454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/>
            <p:nvPr/>
          </p:nvSpPr>
          <p:spPr>
            <a:xfrm>
              <a:off x="3813375" y="1419875"/>
              <a:ext cx="4632900" cy="32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3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2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 descr="{}" title="image_1"/>
          <p:cNvSpPr txBox="1"/>
          <p:nvPr/>
        </p:nvSpPr>
        <p:spPr>
          <a:xfrm>
            <a:off x="570600" y="1088900"/>
            <a:ext cx="28119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 Vertical">
  <p:cSld name="CUSTOM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 descr="{}" title="image_1"/>
          <p:cNvSpPr txBox="1"/>
          <p:nvPr/>
        </p:nvSpPr>
        <p:spPr>
          <a:xfrm>
            <a:off x="4931025" y="1088900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4" descr="{}" title="image_2"/>
          <p:cNvSpPr txBox="1"/>
          <p:nvPr/>
        </p:nvSpPr>
        <p:spPr>
          <a:xfrm>
            <a:off x="4931025" y="2906025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 Two Sizes">
  <p:cSld name="CUSTOM_3_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18888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5" descr="{}" title="image_1"/>
          <p:cNvSpPr txBox="1"/>
          <p:nvPr/>
        </p:nvSpPr>
        <p:spPr>
          <a:xfrm>
            <a:off x="4931025" y="1088900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5" descr="{}" title="image_2"/>
          <p:cNvSpPr txBox="1"/>
          <p:nvPr/>
        </p:nvSpPr>
        <p:spPr>
          <a:xfrm>
            <a:off x="713400" y="3073700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 Horizontal">
  <p:cSld name="CUSTOM_3_3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 descr="{}" title="image_2"/>
          <p:cNvSpPr txBox="1"/>
          <p:nvPr/>
        </p:nvSpPr>
        <p:spPr>
          <a:xfrm>
            <a:off x="4930875" y="1048325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9" name="Google Shape;89;p16" descr="{}" title="image_1"/>
          <p:cNvSpPr txBox="1"/>
          <p:nvPr/>
        </p:nvSpPr>
        <p:spPr>
          <a:xfrm>
            <a:off x="570600" y="1048325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de">
  <p:cSld name="CUSTOM_3_3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48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 descr="{}" title="image_1"/>
          <p:cNvSpPr txBox="1"/>
          <p:nvPr/>
        </p:nvSpPr>
        <p:spPr>
          <a:xfrm>
            <a:off x="570600" y="1048325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" name="Google Shape;94;p17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2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Progression">
  <p:cSld name="CUSTOM_3_3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 descr="{}" title="image_1"/>
          <p:cNvSpPr txBox="1"/>
          <p:nvPr/>
        </p:nvSpPr>
        <p:spPr>
          <a:xfrm>
            <a:off x="420650" y="124080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8" descr="{}" title="image_2"/>
          <p:cNvSpPr txBox="1"/>
          <p:nvPr/>
        </p:nvSpPr>
        <p:spPr>
          <a:xfrm>
            <a:off x="2539850" y="174330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0" name="Google Shape;100;p18" descr="{}" title="image_3"/>
          <p:cNvSpPr txBox="1"/>
          <p:nvPr/>
        </p:nvSpPr>
        <p:spPr>
          <a:xfrm>
            <a:off x="4581375" y="2064600"/>
            <a:ext cx="4155000" cy="2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image_3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Progression ">
  <p:cSld name="CUSTOM_3_3_1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 descr="{}" title="image_1"/>
          <p:cNvSpPr txBox="1"/>
          <p:nvPr/>
        </p:nvSpPr>
        <p:spPr>
          <a:xfrm>
            <a:off x="420650" y="124080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9" descr="{}" title="image_2"/>
          <p:cNvSpPr txBox="1"/>
          <p:nvPr/>
        </p:nvSpPr>
        <p:spPr>
          <a:xfrm>
            <a:off x="1439775" y="169875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6" name="Google Shape;106;p19" descr="{}" title="image_4"/>
          <p:cNvSpPr txBox="1"/>
          <p:nvPr/>
        </p:nvSpPr>
        <p:spPr>
          <a:xfrm>
            <a:off x="4581375" y="2064600"/>
            <a:ext cx="4155000" cy="2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image_4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7" name="Google Shape;107;p19" descr="{}" title="image_3"/>
          <p:cNvSpPr txBox="1"/>
          <p:nvPr/>
        </p:nvSpPr>
        <p:spPr>
          <a:xfrm>
            <a:off x="2802850" y="2147975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image_3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Progression">
  <p:cSld name="CUSTOM_3_3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 descr="{}" title="image_1"/>
          <p:cNvSpPr txBox="1"/>
          <p:nvPr/>
        </p:nvSpPr>
        <p:spPr>
          <a:xfrm>
            <a:off x="1087588" y="119755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2" name="Google Shape;112;p20" descr="{}" title="image_2"/>
          <p:cNvSpPr txBox="1"/>
          <p:nvPr/>
        </p:nvSpPr>
        <p:spPr>
          <a:xfrm>
            <a:off x="2610350" y="1477675"/>
            <a:ext cx="46647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, Image and Figure">
  <p:cSld name="CUSTOM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1" descr="{}" title="image_1"/>
          <p:cNvSpPr txBox="1"/>
          <p:nvPr/>
        </p:nvSpPr>
        <p:spPr>
          <a:xfrm>
            <a:off x="4931025" y="1088900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8" name="Google Shape;118;p21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4931025" y="2906025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entral Image">
  <p:cSld name="CUSTOM_4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 descr="{}" title="image_1"/>
          <p:cNvSpPr txBox="1"/>
          <p:nvPr/>
        </p:nvSpPr>
        <p:spPr>
          <a:xfrm>
            <a:off x="570600" y="1088900"/>
            <a:ext cx="81660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image_1§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de">
  <p:cSld name="CUSTOM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528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3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and Code">
  <p:cSld name="CUSTOM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573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 descr="{&#10;  &quot;fonts&quot; : [ { &quot;family&quot;: &quot;Fira Mono&quot;,&#10;                    &quot;weight&quot;: &quot;400&quot;,&#10;                       &quot;sizes&quot;: [4,7,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3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 descr="{&#10;  &quot;fonts&quot; : [ { &quot;family&quot;: &quot;Barlow&quot;, &quot;weight&quot;: &quot;300&quot;, &quot;sizes&quot;: [8]} ]&#10;}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creen Code Examples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 descr="{&#10;  &quot;fonts&quot; : [ { &quot;family&quot;: &quot;Barlow&quot;, &quot;weight&quot;: &quot;300&quot;, &quot;sizes&quot;: [8]} ]&#10;}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 descr="{&#10;  &quot;fonts&quot; : [ { &quot;family&quot;: &quot;Barlow&quot;,&#10;                    &quot;weight&quot;: [300,500],&#10;                       &quot;sizes&quot;: [18,16] }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igure">
  <p:cSld name="CUSTOM_3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0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4797400" y="1088775"/>
            <a:ext cx="39042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Large Figure ">
  <p:cSld name="CUSTOM_3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1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3453450" y="1076050"/>
            <a:ext cx="52482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">
  <p:cSld name="CUSTOM_3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2"/>
          <p:cNvGrpSpPr/>
          <p:nvPr/>
        </p:nvGrpSpPr>
        <p:grpSpPr>
          <a:xfrm>
            <a:off x="3096750" y="811363"/>
            <a:ext cx="5734050" cy="4543425"/>
            <a:chOff x="3259025" y="852838"/>
            <a:chExt cx="5734050" cy="4543425"/>
          </a:xfrm>
        </p:grpSpPr>
        <p:pic>
          <p:nvPicPr>
            <p:cNvPr id="59" name="Google Shape;59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59025" y="852838"/>
              <a:ext cx="5734050" cy="454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2"/>
            <p:cNvSpPr/>
            <p:nvPr/>
          </p:nvSpPr>
          <p:spPr>
            <a:xfrm>
              <a:off x="3813375" y="1419875"/>
              <a:ext cx="4632900" cy="32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2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 descr="{&#10;  &quot;fonts&quot; : [ { &quot;family&quot;: &quot;Barlow&quot;,&#10;                    &quot;weight&quot;:[300,500],&#10;                       &quot;sizes&quot;: [18,16] },&#10;{ &quot;family&quot;: &quot;Fira Mono&quot;,&#10;                    &quot;weight&quot;: &quot;400&quot;,&#10;                       &quot;sizes&quot;: [13,15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{}" title="leaflogo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736368" y="4627368"/>
            <a:ext cx="156373" cy="3235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 title="text_1"/>
          <p:cNvSpPr txBox="1">
            <a:spLocks noGrp="1"/>
          </p:cNvSpPr>
          <p:nvPr>
            <p:ph type="body" idx="1"/>
          </p:nvPr>
        </p:nvSpPr>
        <p:spPr>
          <a:xfrm>
            <a:off x="457200" y="1200300"/>
            <a:ext cx="3699300" cy="26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1800"/>
              <a:buFont typeface="Barlow Light"/>
              <a:buChar char="●"/>
              <a:defRPr sz="1800" i="0" u="none" strike="noStrike" cap="none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1600"/>
              <a:buFont typeface="Barlow Light"/>
              <a:buChar char="○"/>
              <a:defRPr sz="1600" i="0" u="none" strike="noStrike" cap="none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■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●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○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■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●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○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■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8" name="Google Shape;8;p1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 descr="{}" title="legaltext"/>
          <p:cNvSpPr txBox="1"/>
          <p:nvPr/>
        </p:nvSpPr>
        <p:spPr>
          <a:xfrm>
            <a:off x="0" y="4843800"/>
            <a:ext cx="60549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Light"/>
                <a:ea typeface="Barlow Light"/>
                <a:cs typeface="Barlow Light"/>
                <a:sym typeface="Barlow Light"/>
              </a:rPr>
              <a:t>Copyright 2020-2021  MongoDB, Inc. All rights reserved.</a:t>
            </a:r>
            <a:endParaRPr sz="800"/>
          </a:p>
        </p:txBody>
      </p:sp>
      <p:sp>
        <p:nvSpPr>
          <p:cNvPr id="10" name="Google Shape;10;p1" descr="{}" title="green_bar"/>
          <p:cNvSpPr/>
          <p:nvPr/>
        </p:nvSpPr>
        <p:spPr>
          <a:xfrm>
            <a:off x="619857" y="980678"/>
            <a:ext cx="9561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5C48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85C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for(let%20x%3D0%3Bx%3C200%3Bx%2B%2B)%20%7B%20db.taxis.insertOne(%7Bplate%3Ax%7D)%7D" TargetMode="External"/><Relationship Id="rId7" Type="http://schemas.openxmlformats.org/officeDocument/2006/relationships/hyperlink" Target="http://cb.mdbtraining.net/#db.taxis.find(%7B%7D).count(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taxis.find(%7B%7D).skip(8).limit(2)" TargetMode="External"/><Relationship Id="rId5" Type="http://schemas.openxmlformats.org/officeDocument/2006/relationships/hyperlink" Target="http://cb.mdbtraining.net/#db.taxis.find(%7B%7D).skip(2)" TargetMode="External"/><Relationship Id="rId4" Type="http://schemas.openxmlformats.org/officeDocument/2006/relationships/hyperlink" Target="http://cb.mdbtraining.net/#db.taxis.find(%7B%7D).limit(5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cb.mdbtraining.net/#db.people.findOne(%7Baddress%20%3A%20%7B%20city%3A%20%22New%20York%22%7D%7D)" TargetMode="External"/><Relationship Id="rId3" Type="http://schemas.openxmlformats.org/officeDocument/2006/relationships/hyperlink" Target="http://cb.mdbtraining.net/#db.people.insertOne(%20%7B%22name%22%3A%20%22John%20Doe%22%2C%0A%20%20%22email%22%3A%20%22john.doe%40mongodb.com%22%2C%0A%20%20%22address%22%3A%20%7B%09%22country%22%3A%20%22USA%22%2C%0A%20%20%20%20%22city%22%3A%20%22New%20York%22%2C%0A%20%20%20%20%22zipcode%22%3A%20%2210005%22%7D%0A%7D)" TargetMode="External"/><Relationship Id="rId7" Type="http://schemas.openxmlformats.org/officeDocument/2006/relationships/hyperlink" Target="http://cb.mdbtraining.net/#db.people.findOne(%7Baddress.city%20%3A%20%22New%20York%22%7D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people.findOne(%7B%22name%22%3A%20%22John%20Doe%22%2C%0A%22address.city%22%20%3A%20%22New%20York%22%7D)" TargetMode="External"/><Relationship Id="rId5" Type="http://schemas.openxmlformats.org/officeDocument/2006/relationships/hyperlink" Target="http://cb.mdbtraining.net/#db.people.findOne(%7B%22address.city%22%20%3A%20%22New%20York%22%7D)" TargetMode="External"/><Relationship Id="rId4" Type="http://schemas.openxmlformats.org/officeDocument/2006/relationships/hyperlink" Target="http://cb.mdbtraining.net/#db.people.findOne(%7B%7D)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b.mdbtraining.net/#db.taxis.find(%7Bplate%3A%20%7B%20%24ne%3A%203%20%7D%7D)" TargetMode="External"/><Relationship Id="rId3" Type="http://schemas.openxmlformats.org/officeDocument/2006/relationships/hyperlink" Target="http://cb.mdbtraining.net/#for(x%3D0%3Bx%3C200%3Bx%2B%2B)%20%7B%20db.taxis.insertOne(%7Bplate%3Ax%7D)%7D" TargetMode="External"/><Relationship Id="rId7" Type="http://schemas.openxmlformats.org/officeDocument/2006/relationships/hyperlink" Target="http://cb.mdbtraining.net/#db.taxis.find(%7Bplate%3A%20%7B%20%24gt%3A%2025%20%2C%20%24lt%3A30%20%7D%7D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taxis.find(%7Bplate%3A%20%7B%20%24lt%3A%2025%20%7D%7D)" TargetMode="External"/><Relationship Id="rId11" Type="http://schemas.openxmlformats.org/officeDocument/2006/relationships/hyperlink" Target="http://cb.mdbtraining.net/#db.taxis.find(%7Bplate%3A%20%7B%20%24eq%3A%206%20%7D%7D)" TargetMode="External"/><Relationship Id="rId5" Type="http://schemas.openxmlformats.org/officeDocument/2006/relationships/hyperlink" Target="http://cb.mdbtraining.net/#db.taxis.find(%7Bplate%3A%20%7B%20%24gte%3A%2025%20%7D%7D)" TargetMode="External"/><Relationship Id="rId10" Type="http://schemas.openxmlformats.org/officeDocument/2006/relationships/hyperlink" Target="http://cb.mdbtraining.net/#db.taxis.find(%7Bplate%3A%20%7B%20%24nin%3A%20%5B2%2C4%2C7%5D%20%7D%7D)" TargetMode="External"/><Relationship Id="rId4" Type="http://schemas.openxmlformats.org/officeDocument/2006/relationships/hyperlink" Target="http://cb.mdbtraining.net/#db.taxis.find(%7Bplate%20%3A%20%7B%20%24gt%20%3A%2025%20%7D%7D)" TargetMode="External"/><Relationship Id="rId9" Type="http://schemas.openxmlformats.org/officeDocument/2006/relationships/hyperlink" Target="http://cb.mdbtraining.net/#db.taxis.find(%7Bplate%3A%20%7B%20%24in%3A%20%5B1%2C3%2C6%5D%20%7D%7D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pets.insertMany(%5B%20%0A%7B%20species%3A%20%22cat%22%2C%20color%3A%20%22black%22%7D%2C%0A%7B%20species%3A%20%22dog%22%2C%20color%3A%20%22black%22%7D%2C%0A%7B%20species%3A%20%22dog%22%2C%20color%3A%20%22brown%22%7D%2C%0A%5D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cb.mdbtraining.net/#db.pets.find(%7Bspecies%3A%20%7B%24not%3A%20%7B%24lte%3A%20%22cat%22%20%7D%7D%2C%20color%3A%20%22black%22%20%7D)" TargetMode="External"/><Relationship Id="rId4" Type="http://schemas.openxmlformats.org/officeDocument/2006/relationships/hyperlink" Target="http://cb.mdbtraining.net/#db.pets.find(%7B%20%24or%20%3A%20%5B%20%7Bspecies%3A%22cat%22%2Ccolor%3A%22black%22%7D%2C%0A%20%20%20%20%20%20%20%20%20%20%20%20%20%20%20%20%20%20%20%20%20%20%20%20%20%20%20%20%20%20%20%20%20%7Bspecies%3A%22dog%22%2Ccolor%3A%22brown%22%7D%20%5D%7D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fun.insertOne(%7B%20%22name%22%3A%20%22John%22%2C%20hobbies%3A%20%5B%22cars%22%2C%22robots%22%2C%22gardens%22%5D%7D)" TargetMode="External"/><Relationship Id="rId7" Type="http://schemas.openxmlformats.org/officeDocument/2006/relationships/hyperlink" Target="http://cb.mdbtraining.net/#db.fun.find(%7Bhobbies%3A%5B%22cars%22%2C%22robots%22%5D%7D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fun.find(%7Bhobbies%3A%5B%22robots%22%2C%22cars%22%2C%22gardens%22%5D%7D)" TargetMode="External"/><Relationship Id="rId5" Type="http://schemas.openxmlformats.org/officeDocument/2006/relationships/hyperlink" Target="http://cb.mdbtraining.net/#db.fun.find(%7Bhobbies%3A%5B%22cars%22%2C%22robots%22%2C%22gardens%22%5D%7D)" TargetMode="External"/><Relationship Id="rId4" Type="http://schemas.openxmlformats.org/officeDocument/2006/relationships/hyperlink" Target="http://cb.mdbtraining.net/#db.fun.find(%7Bhobbies%3A%22gardens%22%7D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let%20rnd%20%3D%20(x)%3D%3EMath.floor(Math.random()*x)" TargetMode="External"/><Relationship Id="rId7" Type="http://schemas.openxmlformats.org/officeDocument/2006/relationships/hyperlink" Target="http://cb.mdbtraining.net/#db.scores.find(%7B%7D%2C%7B_id%3A0%7D).sort(%7Bswim%3A1%2C%20ride%3A-1%7D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scores.find(%7B%7D%2C%7B_id%3A0%7D).sort(%7Bride%3A1%7D)" TargetMode="External"/><Relationship Id="rId5" Type="http://schemas.openxmlformats.org/officeDocument/2006/relationships/hyperlink" Target="http://cb.mdbtraining.net/#db.scores.find(%7B%7D%2C%7B_id%3A0%7D)" TargetMode="External"/><Relationship Id="rId4" Type="http://schemas.openxmlformats.org/officeDocument/2006/relationships/hyperlink" Target="http://cb.mdbtraining.net/#for(let%20x%3D0%3Bx%3C100%3Bx%2B%2B)%20%7B%20db.scores.insertOne(%7Bride%3Arnd(40)%2Cswim%3Arnd(40)%2Crun%3Arnd(40)%7D)%7D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b.mdbtraining.net/#db.players.find()" TargetMode="External"/><Relationship Id="rId3" Type="http://schemas.openxmlformats.org/officeDocument/2006/relationships/hyperlink" Target="http://cb.mdbtraining.net/#db.players.drop()" TargetMode="External"/><Relationship Id="rId7" Type="http://schemas.openxmlformats.org/officeDocument/2006/relationships/hyperlink" Target="http://cb.mdbtraining.net/#db.players.updateMany(%7Bpoints%20%3A%20%7B%24lt%3A200%7D%7D%2C%0A%20%20%20%20%20%20%20%20%20%20%20%20%20%20%20%20%20%20%20%20%20%20%20%20%20%20%20%20%20%20%20%20%7B%24set%3A%7Blevel%3A%22beginner%22%7D%7D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players.find(%7B_id%3A%22mary%22%7D)" TargetMode="External"/><Relationship Id="rId5" Type="http://schemas.openxmlformats.org/officeDocument/2006/relationships/hyperlink" Target="http://cb.mdbtraining.net/#db.players.updateOne(%7B_id%3A%22mary%22%7D%2C%7B%24set%20%3A%20%7B%20points%20%3A160%2C%20wins%3A%2026%7D%7D)" TargetMode="External"/><Relationship Id="rId4" Type="http://schemas.openxmlformats.org/officeDocument/2006/relationships/hyperlink" Target="http://cb.mdbtraining.net/#db.players.insertMany(%5B%0A%20%7B%20_id%3A%20%22mary%22%2C%20points%3A%20150%2C%20wins%3A%2025%2C%20highscore%3A%2060%20%7D%2C%0A%20%7B%20_id%3A%20%22tom%22%2C%20points%3A%2095%2C%20wins%3A%2018%2C%20highscore%3A%20110%20%7D%5D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bands.insertOne(%7B%20_id%3A%20%22genesis%22%2C%20Singer%3A%20%22Peter%22%2C%20Drums%3A%20%22Phil%22%2CKeyboard%3A%22Tony%22%2CGuitar%3A%22Mike%22%7D)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cb.mdbtraining.net/#db.bands.updateOne(%7B%20_id%20%3A%22genesis%22%20%7D%2C%20%0A%7B%20%24unset%3A%20%20%7B%22Singer%22%3Atrue%7D%7D)" TargetMode="External"/><Relationship Id="rId4" Type="http://schemas.openxmlformats.org/officeDocument/2006/relationships/hyperlink" Target="http://cb.mdbtraining.net/#db.bands.findOne(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playlists.insertOne(%0A%7Bname%3A%20%22funky%22%2C%0A%20tracks%20%3A%20%5B%0A%20%20%7B%20artist%3A%22queen%22%2Ctrack%3A%22Liar%22%7D%2C%0A%20%20%7Bartist%3A%22abba%22%2Ctrack%3A%22Chiquitita%22%7D%2C%0A%20%5D%7D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cb.mdbtraining.net/#db.playlists.find(%7B%7D).pretty()" TargetMode="External"/><Relationship Id="rId4" Type="http://schemas.openxmlformats.org/officeDocument/2006/relationships/hyperlink" Target="http://cb.mdbtraining.net/#db.playlists.updateOne(%7Bname%3A%22funky%22%7D%2C%0A%7B%20%24push%20%3A%20%7Btracks%20%3A%20%7B%20artist%3A%20%22AC%2FDC%22%2C%20track%3A%20%22Hells%20Bells%22%7D%20%7D%7D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playlists.find(%7B%7D%2C%7B_id%3A0%7D).pretty(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cb.mdbtraining.net/#db.playlists.updateOne(%7Bname%3A%20%22funky%22%7D%2C%0A%7B%20%24pop%3A%20%7Btracks%3A%20-1%7D%7D)" TargetMode="External"/><Relationship Id="rId4" Type="http://schemas.openxmlformats.org/officeDocument/2006/relationships/hyperlink" Target="http://cb.mdbtraining.net/#db.playlists.updateOne(%7Bname%3A%22funky%22%7D%2C%0A%7B%20%24pop%3A%20%7Btracks%3A%201%7D%7D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playlists.drop(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playlists.find(%7B%7D%2C%7B_id%3A0%7D).pretty()" TargetMode="External"/><Relationship Id="rId5" Type="http://schemas.openxmlformats.org/officeDocument/2006/relationships/hyperlink" Target="http://cb.mdbtraining.net/#db.playlists.updateOne(%7Bname%3A%22funky%22%7D%2C%0A%7B%20%24pull%20%3A%20%7B%20tracks%20%3A%20%7B%20artist%3A%20%22queen%22%20%7D%7D%7D)" TargetMode="External"/><Relationship Id="rId4" Type="http://schemas.openxmlformats.org/officeDocument/2006/relationships/hyperlink" Target="http://cb.mdbtraining.net/#db.playlists.insertOne(%0A%7Bname%3A%20%22funky%22%2C%0A%20tracks%20%3A%20%5B%0A%20%20%7B%20artist%3A%22queen%22%2Ctrack%3A%22Liar%22%7D%2C%0A%20%20%7Bartist%3A%22abba%22%2Ctrack%3A%22Chiquitita%22%7D%2C%0A%20%20%7B%20artist%3A%22queen%22%2Ctrack%3A%22Under%20Pressure%22%7D%2C%0A%20%20%7Bartist%3A%22AC%2FDC%22%2Ctrack%3A%22Hells%20Bells%22%7D%2C%0A%20%5D%7D)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playlists.drop(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playlists.find(%7B%7D%2C%7B_id%3A0%7D).pretty()" TargetMode="External"/><Relationship Id="rId5" Type="http://schemas.openxmlformats.org/officeDocument/2006/relationships/hyperlink" Target="http://cb.mdbtraining.net/#db.playlists.updateOne(%7Bname%3A%22funky%22%7D%2C%0A%7B%20%24pullAll%20%3A%20%7B%22tracks%22%20%3A%20%5B%0A%20%7Bartist%3A%22abba%22%2Ctrack%3A%22Chiquitita%22%7D%2C%0A%20%7Bartist%3A%22queen%22%2Ctrack%3A%22Under%20Pressure%22%7D%0A%5D%0A%7D%7D)" TargetMode="External"/><Relationship Id="rId4" Type="http://schemas.openxmlformats.org/officeDocument/2006/relationships/hyperlink" Target="http://cb.mdbtraining.net/#db.playlists.insertOne(%0A%7Bname%3A%20%22funky%22%2C%0A%20tracks%20%3A%20%5B%0A%20%20%7B%20artist%3A%22queen%22%2Ctrack%3A%22Liar%22%7D%2C%0A%20%20%7Bartist%3A%22abba%22%2Ctrack%3A%22Chiquitita%22%7D%2C%0A%20%20%7B%20artist%3A%22queen%22%2Ctrack%3A%22Under%20Pressure%22%7D%2C%0A%20%20%7Bartist%3A%22AC%2FDC%22%2Ctrack%3A%22Hells%20Bells%22%7D%2C%0A%20%5D%7D)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db.customers.insertOne(customer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customers.insertOne(%7Bname%3A%20%22Andi%20Smith%22%2C%20orders%3A%20%5B%5D%2C%20spend%3A%200%2C%20lastpurchase%3A%20null%20%7D)" TargetMode="External"/><Relationship Id="rId5" Type="http://schemas.openxmlformats.org/officeDocument/2006/relationships/hyperlink" Target="http://cb.mdbtraining.net/#db.customers.insertOne(%7B%20_id%20%3A%20%22bob%40gmail.com%22%2C%20name%3A%20%22Bobby%20Smith%22%2C%20orders%3A%20%5B%5D%2C%20spend%3A%200%2C%20lastpurchase%3A%20null%20%7D)" TargetMode="External"/><Relationship Id="rId4" Type="http://schemas.openxmlformats.org/officeDocument/2006/relationships/hyperlink" Target="http://cb.mdbtraining.net/#db.customers.insertOne(%7B%20_id%20%3A%20%22bob%40gmail.com%22%2C%20name%3A%20%22Robert%20Smith%22%2C%20orders%3A%20%5B%5D%2C%20spend%3A%200%2C%20lastpurchase%3A%20null%20%7D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let%20st%20%3D%20ISODate()%0Afor(let%20d%3D0%3Bd%3C1000%3Bd%2B%2B)%20%7B%0A%09db.orders.insertOne(%7B%20product%3A%20%22socks%22%2C%20quantity%3A%20d%7D)%0A%7D%0Aprint(%60%24%7BISODate()-st%7D%20milliseconds%60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st%20%3D%20ISODate()%0Alet%20docs%20%3D%20%5B%5D%0Afor(let%20d%3D0%3Bd%3C1000%3Bd%2B%2B)%20%7Bdocs.push(%7B%20product%3A%20%22socks%22%2C%20quantity%3A%20d%7D)%7D%0A%0Adb.orders.insertMany(docs)%0Aprint(%60%24%7BISODate()-st%7D%20milliseconds%60)" TargetMode="External"/><Relationship Id="rId5" Type="http://schemas.openxmlformats.org/officeDocument/2006/relationships/hyperlink" Target="http://cb.mdbtraining.net/#MongoDB%3E%20var%20st%20%3D%20ISODate()%0Avar%20docs%20%3D%20%5B%5D%0A%0Afor(d%3D0%3Bd%3C1000%3Bd%2B%2B)%20%7Bdocs.push(%7B%20product%3A%20%22socks%22%2C%20quantity%3A%20d%7D)%7D%0A%0Adb.orders.insertMany(docs)%0Aprint(%60%24%7BISODate()-st%7D%20milliseconds%60)" TargetMode="External"/><Relationship Id="rId4" Type="http://schemas.openxmlformats.org/officeDocument/2006/relationships/hyperlink" Target="http://cb.mdbtraining.net/#var%20st%20%3D%20ISODate()%0Afor(d%3D0%3Bd%3C1000%3Bd%2B%2B)%20%7B%0A%09db.orders.insertOne(%7B%20product%3A%20%22socks%22%2C%20quantity%3A%20d%7D)%0A%7D%0Aprint(%60%24%7BISODate()-st%7D%20milliseconds%60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let%20friends%20%3D%20%5B%20%7B_id%3A%20%22joe%22%7D%2C%20%7B_id%3A%20%22bob%22%7D%2C%20%0A%7B_id%3A%20%22joe%22%20%7D%2C%20%7B_id%3A%20%22jen%22%20%7D%20%5D" TargetMode="External"/><Relationship Id="rId7" Type="http://schemas.openxmlformats.org/officeDocument/2006/relationships/hyperlink" Target="http://cb.mdbtraining.net/#db.collection2.find(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collection1.find()" TargetMode="External"/><Relationship Id="rId5" Type="http://schemas.openxmlformats.org/officeDocument/2006/relationships/hyperlink" Target="http://cb.mdbtraining.net/#db.collection2.insertMany(friends%2C%7Bordered%3Afalse%7D)" TargetMode="External"/><Relationship Id="rId4" Type="http://schemas.openxmlformats.org/officeDocument/2006/relationships/hyperlink" Target="http://cb.mdbtraining.net/#db.collection1.insertMany(friends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b.mdbtraining.net/#db.customers.findOne(%7B%20name%3A%20%22timothy%22%20%7D)" TargetMode="External"/><Relationship Id="rId3" Type="http://schemas.openxmlformats.org/officeDocument/2006/relationships/hyperlink" Target="http://cb.mdbtraining.net/#db.customers.insertOne(customer)" TargetMode="External"/><Relationship Id="rId7" Type="http://schemas.openxmlformats.org/officeDocument/2006/relationships/hyperlink" Target="http://cb.mdbtraining.net/#db.customers.findOne(%7B%20spend%3A%200%20%2C%20name%3A%20%22Timothy%22%20%7D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customers.findOne(%7B%20spend%3A%200%20%7D)" TargetMode="External"/><Relationship Id="rId5" Type="http://schemas.openxmlformats.org/officeDocument/2006/relationships/hyperlink" Target="http://cb.mdbtraining.net/#db.customers.findOne(%7B%20_id%20%3A%20%22tim%40gmail.com%22%20%7D)" TargetMode="External"/><Relationship Id="rId10" Type="http://schemas.openxmlformats.org/officeDocument/2006/relationships/hyperlink" Target="http://cb.mdbtraining.net/#db.customers.findOne(%7B%7D)" TargetMode="External"/><Relationship Id="rId4" Type="http://schemas.openxmlformats.org/officeDocument/2006/relationships/hyperlink" Target="http://cb.mdbtraining.net/#db.customers.insertOne(%7B%20_id%20%3A%20%22tim%40gmail.com%22%2C%20name%3A%20%22Timothy%22%2C%20orders%3A%20%5B%5D%2C%20spend%3A%200%2C%20lastpurchase%3A%20null%20%7D)" TargetMode="External"/><Relationship Id="rId9" Type="http://schemas.openxmlformats.org/officeDocument/2006/relationships/hyperlink" Target="http://cb.mdbtraining.net/#db.customers.findOne(%7B%20spend%3A%20%220%22%20%7D)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b.mdbtraining.net/#db.customers.findOne(%7B%20name%3A%22Ann%22%20%7D%2C%7Bname%3A%200%2C%20orders%3A1%7D)" TargetMode="External"/><Relationship Id="rId3" Type="http://schemas.openxmlformats.org/officeDocument/2006/relationships/hyperlink" Target="http://cb.mdbtraining.net/#db.customers.insertOne(customer)" TargetMode="External"/><Relationship Id="rId7" Type="http://schemas.openxmlformats.org/officeDocument/2006/relationships/hyperlink" Target="http://cb.mdbtraining.net/#db.customers.findOne(%7B%20name%3A%22Ann%22%20%7D%2C%20%7Bname%3A%200%2C%20orders%3A0%7D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customers.findOne(%7B%20name%3A%22Ann%22%20%7D%2C%20%7Bname%3A%201%2C%20spend%3A%201%7D)" TargetMode="External"/><Relationship Id="rId5" Type="http://schemas.openxmlformats.org/officeDocument/2006/relationships/hyperlink" Target="http://cb.mdbtraining.net/#db.customers.findOne(%7B%20name%3A%20%22Ann%22%20%7D)" TargetMode="External"/><Relationship Id="rId4" Type="http://schemas.openxmlformats.org/officeDocument/2006/relationships/hyperlink" Target="http://cb.mdbtraining.net/#db.customers.insertOne(%7B%20_id%20%3A%20%22ann%40gmail.com%22%2C%20name%3A%20%22Ann%22%2C%20orders%3A%20%5B%5D%2C%20spend%3A%200%2C%20lastpurchase%3A%20null%20%7D)" TargetMode="External"/><Relationship Id="rId9" Type="http://schemas.openxmlformats.org/officeDocument/2006/relationships/hyperlink" Target="http://cb.mdbtraining.net/#db.customers.findOne(%7B%20name%3A%22Ann%22%20%7D%2C%7B_id%3A%200%2C%20name%3A1%7D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for(let%20x%3D0%3Bx%3C200%3Bx%2B%2B)%20%7B%20db.taxis.insertOne(%7Bplate%3Ax%7D)%7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db.taxis.find(%7Bplate%3A5%7D)" TargetMode="External"/><Relationship Id="rId5" Type="http://schemas.openxmlformats.org/officeDocument/2006/relationships/hyperlink" Target="http://cb.mdbtraining.net/#it" TargetMode="External"/><Relationship Id="rId4" Type="http://schemas.openxmlformats.org/officeDocument/2006/relationships/hyperlink" Target="http://cb.mdbtraining.net/#db.taxis.find(%7B%7D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let%20mycursor%20%3D%20db.taxis.find(%7B%7D)" TargetMode="External"/><Relationship Id="rId7" Type="http://schemas.openxmlformats.org/officeDocument/2006/relationships/hyperlink" Target="http://cb.mdbtraining.net/#for(let%20x%3D0%3Bx%3C100%3Bx%2B%2B)%20%7B%0A%09%09let%20c%20%3D%20db.taxis.find(%7B%7D)%20%7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b.mdbtraining.net/#mycursor.forEach(%20doc%20%3D%3E%20%7B%20printjson(doc)%20%7D)" TargetMode="External"/><Relationship Id="rId5" Type="http://schemas.openxmlformats.org/officeDocument/2006/relationships/hyperlink" Target="http://cb.mdbtraining.net/#mycursor%20%3D%20db.taxis.find(%7B%7D)" TargetMode="External"/><Relationship Id="rId4" Type="http://schemas.openxmlformats.org/officeDocument/2006/relationships/hyperlink" Target="http://cb.mdbtraining.net/#while%20(mycursor.hasNext())%20%7B%0A%09let%20doc%20%3D%20mycursor.next()%3B%0A%09printjson(doc)%20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0" name="Google Shape;130;p23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Topics we cover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Barlow Light"/>
              <a:buChar char="●"/>
            </a:pPr>
            <a:r>
              <a:rPr lang="en" sz="1900" dirty="0">
                <a:solidFill>
                  <a:srgbClr val="000000"/>
                </a:solidFill>
              </a:rPr>
              <a:t>Creating Documents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Barlow Light"/>
              <a:buChar char="●"/>
            </a:pPr>
            <a:r>
              <a:rPr lang="en" sz="1900" dirty="0">
                <a:solidFill>
                  <a:srgbClr val="000000"/>
                </a:solidFill>
              </a:rPr>
              <a:t>Reading Documents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dirty="0">
                <a:solidFill>
                  <a:srgbClr val="000000"/>
                </a:solidFill>
              </a:rPr>
              <a:t>Updates and Operators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dirty="0">
                <a:solidFill>
                  <a:srgbClr val="000000"/>
                </a:solidFill>
              </a:rPr>
              <a:t>Deleting Documents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modifiers Skip and Limit and Count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Cursors can include additional instructions.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Count causes the query to return just the number of results found.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for(let x=0;x&lt;200;x++) { db.taxis.insertOne({plate:x})}</a:t>
            </a:r>
            <a:endParaRPr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db.taxis.find({}).limit(5)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ObjectId("609b9aaccf0c3aa225ce9116"), "plate" : 0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ObjectId("609b9aaccf0c3aa225ce9117"), "plate" : 1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ObjectId("609b9aaccf0c3aa225ce9118"), "plate" : 2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ObjectId("609b9aaccf0c3aa225ce9119"), "plate" : 3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ObjectId("609b9aaccf0c3aa225ce911a"), "plate" : 4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db.taxis.find({}).skip(2)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ObjectId("609b9aaccf0c3aa225ce9118"), "plate" : 2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... REMOVED for clarity ...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ObjectId("609b9aaccf0c3aa225ce912b"), "plate" : 21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Type "it" for more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db.taxis.find({}).skip(8).limit(2)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ObjectId("609b9aaccf0c3aa225ce911e"), "plate" : 8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ObjectId("609b9aaccf0c3aa225ce911f"), "plate" : 9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db.taxis.find({}).count()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values in nested documents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MongoDB can themselves contain documents.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specify a field in a nested document we use dot notation.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"address.city"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In the shell we </a:t>
            </a:r>
            <a:r>
              <a:rPr lang="en" u="sng"/>
              <a:t>must</a:t>
            </a:r>
            <a:r>
              <a:rPr lang="en"/>
              <a:t> put this type of field names in quotes.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db.people.insertOne( {"name": "John Doe",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"email": "john.doe@mongodb.com",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"address": {	"country": "USA",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"city": "New York",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"zipcode": "10005"}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"/>
                <a:ea typeface="Fira Mono"/>
                <a:cs typeface="Fira Mono"/>
                <a:sym typeface="Fira Mono"/>
              </a:rPr>
              <a:t>//These find our document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db.people.findOne({})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db.people.findOne({"address.city" : "New York"})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db.people.findOne({"name": "John Doe",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"address.city" : "New York"})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//Shell Error - Shell think address is a variable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db.people.findOne({address.city : "New York"})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3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✗</a:t>
            </a:r>
            <a:endParaRPr sz="13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// This will only work if there are no other fields in the address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db.people.findOne({address : { city: "New York"}})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3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✗</a:t>
            </a:r>
            <a:endParaRPr sz="13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by ranges of values. 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MongoDB can do more than just matching by exact value.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are operators to compare relative values like greater or less than.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can also check an explicit set of values using 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$in</a:t>
            </a:r>
            <a:r>
              <a:rPr lang="en"/>
              <a:t> - true if the value is in the list.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for(x=0;x&lt;200;x++) { db.taxis.insertOne({plate:x})}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 : { $gt : 25 }}) 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 &gt;25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ObjectId("609b9aaccf0c3aa225ce9130"), "plate" : 26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ObjectId("609b9aaccf0c3aa225ce9131"), "plate" : 27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... REMOVED for clarity ...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ObjectId("609b9aaccf0c3aa225ce9143"), "plate" : 45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Type "it" for more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$gte: 25 }})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// &gt;= 25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$lt: 25 }})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// &lt; 25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$gt: 25 , $lt:30 }})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// between 25 and 30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$ne: 3 }})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// Not 3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$in: [1,3,6] }}) 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 1,3 or 6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$nin: [2,4,7] }})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 Not 2,4 or 7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 { $eq: 6 }})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 Same as { plate:6 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Logic Operators</a:t>
            </a:r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When required MongoDB is able to use logic like AND, OR, NOR and NOT with queries.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They can take an array as a value and can have more than two clauses.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These are normally used with complex clauses.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3"/>
          </p:nvPr>
        </p:nvSpPr>
        <p:spPr>
          <a:xfrm>
            <a:off x="3620600" y="135757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db.pets.insertMany([ 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species: "cat", color: "brown"},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species: "cat", color: "black"},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species: "dog", color: "black"},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species: "dog", color: "brown"},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db.pets.find({ $or : [ {species:"cat",color:"black"},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 {species:"dog",color:"brown"} 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ObjectId("..."), "species" : "cat", "color" : "black"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ObjectId("..."), "species" : "dog", "color" : "brown"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//Black pets that are not less than cats (alphabetically)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db.pets.find({species: {$not: {$lte: "cat" }}, color: "black"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Values in Arrays</a:t>
            </a:r>
            <a:endParaRPr/>
          </a:p>
        </p:txBody>
      </p:sp>
      <p:sp>
        <p:nvSpPr>
          <p:cNvPr id="276" name="Google Shape;276;p42" title="terminal_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db.fun.insertOne({ "name": "John", hobbies: ["cars","robots","gardens"]})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{"acknowledged":true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//Find by ANY member of the array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db.fun.find({hobbies:"gardens"})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{"_id":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ObjectId("5ca4bbcea2dd94ee58162a68"),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"name":"John","hobbies":["cars","robots","gardens"]}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//Find by matching the array itself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db.fun.find({hobbies:["cars","robots","gardens"]})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{"_id":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ObjectId("5ca4bbcea2dd94ee58162a68"),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"name":"John","hobbies":["cars","robots","gardens"]}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//Not found - order doesn't match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db.fun.find({hobbies:["robots","cars","gardens"]})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//Not found - missing element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db.fun.find({hobbies:["cars","robots"]})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77" name="Google Shape;277;p42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78" name="Google Shape;278;p42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the field you are querying is an Array: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You will match if the query </a:t>
            </a:r>
            <a:r>
              <a:rPr lang="en"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matches any member </a:t>
            </a:r>
            <a:endParaRPr sz="16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Or if it exactly </a:t>
            </a:r>
            <a:r>
              <a:rPr lang="en"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matches the whole array, including the order</a:t>
            </a:r>
            <a:endParaRPr sz="16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Results</a:t>
            </a:r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Often we want our results to be in a specific order.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use the sort() cursor modifier for this.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It takes an object listing fields in the order to sort and sort direction.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 rnd = (x)=&gt;Math.floor(Math.random()*x)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for(let x=0;x&lt;100;x++) { db.scores.insertOne({ride:rnd(40),swim:rnd(40),run:rnd(40)})}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//Unsorted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db.scores.find({},{_id:0})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5, "swim" : 11, "run" : 11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0, "swim" : 17, "run" : 12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17, "swim" : 2, "run" : 2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//Sorted by ride increasing</a:t>
            </a: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db.scores.find({},{_id:0}).sort({ride:1})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0, "swim" : 38, "run" : 10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1, "swim" : 37, "run" : 37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1, "swim" : 30, "run" : 20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//Sorted by swim increasing then ride decreasing</a:t>
            </a: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db.scores.find({},{_id:0}).sort({swim:1, ride:-1})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31, "swim" : 0, "run" : 14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11, "swim" : 0, "run" : 14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30, "swim" : 1, "run" : 34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"ride" : 21, "swim" : 1, "run" : 3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Documents</a:t>
            </a:r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8608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modify documents in MongoDB using either updateOne or updateMany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updateOne(query, change)</a:t>
            </a:r>
            <a:r>
              <a:rPr lang="en" sz="1500"/>
              <a:t> </a:t>
            </a:r>
            <a:r>
              <a:rPr lang="en"/>
              <a:t>will change only the first matching document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updateMany(query,change)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/>
              <a:t> will change </a:t>
            </a:r>
            <a:r>
              <a:rPr lang="en" u="sng"/>
              <a:t>all</a:t>
            </a:r>
            <a:r>
              <a:rPr lang="en"/>
              <a:t> matching Documents.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db.players.drop() </a:t>
            </a: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// Remove any existing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db.players.insertMany([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{ _id: "mary", points: 150, wins: 25, highscore: 60 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{ _id: "tom", points: 95, wins: 18, highscore: 110 }])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 : true, "insertedIds" : [ "mary", "tom" ]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db.players.updateOne({_id:"mary"},{$set : { points :160, wins: 26}})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 : true, "matchedCount" : 1, "modifiedCount" : 1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db.players.find({_id:"mary"})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"mary", "points" : 160, "wins" : 26, "highscore" : 60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db.players.updateMany({points : {$lt:200}},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{$set:{level:"beginner"}})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 : true, "matchedCount" : 2, "modifiedCount" : 2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db.players.find()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"mary", "points" : 160, "wins" : 26, "highscore" : 60, "level" : "beginner"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"tom", "points" : 95, "wins" : 18, "highscore" : 110, "level" : "beginner"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51" name="Google Shape;351;p52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Describing a Mutation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52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updateOne(query, mutation)</a:t>
            </a:r>
            <a:endParaRPr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Mutation is an Object describing the changes to make to each record. Values can be explicitly set or changed relative to their current value or some external values.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format is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operator1 : { field1: value, field2: value},</a:t>
            </a:r>
            <a:endParaRPr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operator2 : { field3: value, field4: value }  }</a:t>
            </a:r>
            <a:endParaRPr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528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$set operator</a:t>
            </a:r>
            <a:endParaRPr/>
          </a:p>
        </p:txBody>
      </p:sp>
      <p:sp>
        <p:nvSpPr>
          <p:cNvPr id="359" name="Google Shape;359;p53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$set</a:t>
            </a:r>
            <a:r>
              <a:rPr lang="en"/>
              <a:t> - Set the value of a field to an explicit absolute value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Can use dot notation to set a field in an embedded document.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you set a field to an object it replaces the existing value entirely.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3"/>
          <p:cNvSpPr txBox="1">
            <a:spLocks noGrp="1"/>
          </p:cNvSpPr>
          <p:nvPr>
            <p:ph type="body" idx="3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{ $set  :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{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length: 10,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width: 10,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shape: "square",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coordinates: [3,4]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{ $set  :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{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	"schoolname" : "Valley HS",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	 staff: { principal: "jones" },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"address.zip" : 90210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6" name="Google Shape;366;p54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$unset operator</a:t>
            </a:r>
            <a:endParaRPr/>
          </a:p>
        </p:txBody>
      </p:sp>
      <p:sp>
        <p:nvSpPr>
          <p:cNvPr id="367" name="Google Shape;367;p54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MongoDB we can remove a field from a document entirely.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makes it logically equal to null but takes no storage.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$unset takes an object with the fields to remove and a value of 1 or true.</a:t>
            </a:r>
            <a:endParaRPr/>
          </a:p>
        </p:txBody>
      </p:sp>
      <p:sp>
        <p:nvSpPr>
          <p:cNvPr id="368" name="Google Shape;368;p54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db.bands.insertOne({ _id: "genesis", Singer: "Peter", Drums: "Phil",Keyboard:"Tony",Guitar:"Mike"})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{ "acknowledged" : true, "insertedId" : "genesis" 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db.bands.findOne()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"_id" : "genesis",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"Singer" : "Peter",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"Drums" : "Phil",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"Keyboard" : "Tony",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"Guitar" : "Mike"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db.bands.updateOne({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_id :"genesis"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},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$unset: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{"Singer":true}})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 : true, "matchedCount" : 1, "modifiedCount" : 1 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db.bands.findOne()</a:t>
            </a:r>
            <a:endParaRPr sz="9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"_id" : "genesis",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"Drums" : "Phil",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"Keyboard" : "Tony",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     "Guitar" : "Mike"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3" name="Google Shape;153;p26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Database CRUD Interactions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6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aphicFrame>
        <p:nvGraphicFramePr>
          <p:cNvPr id="155" name="Google Shape;155;p26"/>
          <p:cNvGraphicFramePr/>
          <p:nvPr/>
        </p:nvGraphicFramePr>
        <p:xfrm>
          <a:off x="952500" y="1619250"/>
          <a:ext cx="7567450" cy="1981050"/>
        </p:xfrm>
        <a:graphic>
          <a:graphicData uri="http://schemas.openxmlformats.org/drawingml/2006/table">
            <a:tbl>
              <a:tblPr>
                <a:noFill/>
                <a:tableStyleId>{6DD712A3-A530-4247-A2FB-B7F11C2F1A1A}</a:tableStyleId>
              </a:tblPr>
              <a:tblGrid>
                <a:gridCol w="176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Single Document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Multiple Documents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Create Documents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insertOne(doc)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insertMany([doc,doc,doc])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Read Documents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findOne(query, projection)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find(query, projection)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Update Documents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updateOne(query,change)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updateMany(query,change)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Delete Documents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deleteOne(query)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deleteMany(query)</a:t>
                      </a:r>
                      <a:endParaRPr sz="1300"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Array update operators - $push and $pop</a:t>
            </a:r>
            <a:endParaRPr/>
          </a:p>
        </p:txBody>
      </p:sp>
      <p:sp>
        <p:nvSpPr>
          <p:cNvPr id="398" name="Google Shape;398;p58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MongoDB allows us to modify an array that is in a document without having to read and replace the entire array.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is important to prevent overwriting other users changes.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add and remove items in a number of ways, the simplest are 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$push</a:t>
            </a:r>
            <a:r>
              <a:rPr lang="en"/>
              <a:t> and 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$pop</a:t>
            </a:r>
            <a:r>
              <a:rPr lang="en"/>
              <a:t>.</a:t>
            </a:r>
            <a:endParaRPr/>
          </a:p>
        </p:txBody>
      </p:sp>
      <p:sp>
        <p:nvSpPr>
          <p:cNvPr id="399" name="Google Shape;399;p58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db.playlists.insertOne(</a:t>
            </a:r>
            <a:endParaRPr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{name: "funky",</a:t>
            </a:r>
            <a:endParaRPr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tracks : [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 artist:"queen",track:"Liar"},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{artist:"abba",track:"Chiquitita"},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 : true,"insertedId" : ObjectId("")}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db.playlists.updateOne({name:"funky"},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$push : {tracks : { artist: "AC/DC", track: "Hells Bells"} 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 : true, "matchedCount" : 1, "modifiedCount" : 1 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85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db.playlists.find({}).pretty()</a:t>
            </a: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"_id" : ObjectId(""),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"name" : "funky",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"tracks" : [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	{"artist" : "queen",	"track" : "Liar" },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{"artist" : "abba",	"track" : "Chiquitita" },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{"artist" : "AC/DC",	"track" : "</a:t>
            </a:r>
            <a:r>
              <a:rPr lang="en" sz="85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Hells Bells</a:t>
            </a: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" } ]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5" name="Google Shape;405;p59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Array update operators - $push and $pop</a:t>
            </a:r>
            <a:endParaRPr/>
          </a:p>
        </p:txBody>
      </p:sp>
      <p:sp>
        <p:nvSpPr>
          <p:cNvPr id="406" name="Google Shape;406;p59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$pop either removes the last item from an array, or the first if we set the value to -1.</a:t>
            </a:r>
            <a:endParaRPr/>
          </a:p>
        </p:txBody>
      </p:sp>
      <p:sp>
        <p:nvSpPr>
          <p:cNvPr id="407" name="Google Shape;407;p59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85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db.playlists.find({},{_id:0}).pretty()</a:t>
            </a: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"name" : "funky",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"tracks" : [ {"artist" : "queen", "track" : "Liar" },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         {"artist" : "abba",	"track" : "Chiquitita" },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         {"artist" : "AC/DC", "track" : "Hells Bells" }]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MonogDB&gt;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db.playlists.updateOne({name:"funky"},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$pop: {tracks: 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85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db.playlists.find({},{_id:0}).pretty()</a:t>
            </a: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"name" : "funky",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"tracks" : [{"artist" : "queen",	"track" : "Liar" },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        {"artist" : "abba",	"track" : "Chiquitita" }]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MonogDB&gt;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db.playlists.updateOne({name: "funky"},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$pop: {tracks: 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85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db.playlists.find({},{_id:0}).pretty()</a:t>
            </a: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 "name" : "funky",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"tracks" : [{"artist" : "abba",	"track" : "Chiquitita" }]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13" name="Google Shape;413;p60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Array update operators - $pull and $pullAll</a:t>
            </a:r>
            <a:endParaRPr/>
          </a:p>
        </p:txBody>
      </p:sp>
      <p:sp>
        <p:nvSpPr>
          <p:cNvPr id="414" name="Google Shape;414;p60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$pull</a:t>
            </a:r>
            <a:r>
              <a:rPr lang="en"/>
              <a:t> and 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$pullAll</a:t>
            </a:r>
            <a:r>
              <a:rPr lang="en"/>
              <a:t> allow us to selectively remove things from a list based  on them matching either a given value or a query.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$pullAll</a:t>
            </a:r>
            <a:r>
              <a:rPr lang="en"/>
              <a:t> allows to specify multiple specific values to remove.</a:t>
            </a:r>
            <a:endParaRPr/>
          </a:p>
        </p:txBody>
      </p:sp>
      <p:sp>
        <p:nvSpPr>
          <p:cNvPr id="415" name="Google Shape;415;p60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db.playlists.drop()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db.playlists.insertOne(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{name: "funky",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tracks : [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 artist:"queen",track:"Liar"},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{artist:"abba",track:"Chiquitita"},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 artist:"queen",track:"Under Pressure"},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{artist:"AC/DC",track:"Hells Bells"},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db.playlists.updateOne({name:"funky"},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$pull : { tracks : { artist: "queen" }}})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85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db.playlists.find({},{_id:0}).pretty()</a:t>
            </a:r>
            <a:endParaRPr sz="85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"name" : "funky",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"tracks" : [{"artist" : "abba",	"track" : "Chiquitita" },</a:t>
            </a:r>
            <a:endParaRPr sz="85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{"artist" : "AC/DC",	"track" : "Hells Bells" }]}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21" name="Google Shape;421;p61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Array update operators - $pull and $pullAll</a:t>
            </a:r>
            <a:endParaRPr/>
          </a:p>
        </p:txBody>
      </p:sp>
      <p:sp>
        <p:nvSpPr>
          <p:cNvPr id="422" name="Google Shape;422;p6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Unlike $pull, with $pullAll we have to specify a list of values to remove.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specify that as an array.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db.playlists.drop()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db.playlists.insertOne(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{name: "funky",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tracks : [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 artist:"queen",track:"Liar"},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{artist:"abba",track:"Chiquitita"},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 artist:"queen",track:"Under Pressure"},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{artist:"AC/DC",track:"Hells Bells"},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]})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db.playlists.updateOne({name:"funky"},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$pullAll : {"tracks" : [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{artist:"abba",track:"Chiquitita"},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{artist:"queen",track:"Under Pressure"}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 &gt;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db.playlists.find({},{_id:0}).pretty()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"name" : "funky",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 "tracks" : [{"artist" : "queen",	"track" : "Liar" },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{"artist" : "AC/DC",	"track" : "Hells Bells" }]}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37" name="Google Shape;437;p63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Deleting using deleteOne() and deleteMany()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63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deleteOne and deleteMany work the same way as updateOne or updateMany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Rather than taking a mutation - they simply remove the document from the database.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Documents with insertOne()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2"/>
          </p:nvPr>
        </p:nvSpPr>
        <p:spPr>
          <a:xfrm>
            <a:off x="570600" y="1062400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Documents can be added to a collection with 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insertOne()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Documents are Objects in the programming language being used.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_id</a:t>
            </a:r>
            <a:r>
              <a:rPr lang="en"/>
              <a:t> will be added if not supplied, and must be unique if supplied.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db.customers.insertOne({ _id : "bob@gmail.com", name: "Robert Smith", orders: [], spend: 0, lastpurchase: null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"acknowledged": true, "insertedId" : "bob@gmail.com"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db.customers.insertOne({ _id : "bob@gmail.com", name: "Bobby Smith", orders: [], spend: 0, lastpurchase: null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MongoServerError: E11000 duplicate key error collection: sample_training.customers index:_id_ dup key:{_id:"bob@gmail.com"}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db.customers.insertOne({name: "Andi Smith", orders: [], spend: 0, lastpurchase: null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{"acknowledged": true, 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"insertedId": </a:t>
            </a: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ObjectId("609ab0c1aeb5ca24f9daa254")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9" name="Google Shape;169;p28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Multiple Documents with insertMany()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28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Accepts an array of documents.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Single network call normally - reduces network time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Returns an object with information about each insert.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// 1000 Network Calls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 st = ISODate()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for(let d=0;d&lt;1000;d++) {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db.orders.insertOne({ product: "socks", quantity: d})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print(`${ISODate()-st} milliseconds`)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9106ms</a:t>
            </a:r>
            <a:endParaRPr sz="9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// 1 Network call, same data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MongoDB&gt;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 = ISODate()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 docs = []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for(let d=0;d&lt;1000;d++) {docs.push({ product: "socks", quantity: d})}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db.orders.insertMany(docs)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print(`${ISODate()-st} milliseconds`)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51ms</a:t>
            </a:r>
            <a:endParaRPr sz="9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7" name="Google Shape;177;p29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insertMany() - Ordering of operations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9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insertMany()</a:t>
            </a:r>
            <a:r>
              <a:rPr lang="en">
                <a:solidFill>
                  <a:srgbClr val="000000"/>
                </a:solidFill>
              </a:rPr>
              <a:t> can  be ordered or unordered.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Default is ordered which stops on first error.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Unordered allows the operation to report errors but keep going.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Unordered can be reordered by the server to make the operation faster.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31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 friends = [ {_id: "joe"}, {_id: "bob"}, 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{_id: "joe" }, {_id: "jen" } ]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db.collection1.insertMany(friends)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	"errmsg" : "E11000 duplicate key error collection: test.example index: _id_ dup key: { _id: \"joe\" }",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"nInserted" :</a:t>
            </a: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 2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db.collection2.insertMany(friends,{ordered:false})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	"errmsg" : "E11000 duplicate key error collection: test.example index: _id_ dup key: { _id: \"joe\" }",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"nInserted" : </a:t>
            </a: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db.collection1.find()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"joe"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"bob"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db.collection2.find()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"joe"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"bob"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"jen"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5" name="Google Shape;185;p30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Finding and Retrieving a document.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30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5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findOne()</a:t>
            </a:r>
            <a:r>
              <a:rPr lang="en">
                <a:solidFill>
                  <a:srgbClr val="000000"/>
                </a:solidFill>
              </a:rPr>
              <a:t> retrieves a single document.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pass it a document to "query-by-example"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db.customers.insertOne({ _id : "tim@gmail.com", name: "Timothy", orders: [], spend: 0, lastpurchase: null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"acknowledged": true, "insertedId" : "tim@gmail.com"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_id : "tim@gmail.com"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	"_id" : "tim@gmail.com",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"name" : "Timothy",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"orders" : [ ],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"spend" : 0,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	"lastpurchase" : null 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spend: 0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spend: 0 , name: "Timothy"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name: "timothy" })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No match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spend: "0" })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// No Match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db.customers.findOne({})</a:t>
            </a:r>
            <a:r>
              <a:rPr lang="en" sz="900">
                <a:latin typeface="Fira Mono Medium"/>
                <a:ea typeface="Fira Mono Medium"/>
                <a:cs typeface="Fira Mono Medium"/>
                <a:sym typeface="Fira Mono Medium"/>
              </a:rPr>
              <a:t> // Match everything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- choosing the fields to return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add a projection parameter to a find operation.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Documents can be large, so we may want a subset.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Simple projections are including or excluding a set of fields.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db.customers.insertOne({ _id : "ann@gmail.com", name: "Ann", orders: [], spend: 0, lastpurchase: null })</a:t>
            </a:r>
            <a:endParaRPr sz="900">
              <a:solidFill>
                <a:srgbClr val="1A1A1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name: "Ann" 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 "_id" : "ann@gmail.com",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"name" : "Ann",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 "orders" : [], spend: 0, lastpurchase: null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name:"Ann" }, 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{name: 1, spend: 1}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"ann@gmail.com", "name" : "Ann", "spend" : 0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7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name:"Ann" }, 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{name: 0, orders:0}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"ann@gmail.com", "spend" : 0, "lastpurchase" : null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name:"Ann" },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{name: 0, orders:1}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sz="13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MongoServerError: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Cannot do inclusion on field orders in exclusion projection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db.customers.findOne({ name:"Ann" },{_id: 0, name:1})</a:t>
            </a:r>
            <a:endParaRPr sz="13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"name" : "Ann"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multiple documents using find()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find()</a:t>
            </a:r>
            <a:r>
              <a:rPr lang="en" sz="1600"/>
              <a:t> returns a cursor object rather than a single document.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We can keep fetching documents from the cursor to get all matches.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When mongosh displays a cursor object it fetches and shows 20 documents from the cursor. </a:t>
            </a:r>
            <a:endParaRPr sz="1600"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MongoDB&gt;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for(let x=0;x&lt;200;x++) { db.taxis.insertOne({plate:x})}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ObjectId("609b9aaccf0c3aa225ce9116"), "plate" : 0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ObjectId("609b9aaccf0c3aa225ce9117"), "plate" : 1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ObjectId("609b9aaccf0c3aa225ce9129"), "plate" : 19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Type "it" for more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ObjectId("609b9aaccf0c3aa225ce912a"), "plate" : 20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ObjectId("609b9aaccf0c3aa225ce912b"), "plate" : 21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ObjectId("609b9aaccf0c3aa225ce913d"), "plate" : 39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db.taxis.find({plate:5})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ObjectId("609b9aaccf0c3aa225ce911b"), "plate" : 5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Cursors.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we assign the result of find to a variable using var then it is not displayed.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then manually iterate over it.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Query is not actually run until we fetch some results from it.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 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 mycursor = db.taxis.find({})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// No Output</a:t>
            </a: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 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 (mycursor.hasNext()) {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let doc = mycursor.next();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printjson(doc) 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ObjectId("609b9aaccf0c3aa225ce9117"), "plate" : 1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ObjectId("609b9aaccf0c3aa225ce9118"), "plate" : 2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... REMOVED for clarity …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 "_id" : ObjectId("609b9aaccf0c3aa225ce91dd"), "plate" : 199 }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mycursor = db.taxis.find({})</a:t>
            </a: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/>
              </a:rPr>
              <a:t> 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No Output</a:t>
            </a: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85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mycursor.forEach( doc =&gt; { printjson(doc) })</a:t>
            </a: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//This example does nothing - it does not even contact the server!</a:t>
            </a:r>
            <a:endParaRPr sz="85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MongoDB&gt;</a:t>
            </a:r>
            <a:r>
              <a:rPr lang="en" sz="900">
                <a:solidFill>
                  <a:schemeClr val="lt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for(let x=0;x&lt;100;x++) {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	let c = db.taxis.find({}) 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 Theme">
  <a:themeElements>
    <a:clrScheme name="Office Theme">
      <a:dk1>
        <a:srgbClr val="21313C"/>
      </a:dk1>
      <a:lt1>
        <a:srgbClr val="1A1A1A"/>
      </a:lt1>
      <a:dk2>
        <a:srgbClr val="B3BBC1"/>
      </a:dk2>
      <a:lt2>
        <a:srgbClr val="FAFBFC"/>
      </a:lt2>
      <a:accent1>
        <a:srgbClr val="13AA52"/>
      </a:accent1>
      <a:accent2>
        <a:srgbClr val="116149"/>
      </a:accent2>
      <a:accent3>
        <a:srgbClr val="12924F"/>
      </a:accent3>
      <a:accent4>
        <a:srgbClr val="65C9DF"/>
      </a:accent4>
      <a:accent5>
        <a:srgbClr val="FEDC49"/>
      </a:accent5>
      <a:accent6>
        <a:srgbClr val="F5F6F7"/>
      </a:accent6>
      <a:hlink>
        <a:srgbClr val="13AA52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4908</Words>
  <Application>Microsoft Office PowerPoint</Application>
  <PresentationFormat>On-screen Show (16:9)</PresentationFormat>
  <Paragraphs>530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Fira Mono Medium</vt:lpstr>
      <vt:lpstr>Barlow Medium</vt:lpstr>
      <vt:lpstr>Arial</vt:lpstr>
      <vt:lpstr>Droid Sans</vt:lpstr>
      <vt:lpstr>Consolas</vt:lpstr>
      <vt:lpstr>Barlow Light</vt:lpstr>
      <vt:lpstr>Fira Mono</vt:lpstr>
      <vt:lpstr>MongoDB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kirankumar enishetty</cp:lastModifiedBy>
  <cp:revision>1</cp:revision>
  <dcterms:modified xsi:type="dcterms:W3CDTF">2024-10-20T00:37:28Z</dcterms:modified>
</cp:coreProperties>
</file>