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80" r:id="rId17"/>
    <p:sldId id="281" r:id="rId18"/>
  </p:sldIdLst>
  <p:sldSz cx="36576000" cy="20574000"/>
  <p:notesSz cx="6858000" cy="9144000"/>
  <p:embeddedFontLs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Lexend Deca" panose="020B0604020202020204" charset="0"/>
      <p:regular r:id="rId24"/>
      <p:bold r:id="rId25"/>
    </p:embeddedFont>
    <p:embeddedFont>
      <p:font typeface="Lexend Deca Light" panose="020B0604020202020204" charset="0"/>
      <p:regular r:id="rId26"/>
      <p:bold r:id="rId27"/>
    </p:embeddedFont>
    <p:embeddedFont>
      <p:font typeface="Lexend Deca Medium" panose="020B0604020202020204" charset="0"/>
      <p:regular r:id="rId28"/>
      <p:bold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  <p:embeddedFont>
      <p:font typeface="Source Code Pro Medium" panose="020B050903040302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e Graziani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F05C0A-1B68-4007-B788-119DD0341FE4}">
  <a:tblStyle styleId="{F3F05C0A-1B68-4007-B788-119DD0341FE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7EF"/>
          </a:solidFill>
        </a:fill>
      </a:tcStyle>
    </a:wholeTbl>
    <a:band1H>
      <a:tcTxStyle b="off" i="off"/>
      <a:tcStyle>
        <a:tcBdr/>
        <a:fill>
          <a:solidFill>
            <a:srgbClr val="E7EFD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EFD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BBD49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BBD49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BBD49E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BBD49E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4168D54-EC62-4F7E-9484-329453DCD1E8}" styleName="Table_1">
    <a:wholeTbl>
      <a:tcTxStyle b="off" i="off">
        <a:font>
          <a:latin typeface="Calibri"/>
          <a:ea typeface="Calibri"/>
          <a:cs typeface="Calibri"/>
        </a:font>
        <a:srgbClr val="001E2B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7EF"/>
          </a:solidFill>
        </a:fill>
      </a:tcStyle>
    </a:wholeTbl>
    <a:band1H>
      <a:tcTxStyle b="off" i="off"/>
      <a:tcStyle>
        <a:tcBdr/>
        <a:fill>
          <a:solidFill>
            <a:srgbClr val="E7EFD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EFD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2343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2343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2343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2343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28" autoAdjust="0"/>
  </p:normalViewPr>
  <p:slideViewPr>
    <p:cSldViewPr snapToGrid="0">
      <p:cViewPr varScale="1">
        <p:scale>
          <a:sx n="26" d="100"/>
          <a:sy n="26" d="100"/>
        </p:scale>
        <p:origin x="8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fa77ffe4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fa77ffe4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fa77ffe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fa77ffe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fa77ffe4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fa77ffe4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fa77ffe4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fa77ffe4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fa77ffe4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fa77ffe4d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a77ffe4d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fa77ffe4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fa77ffe4d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fa77ffe4d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fb1322de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fb1322de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fb1322de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fb1322de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fa77ffe4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fa77ffe4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fa77ffe4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fa77ffe4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fa77ffe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fa77ffe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fa77ffe4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fa77ffe4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fa77ffe4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fa77ffe4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fa77ffe4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fa77ffe4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fa77ffe4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fa77ffe4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fa77ffe4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fa77ffe4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Pink">
  <p:cSld name="CUSTOM_5_1_2_1_1_1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50600" y="5658500"/>
            <a:ext cx="29774400" cy="12675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itle, blank: Light">
  <p:cSld name="CUSTOM_6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: Light">
  <p:cSld name="CUSTOM_6_1_1_1_1_1_1_1_1_1_1_1_1_1_1_1_1_1_1_1_1_1_1_1_1_1_1_1_1_3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lank no logo: Light">
  <p:cSld name="CUSTOM_6_1_1_1_1_1_1_1_1_1_1_1_1_1_1_1_1_1_1_1_1_1_1_1_1_1_1_1_1_3_1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Centered two line title + subtitle, blank: Light">
  <p:cSld name="CUSTOM_6_1_1_1_1_1_1_1_1_1_1_1_1_1_1_1_1_1_1_1_1_1_1_1_1_1_1_1_1_2_1_1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4776800" y="1280160"/>
            <a:ext cx="7022400" cy="1755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5688592" y="1836720"/>
            <a:ext cx="5220000" cy="63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Source Code Pro Medium"/>
              <a:buNone/>
              <a:defRPr sz="5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 idx="2"/>
          </p:nvPr>
        </p:nvSpPr>
        <p:spPr>
          <a:xfrm>
            <a:off x="4252500" y="3913776"/>
            <a:ext cx="280692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Lexend Deca Light"/>
              <a:buNone/>
              <a:defRPr sz="120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small title">
  <p:cSld name="CUSTOM_6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18288000" cy="205740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5600"/>
          </a:p>
        </p:txBody>
      </p:sp>
      <p:sp>
        <p:nvSpPr>
          <p:cNvPr id="100" name="Google Shape;100;p19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12274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Font typeface="Noto Serif JP"/>
              <a:buNone/>
              <a:defRPr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2"/>
          </p:nvPr>
        </p:nvSpPr>
        <p:spPr>
          <a:xfrm>
            <a:off x="20848320" y="2463000"/>
            <a:ext cx="12274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356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50/50 blank">
  <p:cSld name="CUSTOM_6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18288000" cy="2057400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5600"/>
          </a:p>
        </p:txBody>
      </p:sp>
      <p:sp>
        <p:nvSpPr>
          <p:cNvPr id="105" name="Google Shape;105;p20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356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1">
  <p:cSld name="CUSTOM_6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>
            <a:spLocks noGrp="1"/>
          </p:cNvSpPr>
          <p:nvPr>
            <p:ph type="pic" idx="2"/>
          </p:nvPr>
        </p:nvSpPr>
        <p:spPr>
          <a:xfrm>
            <a:off x="4242552" y="15114768"/>
            <a:ext cx="2634000" cy="263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8" name="Google Shape;108;p21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23815200" y="7813200"/>
            <a:ext cx="7271700" cy="18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2490900" y="3511235"/>
            <a:ext cx="877916" cy="614494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rgbClr val="00684A"/>
              </a:solidFill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242816" y="3767328"/>
            <a:ext cx="26335200" cy="95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4000"/>
              </a:spcBef>
              <a:spcAft>
                <a:spcPts val="4000"/>
              </a:spcAft>
              <a:buSzPts val="10400"/>
              <a:buFont typeface="Noto Serif JP"/>
              <a:buNone/>
              <a:defRPr sz="104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3"/>
          </p:nvPr>
        </p:nvSpPr>
        <p:spPr>
          <a:xfrm>
            <a:off x="7754101" y="15114768"/>
            <a:ext cx="10533600" cy="26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22528850" y="6603050"/>
            <a:ext cx="15055000" cy="130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356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Quote_Light 2">
  <p:cSld name="CUSTOM_6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 t="3201" b="33022"/>
          <a:stretch/>
        </p:blipFill>
        <p:spPr>
          <a:xfrm flipH="1">
            <a:off x="-500" y="0"/>
            <a:ext cx="32260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4242800" y="15800800"/>
            <a:ext cx="12279600" cy="8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Code Pro Medium"/>
              <a:buNone/>
              <a:defRPr sz="48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2490900" y="3511235"/>
            <a:ext cx="877916" cy="614494"/>
          </a:xfrm>
          <a:custGeom>
            <a:avLst/>
            <a:gdLst/>
            <a:ahLst/>
            <a:cxnLst/>
            <a:rect l="l" t="t" r="r" b="b"/>
            <a:pathLst>
              <a:path w="18463" h="13119" extrusionOk="0">
                <a:moveTo>
                  <a:pt x="7541" y="1"/>
                </a:moveTo>
                <a:cubicBezTo>
                  <a:pt x="2683" y="85"/>
                  <a:pt x="0" y="2240"/>
                  <a:pt x="0" y="7627"/>
                </a:cubicBezTo>
                <a:lnTo>
                  <a:pt x="21" y="7627"/>
                </a:lnTo>
                <a:lnTo>
                  <a:pt x="21" y="13119"/>
                </a:lnTo>
                <a:lnTo>
                  <a:pt x="6633" y="13119"/>
                </a:lnTo>
                <a:lnTo>
                  <a:pt x="6633" y="6592"/>
                </a:lnTo>
                <a:lnTo>
                  <a:pt x="4098" y="6592"/>
                </a:lnTo>
                <a:cubicBezTo>
                  <a:pt x="3887" y="4268"/>
                  <a:pt x="5260" y="2853"/>
                  <a:pt x="8069" y="2557"/>
                </a:cubicBezTo>
                <a:lnTo>
                  <a:pt x="7541" y="1"/>
                </a:lnTo>
                <a:close/>
                <a:moveTo>
                  <a:pt x="17934" y="1"/>
                </a:moveTo>
                <a:cubicBezTo>
                  <a:pt x="13055" y="85"/>
                  <a:pt x="10372" y="2240"/>
                  <a:pt x="10372" y="7627"/>
                </a:cubicBezTo>
                <a:lnTo>
                  <a:pt x="10393" y="7627"/>
                </a:lnTo>
                <a:lnTo>
                  <a:pt x="10393" y="13119"/>
                </a:lnTo>
                <a:lnTo>
                  <a:pt x="17005" y="13119"/>
                </a:lnTo>
                <a:lnTo>
                  <a:pt x="17005" y="6592"/>
                </a:lnTo>
                <a:lnTo>
                  <a:pt x="14470" y="6592"/>
                </a:lnTo>
                <a:cubicBezTo>
                  <a:pt x="14259" y="4268"/>
                  <a:pt x="15632" y="2853"/>
                  <a:pt x="18462" y="2557"/>
                </a:cubicBezTo>
                <a:lnTo>
                  <a:pt x="179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4242816" y="3767328"/>
            <a:ext cx="28090800" cy="1027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130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130000"/>
              </a:lnSpc>
              <a:spcBef>
                <a:spcPts val="4000"/>
              </a:spcBef>
              <a:spcAft>
                <a:spcPts val="4000"/>
              </a:spcAft>
              <a:buClr>
                <a:schemeClr val="lt1"/>
              </a:buClr>
              <a:buSzPts val="10400"/>
              <a:buFont typeface="Noto Serif JP"/>
              <a:buNone/>
              <a:defRPr sz="104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Dark">
  <p:cSld name="CUSTOM_6_1_1_1_1_1_1_1_1_1_1_1_1_1_1_1_1_1_1_1_1_1_1_1_1_1_1_1_1_1_1_1_1_1_1_1_1_1_1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l="-221" t="5802" r="11537" b="40666"/>
          <a:stretch/>
        </p:blipFill>
        <p:spPr>
          <a:xfrm>
            <a:off x="2490900" y="0"/>
            <a:ext cx="340851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4242600" y="2462999"/>
            <a:ext cx="28090800" cy="152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Noto Serif JP"/>
              <a:buNone/>
              <a:defRPr sz="22000">
                <a:solidFill>
                  <a:schemeClr val="lt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tatement_Light">
  <p:cSld name="CUSTOM_6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 r="73295" b="28155"/>
          <a:stretch/>
        </p:blipFill>
        <p:spPr>
          <a:xfrm flipH="1">
            <a:off x="-114301" y="4171700"/>
            <a:ext cx="6096900" cy="16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l="31605" b="70739"/>
          <a:stretch/>
        </p:blipFill>
        <p:spPr>
          <a:xfrm rot="5400000">
            <a:off x="-5402350" y="5135650"/>
            <a:ext cx="18483200" cy="79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1254900" y="3358300"/>
            <a:ext cx="21078000" cy="1349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Pink">
  <p:cSld name="CUSTOM_5_1_2_1_1_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2539800" y="6360200"/>
            <a:ext cx="13918800" cy="12537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8340600" y="6360200"/>
            <a:ext cx="13918800" cy="12537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 statements">
  <p:cSld name="CUSTOM_6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48716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 idx="2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3"/>
          </p:nvPr>
        </p:nvSpPr>
        <p:spPr>
          <a:xfrm>
            <a:off x="2490900" y="12648800"/>
            <a:ext cx="70224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 idx="4"/>
          </p:nvPr>
        </p:nvSpPr>
        <p:spPr>
          <a:xfrm>
            <a:off x="2490900" y="113905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5"/>
          </p:nvPr>
        </p:nvSpPr>
        <p:spPr>
          <a:xfrm>
            <a:off x="13010600" y="12648800"/>
            <a:ext cx="70224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6"/>
          </p:nvPr>
        </p:nvSpPr>
        <p:spPr>
          <a:xfrm>
            <a:off x="13010600" y="113905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7"/>
          </p:nvPr>
        </p:nvSpPr>
        <p:spPr>
          <a:xfrm>
            <a:off x="23530300" y="12648800"/>
            <a:ext cx="70224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8"/>
          </p:nvPr>
        </p:nvSpPr>
        <p:spPr>
          <a:xfrm>
            <a:off x="23530300" y="113905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9"/>
          </p:nvPr>
        </p:nvSpPr>
        <p:spPr>
          <a:xfrm>
            <a:off x="1302106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 idx="13"/>
          </p:nvPr>
        </p:nvSpPr>
        <p:spPr>
          <a:xfrm>
            <a:off x="2355496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icon statements">
  <p:cSld name="CUSTOM_6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248716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2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3"/>
          </p:nvPr>
        </p:nvSpPr>
        <p:spPr>
          <a:xfrm>
            <a:off x="2490900" y="12648800"/>
            <a:ext cx="60936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4"/>
          </p:nvPr>
        </p:nvSpPr>
        <p:spPr>
          <a:xfrm>
            <a:off x="2490900" y="113905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5"/>
          </p:nvPr>
        </p:nvSpPr>
        <p:spPr>
          <a:xfrm>
            <a:off x="1827746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6"/>
          </p:nvPr>
        </p:nvSpPr>
        <p:spPr>
          <a:xfrm>
            <a:off x="2618836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 idx="7"/>
          </p:nvPr>
        </p:nvSpPr>
        <p:spPr>
          <a:xfrm>
            <a:off x="10393100" y="12648800"/>
            <a:ext cx="60936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8"/>
          </p:nvPr>
        </p:nvSpPr>
        <p:spPr>
          <a:xfrm>
            <a:off x="10393100" y="113905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9"/>
          </p:nvPr>
        </p:nvSpPr>
        <p:spPr>
          <a:xfrm>
            <a:off x="18290750" y="12648800"/>
            <a:ext cx="60936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 idx="13"/>
          </p:nvPr>
        </p:nvSpPr>
        <p:spPr>
          <a:xfrm>
            <a:off x="18290750" y="113905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title" idx="14"/>
          </p:nvPr>
        </p:nvSpPr>
        <p:spPr>
          <a:xfrm>
            <a:off x="26158550" y="12648800"/>
            <a:ext cx="6093600" cy="26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6158550" y="113905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16"/>
          </p:nvPr>
        </p:nvSpPr>
        <p:spPr>
          <a:xfrm>
            <a:off x="10382318" y="6583680"/>
            <a:ext cx="3511200" cy="3511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small icon statements ">
  <p:cSld name="CUSTOM_6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24871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2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3"/>
          </p:nvPr>
        </p:nvSpPr>
        <p:spPr>
          <a:xfrm>
            <a:off x="2490900" y="10934700"/>
            <a:ext cx="7022400" cy="41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4"/>
          </p:nvPr>
        </p:nvSpPr>
        <p:spPr>
          <a:xfrm>
            <a:off x="2490900" y="96764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5"/>
          </p:nvPr>
        </p:nvSpPr>
        <p:spPr>
          <a:xfrm>
            <a:off x="13010600" y="10934700"/>
            <a:ext cx="7022400" cy="41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6"/>
          </p:nvPr>
        </p:nvSpPr>
        <p:spPr>
          <a:xfrm>
            <a:off x="13010600" y="96764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7"/>
          </p:nvPr>
        </p:nvSpPr>
        <p:spPr>
          <a:xfrm>
            <a:off x="23530300" y="10934700"/>
            <a:ext cx="7022400" cy="41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8"/>
          </p:nvPr>
        </p:nvSpPr>
        <p:spPr>
          <a:xfrm>
            <a:off x="23530300" y="96764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9"/>
          </p:nvPr>
        </p:nvSpPr>
        <p:spPr>
          <a:xfrm>
            <a:off x="130105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13"/>
          </p:nvPr>
        </p:nvSpPr>
        <p:spPr>
          <a:xfrm>
            <a:off x="235339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Four small icon statements">
  <p:cSld name="CUSTOM_6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24871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2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3"/>
          </p:nvPr>
        </p:nvSpPr>
        <p:spPr>
          <a:xfrm>
            <a:off x="103930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 idx="4"/>
          </p:nvPr>
        </p:nvSpPr>
        <p:spPr>
          <a:xfrm>
            <a:off x="261585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5"/>
          </p:nvPr>
        </p:nvSpPr>
        <p:spPr>
          <a:xfrm>
            <a:off x="2490900" y="10934700"/>
            <a:ext cx="6093600" cy="50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6"/>
          </p:nvPr>
        </p:nvSpPr>
        <p:spPr>
          <a:xfrm>
            <a:off x="2490900" y="96764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 idx="7"/>
          </p:nvPr>
        </p:nvSpPr>
        <p:spPr>
          <a:xfrm>
            <a:off x="10393116" y="10934700"/>
            <a:ext cx="6093600" cy="50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 idx="8"/>
          </p:nvPr>
        </p:nvSpPr>
        <p:spPr>
          <a:xfrm>
            <a:off x="10393100" y="96764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 idx="9"/>
          </p:nvPr>
        </p:nvSpPr>
        <p:spPr>
          <a:xfrm>
            <a:off x="18290782" y="10934700"/>
            <a:ext cx="6093600" cy="50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 idx="13"/>
          </p:nvPr>
        </p:nvSpPr>
        <p:spPr>
          <a:xfrm>
            <a:off x="18290750" y="96764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14"/>
          </p:nvPr>
        </p:nvSpPr>
        <p:spPr>
          <a:xfrm>
            <a:off x="26158598" y="10934700"/>
            <a:ext cx="6093600" cy="50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15"/>
          </p:nvPr>
        </p:nvSpPr>
        <p:spPr>
          <a:xfrm>
            <a:off x="26158550" y="9676400"/>
            <a:ext cx="6093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200"/>
              <a:buFont typeface="Lexend Deca"/>
              <a:buNone/>
              <a:defRPr sz="52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16"/>
          </p:nvPr>
        </p:nvSpPr>
        <p:spPr>
          <a:xfrm>
            <a:off x="18298983" y="65836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4170">
          <p15:clr>
            <a:srgbClr val="FA7B17"/>
          </p15:clr>
        </p15:guide>
        <p15:guide id="24" orient="horz" pos="6095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wo icon statement ">
  <p:cSld name="CUSTOM_6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242810" y="3986406"/>
            <a:ext cx="2634000" cy="2634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242816" y="7644384"/>
            <a:ext cx="10460400" cy="19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3"/>
          </p:nvPr>
        </p:nvSpPr>
        <p:spPr>
          <a:xfrm>
            <a:off x="21799296" y="7644384"/>
            <a:ext cx="10460400" cy="19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4242816" y="10533888"/>
            <a:ext cx="10460400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5"/>
          </p:nvPr>
        </p:nvSpPr>
        <p:spPr>
          <a:xfrm>
            <a:off x="21825516" y="10533888"/>
            <a:ext cx="10460400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400"/>
              <a:buFont typeface="Lexend Deca Light"/>
              <a:buNone/>
              <a:defRPr sz="44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21825510" y="3986406"/>
            <a:ext cx="2634000" cy="2634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4170">
          <p15:clr>
            <a:srgbClr val="FA7B17"/>
          </p15:clr>
        </p15:guide>
        <p15:guide id="24" orient="horz" pos="609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Three icon, single statement only">
  <p:cSld name="CUSTOM_6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6876288" y="7461504"/>
            <a:ext cx="5266800" cy="5266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 idx="3"/>
          </p:nvPr>
        </p:nvSpPr>
        <p:spPr>
          <a:xfrm>
            <a:off x="15664088" y="7461504"/>
            <a:ext cx="5266800" cy="5266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 idx="4"/>
          </p:nvPr>
        </p:nvSpPr>
        <p:spPr>
          <a:xfrm>
            <a:off x="24432840" y="7461504"/>
            <a:ext cx="5266800" cy="5266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idx="5"/>
          </p:nvPr>
        </p:nvSpPr>
        <p:spPr>
          <a:xfrm>
            <a:off x="5998560" y="14017464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6"/>
          </p:nvPr>
        </p:nvSpPr>
        <p:spPr>
          <a:xfrm>
            <a:off x="14776760" y="14017464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7"/>
          </p:nvPr>
        </p:nvSpPr>
        <p:spPr>
          <a:xfrm>
            <a:off x="23554960" y="14017464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4170">
          <p15:clr>
            <a:srgbClr val="FA7B17"/>
          </p15:clr>
        </p15:guide>
        <p15:guide id="24" orient="horz" pos="60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Icons_Large heading, three icon">
  <p:cSld name="CUSTOM_6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8076400" cy="68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2"/>
          </p:nvPr>
        </p:nvSpPr>
        <p:spPr>
          <a:xfrm>
            <a:off x="2487183" y="1113844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3"/>
          </p:nvPr>
        </p:nvSpPr>
        <p:spPr>
          <a:xfrm>
            <a:off x="2490900" y="15452200"/>
            <a:ext cx="7022400" cy="17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4"/>
          </p:nvPr>
        </p:nvSpPr>
        <p:spPr>
          <a:xfrm>
            <a:off x="2490900" y="141939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title" idx="5"/>
          </p:nvPr>
        </p:nvSpPr>
        <p:spPr>
          <a:xfrm>
            <a:off x="13010600" y="15452200"/>
            <a:ext cx="7022400" cy="17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6"/>
          </p:nvPr>
        </p:nvSpPr>
        <p:spPr>
          <a:xfrm>
            <a:off x="13010600" y="141939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 idx="7"/>
          </p:nvPr>
        </p:nvSpPr>
        <p:spPr>
          <a:xfrm>
            <a:off x="23530300" y="15452200"/>
            <a:ext cx="7022400" cy="17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4800"/>
              <a:buFont typeface="Lexend Deca Light"/>
              <a:buNone/>
              <a:defRPr sz="4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8"/>
          </p:nvPr>
        </p:nvSpPr>
        <p:spPr>
          <a:xfrm>
            <a:off x="23530300" y="14193900"/>
            <a:ext cx="7022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"/>
              <a:buNone/>
              <a:defRPr sz="56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9"/>
          </p:nvPr>
        </p:nvSpPr>
        <p:spPr>
          <a:xfrm>
            <a:off x="13010583" y="111383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13"/>
          </p:nvPr>
        </p:nvSpPr>
        <p:spPr>
          <a:xfrm>
            <a:off x="23533983" y="11138390"/>
            <a:ext cx="1755600" cy="1755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2">
  <p:cSld name="CUSTOM_6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18288000" y="2463000"/>
            <a:ext cx="7022400" cy="1755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19199792" y="3019560"/>
            <a:ext cx="5220000" cy="63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Source Code Pro Medium"/>
              <a:buNone/>
              <a:defRPr sz="52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title" idx="2"/>
          </p:nvPr>
        </p:nvSpPr>
        <p:spPr>
          <a:xfrm>
            <a:off x="18287997" y="5523000"/>
            <a:ext cx="15790800" cy="61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 idx="3"/>
          </p:nvPr>
        </p:nvSpPr>
        <p:spPr>
          <a:xfrm>
            <a:off x="18288000" y="12289500"/>
            <a:ext cx="14035200" cy="53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18" name="Google Shape;218;p32"/>
          <p:cNvSpPr>
            <a:spLocks noGrp="1"/>
          </p:cNvSpPr>
          <p:nvPr>
            <p:ph type="pic" idx="4"/>
          </p:nvPr>
        </p:nvSpPr>
        <p:spPr>
          <a:xfrm>
            <a:off x="0" y="0"/>
            <a:ext cx="14776800" cy="2057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3">
  <p:cSld name="CUSTOM_6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6532352" y="2450592"/>
            <a:ext cx="17556000" cy="61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16532352" y="9838944"/>
            <a:ext cx="17556000" cy="70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>
            <a:spLocks noGrp="1"/>
          </p:cNvSpPr>
          <p:nvPr>
            <p:ph type="pic" idx="3"/>
          </p:nvPr>
        </p:nvSpPr>
        <p:spPr>
          <a:xfrm>
            <a:off x="0" y="0"/>
            <a:ext cx="13010400" cy="2057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4">
  <p:cSld name="CUSTOM_6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21799296" y="2450592"/>
            <a:ext cx="10533600" cy="1528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exend Deca Light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">
  <p:cSld name="CUSTOM_5_1_2_1_1_2_1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2539800" y="6360200"/>
            <a:ext cx="13918800" cy="12537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8340600" y="6360200"/>
            <a:ext cx="13918800" cy="12537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5">
  <p:cSld name="CUSTOM_6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>
            <a:spLocks noGrp="1"/>
          </p:cNvSpPr>
          <p:nvPr>
            <p:ph type="pic" idx="2"/>
          </p:nvPr>
        </p:nvSpPr>
        <p:spPr>
          <a:xfrm>
            <a:off x="23544400" y="0"/>
            <a:ext cx="130572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2487200" y="2450600"/>
            <a:ext cx="17546400" cy="152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6">
  <p:cSld name="CUSTOM_6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>
            <a:spLocks noGrp="1"/>
          </p:cNvSpPr>
          <p:nvPr>
            <p:ph type="pic" idx="2"/>
          </p:nvPr>
        </p:nvSpPr>
        <p:spPr>
          <a:xfrm>
            <a:off x="20033100" y="0"/>
            <a:ext cx="165324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2487168" y="5596128"/>
            <a:ext cx="15764400" cy="100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title" idx="3"/>
          </p:nvPr>
        </p:nvSpPr>
        <p:spPr>
          <a:xfrm>
            <a:off x="2487168" y="17163261"/>
            <a:ext cx="15764400" cy="7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Source Code Pro Medium"/>
              <a:buNone/>
              <a:defRPr sz="48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Photography_Photo + text 7">
  <p:cSld name="CUSTOM_6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>
            <a:spLocks noGrp="1"/>
          </p:cNvSpPr>
          <p:nvPr>
            <p:ph type="pic" idx="2"/>
          </p:nvPr>
        </p:nvSpPr>
        <p:spPr>
          <a:xfrm>
            <a:off x="0" y="0"/>
            <a:ext cx="165324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22713700" y="4572000"/>
            <a:ext cx="9608400" cy="26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 idx="3"/>
          </p:nvPr>
        </p:nvSpPr>
        <p:spPr>
          <a:xfrm>
            <a:off x="22713700" y="8970000"/>
            <a:ext cx="9608400" cy="26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title" idx="4"/>
          </p:nvPr>
        </p:nvSpPr>
        <p:spPr>
          <a:xfrm>
            <a:off x="22713700" y="13368000"/>
            <a:ext cx="9608400" cy="26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Lexend Deca Light"/>
              <a:buNone/>
              <a:defRPr sz="68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title" idx="5"/>
          </p:nvPr>
        </p:nvSpPr>
        <p:spPr>
          <a:xfrm>
            <a:off x="19165824" y="4580880"/>
            <a:ext cx="2634000" cy="2634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title" idx="6"/>
          </p:nvPr>
        </p:nvSpPr>
        <p:spPr>
          <a:xfrm>
            <a:off x="19165824" y="8969980"/>
            <a:ext cx="2634000" cy="2634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 idx="7"/>
          </p:nvPr>
        </p:nvSpPr>
        <p:spPr>
          <a:xfrm>
            <a:off x="19165824" y="13359080"/>
            <a:ext cx="2634000" cy="2634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None/>
              <a:defRPr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Light">
  <p:cSld name="CUSTOM_5_1_2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7743600" y="6245200"/>
            <a:ext cx="21088800" cy="6766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Closing_Dark">
  <p:cSld name="CUSTOM_5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/>
          <p:cNvPicPr preferRelativeResize="0"/>
          <p:nvPr/>
        </p:nvPicPr>
        <p:blipFill rotWithShape="1">
          <a:blip r:embed="rId2">
            <a:alphaModFix/>
          </a:blip>
          <a:srcRect l="33643" t="36768"/>
          <a:stretch/>
        </p:blipFill>
        <p:spPr>
          <a:xfrm rot="5400000">
            <a:off x="19622049" y="334850"/>
            <a:ext cx="17441200" cy="16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l="33373" b="39061"/>
          <a:stretch/>
        </p:blipFill>
        <p:spPr>
          <a:xfrm>
            <a:off x="1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7743600" y="6245200"/>
            <a:ext cx="21088800" cy="6766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0"/>
              <a:buFont typeface="Noto Serif JP"/>
              <a:buNone/>
              <a:defRPr sz="22000"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1" name="Google Shape;261;p40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rgbClr val="00ED64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  Dark">
  <p:cSld name="CUSTOM_6_1_1_1_1_1_1_1_1_1_1_1_1_1_1_1_1_1_1_1_1_1_1_1_1_1_1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1" descr="Group"/>
          <p:cNvPicPr preferRelativeResize="0"/>
          <p:nvPr/>
        </p:nvPicPr>
        <p:blipFill rotWithShape="1">
          <a:blip r:embed="rId2">
            <a:alphaModFix/>
          </a:blip>
          <a:srcRect l="3352" t="1486" r="20107" b="93679"/>
          <a:stretch/>
        </p:blipFill>
        <p:spPr>
          <a:xfrm>
            <a:off x="18277600" y="5647600"/>
            <a:ext cx="18301500" cy="731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1244800" cy="21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66" name="Google Shape;266;p41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1"/>
          </p:nvPr>
        </p:nvSpPr>
        <p:spPr>
          <a:xfrm>
            <a:off x="18314869" y="6379100"/>
            <a:ext cx="18301200" cy="1307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●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○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■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●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○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■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●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○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Code Pro"/>
              <a:buChar char="■"/>
              <a:defRPr sz="3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2"/>
          </p:nvPr>
        </p:nvSpPr>
        <p:spPr>
          <a:xfrm>
            <a:off x="2490900" y="5647600"/>
            <a:ext cx="15040800" cy="13810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 Light">
  <p:cSld name="CUSTOM_6_1_1_1_1_1_1_1_1_1_1_1_1_1_1_1_1_1_1_1_1_1_1_1_1_1_1_1_1_1_1_1_1_1_1_1_1_1_1_1_1_1_1_1_1_1_1_1_1_1_1_1_1_1_1_1_1_1_1_1_1_1_1_1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2" descr="Group"/>
          <p:cNvPicPr preferRelativeResize="0"/>
          <p:nvPr/>
        </p:nvPicPr>
        <p:blipFill rotWithShape="1">
          <a:blip r:embed="rId2">
            <a:alphaModFix/>
          </a:blip>
          <a:srcRect l="3352" t="1486" r="20107" b="93679"/>
          <a:stretch/>
        </p:blipFill>
        <p:spPr>
          <a:xfrm>
            <a:off x="18274400" y="5647600"/>
            <a:ext cx="18301600" cy="731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1244800" cy="21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272" name="Google Shape;272;p42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1"/>
          </p:nvPr>
        </p:nvSpPr>
        <p:spPr>
          <a:xfrm>
            <a:off x="18314869" y="6379100"/>
            <a:ext cx="18301200" cy="1307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●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○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■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●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○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■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●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○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Char char="■"/>
              <a:defRPr sz="36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2"/>
          </p:nvPr>
        </p:nvSpPr>
        <p:spPr>
          <a:xfrm>
            <a:off x="2490900" y="5647600"/>
            <a:ext cx="15040800" cy="13810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xx Not Editable">
  <p:cSld name="CUSTOM_5_1_1_1"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2">
            <a:alphaModFix/>
          </a:blip>
          <a:srcRect l="16331" t="20218" b="20919"/>
          <a:stretch/>
        </p:blipFill>
        <p:spPr>
          <a:xfrm rot="10800000">
            <a:off x="14793605" y="0"/>
            <a:ext cx="21976395" cy="206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2490900" y="2450600"/>
            <a:ext cx="10519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8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Our brand attributes</a:t>
            </a:r>
            <a:endParaRPr sz="8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18229400" y="2463000"/>
            <a:ext cx="12337200" cy="16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Intuitive</a:t>
            </a:r>
            <a:endParaRPr sz="108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should be perceived as simple and clean. Clarity is a key aspect. </a:t>
            </a:r>
            <a:endParaRPr sz="4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6000"/>
              </a:spcBef>
              <a:spcAft>
                <a:spcPts val="0"/>
              </a:spcAft>
              <a:buNone/>
            </a:pPr>
            <a:r>
              <a:rPr lang="en" sz="10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Trusted</a:t>
            </a:r>
            <a:endParaRPr sz="108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do works in harmony and rooted in our brand ideals, making us instantly recognizable.</a:t>
            </a:r>
            <a:endParaRPr sz="4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6000"/>
              </a:spcBef>
              <a:spcAft>
                <a:spcPts val="0"/>
              </a:spcAft>
              <a:buNone/>
            </a:pPr>
            <a:r>
              <a:rPr lang="en" sz="10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Nimble</a:t>
            </a:r>
            <a:endParaRPr sz="108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Everything we design is extremely consistent across all touch points.</a:t>
            </a:r>
            <a:endParaRPr sz="4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6000"/>
              </a:spcBef>
              <a:spcAft>
                <a:spcPts val="0"/>
              </a:spcAft>
              <a:buNone/>
            </a:pPr>
            <a:r>
              <a:rPr lang="en" sz="108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rPr>
              <a:t>Inventive</a:t>
            </a:r>
            <a:endParaRPr sz="10800">
              <a:solidFill>
                <a:schemeClr val="dk1"/>
              </a:solidFill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break the mold by using shapes, type and color to bring all our visual systems to life.</a:t>
            </a:r>
            <a:endParaRPr sz="40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490900" y="4316600"/>
            <a:ext cx="10519200" cy="12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Before jumping into using this template, please familiarize yourself with our brand attributes. They </a:t>
            </a:r>
            <a:b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act as a filter and a guide, inspiring </a:t>
            </a:r>
            <a:b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us to create experiences and interactions that feel consistent </a:t>
            </a:r>
            <a:b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and on-brand across everything </a:t>
            </a:r>
            <a:b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</a:br>
            <a: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we do and everything we say.</a:t>
            </a:r>
            <a:endParaRPr sz="48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This presentation is a reflection of our brand. Whatever decisions you make should be in reference to our brand attributes.</a:t>
            </a:r>
            <a:endParaRPr sz="48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 Pink 1">
  <p:cSld name="CUSTOM_5_1_2_1_1_3"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title" idx="2"/>
          </p:nvPr>
        </p:nvSpPr>
        <p:spPr>
          <a:xfrm>
            <a:off x="2490900" y="5658500"/>
            <a:ext cx="14030400" cy="12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09" name="Google Shape;309;p46" descr="{}" title="legaltext"/>
          <p:cNvSpPr txBox="1"/>
          <p:nvPr/>
        </p:nvSpPr>
        <p:spPr>
          <a:xfrm>
            <a:off x="573425" y="19619150"/>
            <a:ext cx="7147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© MongoDB, Inc.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Pink 1">
  <p:cSld name="CUSTOM_5_1_2_1_1_1_1"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7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title" idx="2"/>
          </p:nvPr>
        </p:nvSpPr>
        <p:spPr>
          <a:xfrm>
            <a:off x="2490900" y="5658500"/>
            <a:ext cx="29830800" cy="12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16" name="Google Shape;316;p47" descr="{}" title="legaltext"/>
          <p:cNvSpPr txBox="1"/>
          <p:nvPr/>
        </p:nvSpPr>
        <p:spPr>
          <a:xfrm>
            <a:off x="573425" y="19619150"/>
            <a:ext cx="7147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© MongoDB, Inc.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wo Column Text and Code">
  <p:cSld name="CUSTOM_5_1_2_1_1_2_1_1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450596" y="2463000"/>
            <a:ext cx="140076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539800" y="6360200"/>
            <a:ext cx="13918800" cy="12537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18340600" y="2463000"/>
            <a:ext cx="13918800" cy="164352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 Pink 1">
  <p:cSld name="CUSTOM_5_1_2_3"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8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8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22" name="Google Shape;322;p48" descr="{}" title="legaltext"/>
          <p:cNvSpPr txBox="1"/>
          <p:nvPr/>
        </p:nvSpPr>
        <p:spPr>
          <a:xfrm>
            <a:off x="573425" y="19619150"/>
            <a:ext cx="7147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© MongoDB, Inc.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erminal  Dark 1">
  <p:cSld name="CUSTOM_6_1_1_1_1_1_1_1_1_1_1_1_1_1_1_1_1_1_1_1_1_1_1_1_1_1_1_1_1_1_1_1_1_1_1_1_1_1_1_1_1_1_1_1_1_1_1_1_1_1_1_1_1_1_1_1_1_1_1_1_1_1_1_1_1_1_1_1_1_1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9"/>
          <p:cNvPicPr preferRelativeResize="0"/>
          <p:nvPr/>
        </p:nvPicPr>
        <p:blipFill rotWithShape="1">
          <a:blip r:embed="rId2">
            <a:alphaModFix/>
          </a:blip>
          <a:srcRect t="32874" r="7808" b="8325"/>
          <a:stretch/>
        </p:blipFill>
        <p:spPr>
          <a:xfrm flipH="1">
            <a:off x="0" y="0"/>
            <a:ext cx="32260200" cy="20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9" descr="Group"/>
          <p:cNvPicPr preferRelativeResize="0"/>
          <p:nvPr/>
        </p:nvPicPr>
        <p:blipFill rotWithShape="1">
          <a:blip r:embed="rId3">
            <a:alphaModFix/>
          </a:blip>
          <a:srcRect l="3352" t="1486" r="20107" b="93679"/>
          <a:stretch/>
        </p:blipFill>
        <p:spPr>
          <a:xfrm>
            <a:off x="18277600" y="5647600"/>
            <a:ext cx="18301500" cy="7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1244800" cy="21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28" name="Google Shape;328;p49"/>
          <p:cNvSpPr txBox="1">
            <a:spLocks noGrp="1"/>
          </p:cNvSpPr>
          <p:nvPr>
            <p:ph type="title" idx="2"/>
          </p:nvPr>
        </p:nvSpPr>
        <p:spPr>
          <a:xfrm>
            <a:off x="2490900" y="7059168"/>
            <a:ext cx="12289200" cy="91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29" name="Google Shape;329;p49" descr="{&#10;  &quot;fonts&quot; : [ { &quot;family&quot;: &quot;Fira Mono&quot;,&#10;                    &quot;weight&quot;: &quot;400&quot;,&#10;                       &quot;sizes&quot;: [9] } ]&#10;}" title="terminal_1"/>
          <p:cNvSpPr txBox="1">
            <a:spLocks noGrp="1"/>
          </p:cNvSpPr>
          <p:nvPr>
            <p:ph type="body" idx="1"/>
          </p:nvPr>
        </p:nvSpPr>
        <p:spPr>
          <a:xfrm>
            <a:off x="18314869" y="6379100"/>
            <a:ext cx="18301500" cy="1307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552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Source Code Pro"/>
              <a:buChar char="●"/>
              <a:defRPr sz="5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○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■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●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○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■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●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○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450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ource Code Pro"/>
              <a:buChar char="■"/>
              <a:defRPr sz="3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330" name="Google Shape;330;p49" descr="{}" title="legaltext"/>
          <p:cNvSpPr txBox="1"/>
          <p:nvPr/>
        </p:nvSpPr>
        <p:spPr>
          <a:xfrm>
            <a:off x="573425" y="19619150"/>
            <a:ext cx="7147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© MongoDB, Inc.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_1_1_1_1_1_1_1_1_1_1_1_1_1_1_1_1_1_1_1_1_1_1_1_1_1_3"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0"/>
          <p:cNvPicPr preferRelativeResize="0"/>
          <p:nvPr/>
        </p:nvPicPr>
        <p:blipFill rotWithShape="1">
          <a:blip r:embed="rId2">
            <a:alphaModFix/>
          </a:blip>
          <a:srcRect t="32874" r="7808" b="8325"/>
          <a:stretch/>
        </p:blipFill>
        <p:spPr>
          <a:xfrm flipH="1">
            <a:off x="0" y="0"/>
            <a:ext cx="322602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 idx="2"/>
          </p:nvPr>
        </p:nvSpPr>
        <p:spPr>
          <a:xfrm>
            <a:off x="2490900" y="5658500"/>
            <a:ext cx="29830800" cy="12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35" name="Google Shape;335;p50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0" descr="{}" title="legaltext"/>
          <p:cNvSpPr txBox="1"/>
          <p:nvPr/>
        </p:nvSpPr>
        <p:spPr>
          <a:xfrm>
            <a:off x="573425" y="19619150"/>
            <a:ext cx="7147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© MongoDB, Inc.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Green">
  <p:cSld name="CUSTOM_6_1_1_1_1_1_1_1_1_1_1_1_1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51"/>
          <p:cNvPicPr preferRelativeResize="0"/>
          <p:nvPr/>
        </p:nvPicPr>
        <p:blipFill rotWithShape="1">
          <a:blip r:embed="rId2">
            <a:alphaModFix/>
          </a:blip>
          <a:srcRect r="65411" b="12831"/>
          <a:stretch/>
        </p:blipFill>
        <p:spPr>
          <a:xfrm rot="-5400000" flipH="1">
            <a:off x="23815200" y="7813200"/>
            <a:ext cx="7271700" cy="18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 rotWithShape="1">
          <a:blip r:embed="rId3">
            <a:alphaModFix/>
          </a:blip>
          <a:srcRect t="38155" r="28622" b="24"/>
          <a:stretch/>
        </p:blipFill>
        <p:spPr>
          <a:xfrm rot="5400000">
            <a:off x="22528850" y="6603050"/>
            <a:ext cx="15055000" cy="130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342" name="Google Shape;342;p51"/>
          <p:cNvSpPr txBox="1">
            <a:spLocks noGrp="1"/>
          </p:cNvSpPr>
          <p:nvPr>
            <p:ph type="title" idx="2"/>
          </p:nvPr>
        </p:nvSpPr>
        <p:spPr>
          <a:xfrm>
            <a:off x="2490900" y="5658500"/>
            <a:ext cx="29830800" cy="12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lvl="1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lvl="2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lvl="3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lvl="4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lvl="5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lvl="6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lvl="7" rtl="0">
              <a:lnSpc>
                <a:spcPct val="130000"/>
              </a:lnSpc>
              <a:spcBef>
                <a:spcPts val="6000"/>
              </a:spcBef>
              <a:spcAft>
                <a:spcPts val="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lvl="8" rtl="0">
              <a:lnSpc>
                <a:spcPct val="130000"/>
              </a:lnSpc>
              <a:spcBef>
                <a:spcPts val="6000"/>
              </a:spcBef>
              <a:spcAft>
                <a:spcPts val="6000"/>
              </a:spcAft>
              <a:buSzPts val="5600"/>
              <a:buFont typeface="Lexend Deca Light"/>
              <a:buNone/>
              <a:defRPr sz="5600"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343" name="Google Shape;343;p51" descr="{}" title="legaltext"/>
          <p:cNvSpPr txBox="1"/>
          <p:nvPr/>
        </p:nvSpPr>
        <p:spPr>
          <a:xfrm>
            <a:off x="573425" y="19619150"/>
            <a:ext cx="7147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© MongoDB, Inc.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  <p15:guide id="23" orient="horz" pos="356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 Pink">
  <p:cSld name="CUSTOM_5_1_2_1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20033100" y="6003000"/>
            <a:ext cx="11744400" cy="11744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2450600" y="6003000"/>
            <a:ext cx="16491600" cy="117444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 Pink">
  <p:cSld name="CUSTOM_5_1_2_2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l="33497" t="36624"/>
          <a:stretch/>
        </p:blipFill>
        <p:spPr>
          <a:xfrm rot="5400000">
            <a:off x="19622049" y="296750"/>
            <a:ext cx="17479300" cy="16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l="33368" b="39061"/>
          <a:stretch/>
        </p:blipFill>
        <p:spPr>
          <a:xfrm>
            <a:off x="0" y="8036500"/>
            <a:ext cx="18277500" cy="1253749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450592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Webpage_Small webpage + text: Light">
  <p:cSld name="CUSTOM_6_1_1_1_1_1_1_1_1_1_1_1_1_1_1_1_1_1_1_1_1_1_1_1_1_1_1_1_1_1_1_1_1_1_1_1_1_1_1_1_1_1_1_1_1_1_1_1_1_1_1_1_1_1_1_1_1_1_1_1_1_1_1_1_1_1_1_1_1_1_1_1_1_1_1_1_1_1_1_1_1_1_1_1_1_1_1_1_1_1_1_1_1_1_2_1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t="27825" r="12487" b="7928"/>
          <a:stretch/>
        </p:blipFill>
        <p:spPr>
          <a:xfrm rot="10800000" flipH="1">
            <a:off x="8433200" y="-38100"/>
            <a:ext cx="28180900" cy="206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 descr="Group"/>
          <p:cNvPicPr preferRelativeResize="0"/>
          <p:nvPr/>
        </p:nvPicPr>
        <p:blipFill rotWithShape="1">
          <a:blip r:embed="rId3">
            <a:alphaModFix/>
          </a:blip>
          <a:srcRect l="3352" t="1486" r="20107" b="93679"/>
          <a:stretch/>
        </p:blipFill>
        <p:spPr>
          <a:xfrm>
            <a:off x="18274400" y="3818800"/>
            <a:ext cx="18301600" cy="7315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14469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490900" y="6692000"/>
            <a:ext cx="14469600" cy="123816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Basic full text">
  <p:cSld name="CUSTOM_6_1_1_1_1_1_1_1_1_1_1_1_1_1_1_1_1_1_1_1_1_1_1_1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298308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 rtl="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Body_Small image + text">
  <p:cSld name="CUSTOM_6_1_1_1_1_1_1_1_1_1_1_1_1_1_1_1_1_1_1_1_1_1_1_1_1_1_1_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14766200" y="5658500"/>
            <a:ext cx="17556000" cy="120744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marL="914400" lvl="1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marL="1371600" lvl="2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marL="2743200" lvl="5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3884208" y="1295701"/>
            <a:ext cx="1046020" cy="1167342"/>
          </a:xfrm>
          <a:custGeom>
            <a:avLst/>
            <a:gdLst/>
            <a:ahLst/>
            <a:cxnLst/>
            <a:rect l="l" t="t" r="r" b="b"/>
            <a:pathLst>
              <a:path w="11467" h="12797" extrusionOk="0">
                <a:moveTo>
                  <a:pt x="5739" y="4453"/>
                </a:moveTo>
                <a:cubicBezTo>
                  <a:pt x="5745" y="4453"/>
                  <a:pt x="5751" y="4456"/>
                  <a:pt x="5751" y="4462"/>
                </a:cubicBezTo>
                <a:lnTo>
                  <a:pt x="6037" y="10868"/>
                </a:lnTo>
                <a:lnTo>
                  <a:pt x="6037" y="10880"/>
                </a:lnTo>
                <a:cubicBezTo>
                  <a:pt x="5977" y="10987"/>
                  <a:pt x="5739" y="11189"/>
                  <a:pt x="5739" y="11189"/>
                </a:cubicBezTo>
                <a:cubicBezTo>
                  <a:pt x="5739" y="11189"/>
                  <a:pt x="5501" y="10975"/>
                  <a:pt x="5442" y="10880"/>
                </a:cubicBezTo>
                <a:lnTo>
                  <a:pt x="5442" y="10868"/>
                </a:lnTo>
                <a:lnTo>
                  <a:pt x="5727" y="4462"/>
                </a:lnTo>
                <a:cubicBezTo>
                  <a:pt x="5727" y="4456"/>
                  <a:pt x="5733" y="4453"/>
                  <a:pt x="5739" y="4453"/>
                </a:cubicBezTo>
                <a:close/>
                <a:moveTo>
                  <a:pt x="5729" y="0"/>
                </a:moveTo>
                <a:cubicBezTo>
                  <a:pt x="5722" y="0"/>
                  <a:pt x="5716" y="3"/>
                  <a:pt x="5716" y="9"/>
                </a:cubicBezTo>
                <a:cubicBezTo>
                  <a:pt x="5632" y="152"/>
                  <a:pt x="5168" y="795"/>
                  <a:pt x="4620" y="1426"/>
                </a:cubicBezTo>
                <a:cubicBezTo>
                  <a:pt x="1" y="7308"/>
                  <a:pt x="5346" y="11284"/>
                  <a:pt x="5346" y="11284"/>
                </a:cubicBezTo>
                <a:lnTo>
                  <a:pt x="5394" y="11308"/>
                </a:lnTo>
                <a:cubicBezTo>
                  <a:pt x="5442" y="11915"/>
                  <a:pt x="5525" y="12796"/>
                  <a:pt x="5525" y="12796"/>
                </a:cubicBezTo>
                <a:lnTo>
                  <a:pt x="5918" y="12796"/>
                </a:lnTo>
                <a:cubicBezTo>
                  <a:pt x="5918" y="12796"/>
                  <a:pt x="6013" y="11915"/>
                  <a:pt x="6049" y="11308"/>
                </a:cubicBezTo>
                <a:lnTo>
                  <a:pt x="6097" y="11284"/>
                </a:lnTo>
                <a:cubicBezTo>
                  <a:pt x="6120" y="11261"/>
                  <a:pt x="11466" y="7308"/>
                  <a:pt x="6859" y="1426"/>
                </a:cubicBezTo>
                <a:cubicBezTo>
                  <a:pt x="6323" y="783"/>
                  <a:pt x="5858" y="152"/>
                  <a:pt x="5751" y="9"/>
                </a:cubicBezTo>
                <a:cubicBezTo>
                  <a:pt x="5745" y="3"/>
                  <a:pt x="5736" y="0"/>
                  <a:pt x="5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200"/>
              <a:buFont typeface="Noto Serif JP"/>
              <a:buNone/>
              <a:defRPr>
                <a:latin typeface="Noto Serif JP"/>
                <a:ea typeface="Noto Serif JP"/>
                <a:cs typeface="Noto Serif JP"/>
                <a:sym typeface="Noto Serif JP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2490900" y="5658500"/>
            <a:ext cx="10519200" cy="1207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9">
          <p15:clr>
            <a:srgbClr val="FA7B17"/>
          </p15:clr>
        </p15:guide>
        <p15:guide id="2" pos="2670">
          <p15:clr>
            <a:srgbClr val="FA7B17"/>
          </p15:clr>
        </p15:guide>
        <p15:guide id="3" pos="3772">
          <p15:clr>
            <a:srgbClr val="FA7B17"/>
          </p15:clr>
        </p15:guide>
        <p15:guide id="4" pos="4878">
          <p15:clr>
            <a:srgbClr val="FA7B17"/>
          </p15:clr>
        </p15:guide>
        <p15:guide id="5" pos="5984">
          <p15:clr>
            <a:srgbClr val="FA7B17"/>
          </p15:clr>
        </p15:guide>
        <p15:guide id="6" pos="7090">
          <p15:clr>
            <a:srgbClr val="FA7B17"/>
          </p15:clr>
        </p15:guide>
        <p15:guide id="7" pos="8196">
          <p15:clr>
            <a:srgbClr val="FA7B17"/>
          </p15:clr>
        </p15:guide>
        <p15:guide id="8" pos="9302">
          <p15:clr>
            <a:srgbClr val="FA7B17"/>
          </p15:clr>
        </p15:guide>
        <p15:guide id="9" pos="10407">
          <p15:clr>
            <a:srgbClr val="FA7B17"/>
          </p15:clr>
        </p15:guide>
        <p15:guide id="10" pos="11513">
          <p15:clr>
            <a:srgbClr val="FA7B17"/>
          </p15:clr>
        </p15:guide>
        <p15:guide id="11" pos="12619">
          <p15:clr>
            <a:srgbClr val="FA7B17"/>
          </p15:clr>
        </p15:guide>
        <p15:guide id="12" pos="13725">
          <p15:clr>
            <a:srgbClr val="FA7B17"/>
          </p15:clr>
        </p15:guide>
        <p15:guide id="13" pos="14831">
          <p15:clr>
            <a:srgbClr val="FA7B17"/>
          </p15:clr>
        </p15:guide>
        <p15:guide id="14" pos="15937">
          <p15:clr>
            <a:srgbClr val="FA7B17"/>
          </p15:clr>
        </p15:guide>
        <p15:guide id="15" pos="17043">
          <p15:clr>
            <a:srgbClr val="FA7B17"/>
          </p15:clr>
        </p15:guide>
        <p15:guide id="16" pos="18149">
          <p15:clr>
            <a:srgbClr val="FA7B17"/>
          </p15:clr>
        </p15:guide>
        <p15:guide id="17" pos="19255">
          <p15:clr>
            <a:srgbClr val="FA7B17"/>
          </p15:clr>
        </p15:guide>
        <p15:guide id="18" pos="20361">
          <p15:clr>
            <a:srgbClr val="FA7B17"/>
          </p15:clr>
        </p15:guide>
        <p15:guide id="19" pos="21467">
          <p15:clr>
            <a:srgbClr val="FA7B17"/>
          </p15:clr>
        </p15:guide>
        <p15:guide id="20" orient="horz" pos="1551">
          <p15:clr>
            <a:srgbClr val="FA7B17"/>
          </p15:clr>
        </p15:guide>
        <p15:guide id="21" orient="horz" pos="816">
          <p15:clr>
            <a:srgbClr val="FA7B17"/>
          </p15:clr>
        </p15:guide>
        <p15:guide id="22" orient="horz" pos="111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780100"/>
            <a:ext cx="340824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Noto Serif JP"/>
              <a:buNone/>
              <a:defRPr sz="11200">
                <a:solidFill>
                  <a:schemeClr val="dk1"/>
                </a:solidFill>
                <a:latin typeface="Noto Serif JP"/>
                <a:ea typeface="Noto Serif JP"/>
                <a:cs typeface="Noto Serif JP"/>
                <a:sym typeface="Noto Serif J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609900"/>
            <a:ext cx="34082400" cy="13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rm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Deca Light"/>
              <a:buChar char="●"/>
              <a:defRPr sz="7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○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■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●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○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■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●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○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584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exend Deca Light"/>
              <a:buChar char="■"/>
              <a:defRPr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1" y="18652867"/>
            <a:ext cx="21948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rmAutofit/>
          </a:bodyPr>
          <a:lstStyle>
            <a:lvl1pPr lvl="0" algn="r">
              <a:buNone/>
              <a:defRPr sz="4000">
                <a:solidFill>
                  <a:schemeClr val="dk2"/>
                </a:solidFill>
              </a:defRPr>
            </a:lvl1pPr>
            <a:lvl2pPr lvl="1" algn="r">
              <a:buNone/>
              <a:defRPr sz="4000">
                <a:solidFill>
                  <a:schemeClr val="dk2"/>
                </a:solidFill>
              </a:defRPr>
            </a:lvl2pPr>
            <a:lvl3pPr lvl="2" algn="r">
              <a:buNone/>
              <a:defRPr sz="4000">
                <a:solidFill>
                  <a:schemeClr val="dk2"/>
                </a:solidFill>
              </a:defRPr>
            </a:lvl3pPr>
            <a:lvl4pPr lvl="3" algn="r">
              <a:buNone/>
              <a:defRPr sz="4000">
                <a:solidFill>
                  <a:schemeClr val="dk2"/>
                </a:solidFill>
              </a:defRPr>
            </a:lvl4pPr>
            <a:lvl5pPr lvl="4" algn="r">
              <a:buNone/>
              <a:defRPr sz="4000">
                <a:solidFill>
                  <a:schemeClr val="dk2"/>
                </a:solidFill>
              </a:defRPr>
            </a:lvl5pPr>
            <a:lvl6pPr lvl="5" algn="r">
              <a:buNone/>
              <a:defRPr sz="4000">
                <a:solidFill>
                  <a:schemeClr val="dk2"/>
                </a:solidFill>
              </a:defRPr>
            </a:lvl6pPr>
            <a:lvl7pPr lvl="6" algn="r">
              <a:buNone/>
              <a:defRPr sz="4000">
                <a:solidFill>
                  <a:schemeClr val="dk2"/>
                </a:solidFill>
              </a:defRPr>
            </a:lvl7pPr>
            <a:lvl8pPr lvl="7" algn="r">
              <a:buNone/>
              <a:defRPr sz="4000">
                <a:solidFill>
                  <a:schemeClr val="dk2"/>
                </a:solidFill>
              </a:defRPr>
            </a:lvl8pPr>
            <a:lvl9pPr lvl="8" algn="r">
              <a:buNone/>
              <a:defRPr sz="4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5" r:id="rId33"/>
    <p:sldLayoutId id="2147483686" r:id="rId34"/>
    <p:sldLayoutId id="2147483687" r:id="rId35"/>
    <p:sldLayoutId id="2147483688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377" name="Google Shape;377;p55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298308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 dirty="0"/>
              <a:t>Modern Document-model database.</a:t>
            </a:r>
            <a:endParaRPr sz="5600" dirty="0"/>
          </a:p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 dirty="0"/>
              <a:t>Designed to back the modern-day business applications:</a:t>
            </a:r>
            <a:endParaRPr sz="5600" dirty="0"/>
          </a:p>
          <a:p>
            <a:pPr marL="2457450" lvl="1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○"/>
            </a:pPr>
            <a:r>
              <a:rPr lang="en" dirty="0"/>
              <a:t>Developer and Operations oriented</a:t>
            </a:r>
            <a:endParaRPr dirty="0"/>
          </a:p>
          <a:p>
            <a:pPr marL="2457450" lvl="1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○"/>
            </a:pPr>
            <a:r>
              <a:rPr lang="en" dirty="0"/>
              <a:t>Easy to scale horizontally</a:t>
            </a:r>
            <a:endParaRPr dirty="0"/>
          </a:p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 dirty="0"/>
              <a:t>What two RDBMS functions are hard to do efficiently in a distributed system?</a:t>
            </a:r>
            <a:endParaRPr sz="5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and Scalability</a:t>
            </a:r>
            <a:endParaRPr/>
          </a:p>
        </p:txBody>
      </p:sp>
      <p:sp>
        <p:nvSpPr>
          <p:cNvPr id="491" name="Google Shape;491;p66"/>
          <p:cNvSpPr txBox="1"/>
          <p:nvPr/>
        </p:nvSpPr>
        <p:spPr>
          <a:xfrm>
            <a:off x="19812050" y="9370100"/>
            <a:ext cx="12535200" cy="1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100" tIns="128500" rIns="257100" bIns="1285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560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High availability</a:t>
            </a:r>
            <a:r>
              <a:rPr lang="en" sz="56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 </a:t>
            </a:r>
            <a:r>
              <a:rPr lang="en"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- Replication</a:t>
            </a:r>
            <a:endParaRPr sz="5600" i="0" u="none" strike="noStrike" cap="none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2" name="Google Shape;492;p66"/>
          <p:cNvSpPr/>
          <p:nvPr/>
        </p:nvSpPr>
        <p:spPr>
          <a:xfrm>
            <a:off x="23957500" y="3933200"/>
            <a:ext cx="63336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243700" rIns="487600" bIns="243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"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Replica Set</a:t>
            </a:r>
            <a:endParaRPr sz="5600" i="0" u="none" strike="noStrike" cap="none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3" name="Google Shape;493;p66"/>
          <p:cNvSpPr/>
          <p:nvPr/>
        </p:nvSpPr>
        <p:spPr>
          <a:xfrm>
            <a:off x="19183821" y="12646213"/>
            <a:ext cx="487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243700" rIns="487600" bIns="243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" sz="560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Shard 1</a:t>
            </a:r>
            <a:endParaRPr sz="5600" i="0" u="none" strike="noStrike" cap="none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4" name="Google Shape;494;p66"/>
          <p:cNvSpPr/>
          <p:nvPr/>
        </p:nvSpPr>
        <p:spPr>
          <a:xfrm>
            <a:off x="24396942" y="12646213"/>
            <a:ext cx="487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243700" rIns="487600" bIns="243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" sz="560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Shard 2</a:t>
            </a:r>
            <a:endParaRPr sz="5600" i="0" u="none" strike="noStrike" cap="none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5" name="Google Shape;495;p66"/>
          <p:cNvSpPr/>
          <p:nvPr/>
        </p:nvSpPr>
        <p:spPr>
          <a:xfrm>
            <a:off x="28811391" y="12646213"/>
            <a:ext cx="487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243700" rIns="487600" bIns="243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"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… </a:t>
            </a:r>
            <a:r>
              <a:rPr lang="en" sz="560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Shard N</a:t>
            </a:r>
            <a:endParaRPr sz="5600" i="0" u="none" strike="noStrike" cap="none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96" name="Google Shape;496;p66"/>
          <p:cNvSpPr txBox="1"/>
          <p:nvPr/>
        </p:nvSpPr>
        <p:spPr>
          <a:xfrm>
            <a:off x="27929297" y="14356709"/>
            <a:ext cx="23856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182800" rIns="365700" bIns="182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497" name="Google Shape;497;p66"/>
          <p:cNvSpPr txBox="1"/>
          <p:nvPr/>
        </p:nvSpPr>
        <p:spPr>
          <a:xfrm>
            <a:off x="19766196" y="18018880"/>
            <a:ext cx="135216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100" tIns="128500" rIns="257100" bIns="1285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560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Horizontal scalability</a:t>
            </a:r>
            <a:r>
              <a:rPr lang="en"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- </a:t>
            </a:r>
            <a:r>
              <a:rPr lang="en" sz="560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Sharding</a:t>
            </a:r>
            <a:endParaRPr sz="5600" i="0" u="none" strike="noStrike" cap="none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498" name="Google Shape;498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24560026" y="6544152"/>
            <a:ext cx="1362405" cy="136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11376" y="5505901"/>
            <a:ext cx="1362349" cy="13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11876" y="7649362"/>
            <a:ext cx="1362349" cy="136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66"/>
          <p:cNvCxnSpPr>
            <a:stCxn id="499" idx="1"/>
            <a:endCxn id="499" idx="1"/>
          </p:cNvCxnSpPr>
          <p:nvPr/>
        </p:nvCxnSpPr>
        <p:spPr>
          <a:xfrm>
            <a:off x="27411376" y="618710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66"/>
          <p:cNvCxnSpPr>
            <a:stCxn id="498" idx="3"/>
            <a:endCxn id="499" idx="1"/>
          </p:cNvCxnSpPr>
          <p:nvPr/>
        </p:nvCxnSpPr>
        <p:spPr>
          <a:xfrm rot="10800000" flipH="1">
            <a:off x="25922431" y="6187130"/>
            <a:ext cx="1488900" cy="1038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66"/>
          <p:cNvCxnSpPr>
            <a:stCxn id="499" idx="2"/>
            <a:endCxn id="500" idx="0"/>
          </p:cNvCxnSpPr>
          <p:nvPr/>
        </p:nvCxnSpPr>
        <p:spPr>
          <a:xfrm>
            <a:off x="28092550" y="6868299"/>
            <a:ext cx="600" cy="781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66"/>
          <p:cNvCxnSpPr>
            <a:stCxn id="500" idx="1"/>
            <a:endCxn id="498" idx="3"/>
          </p:cNvCxnSpPr>
          <p:nvPr/>
        </p:nvCxnSpPr>
        <p:spPr>
          <a:xfrm rot="10800000">
            <a:off x="25922376" y="7225361"/>
            <a:ext cx="1489500" cy="1105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5" name="Google Shape;505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29276126" y="15062352"/>
            <a:ext cx="1362405" cy="136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27476" y="14024101"/>
            <a:ext cx="1362349" cy="13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27976" y="16167562"/>
            <a:ext cx="1362349" cy="136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66"/>
          <p:cNvCxnSpPr>
            <a:stCxn id="506" idx="1"/>
            <a:endCxn id="506" idx="1"/>
          </p:cNvCxnSpPr>
          <p:nvPr/>
        </p:nvCxnSpPr>
        <p:spPr>
          <a:xfrm>
            <a:off x="32127476" y="1470530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66"/>
          <p:cNvCxnSpPr>
            <a:stCxn id="505" idx="3"/>
            <a:endCxn id="506" idx="1"/>
          </p:cNvCxnSpPr>
          <p:nvPr/>
        </p:nvCxnSpPr>
        <p:spPr>
          <a:xfrm rot="10800000" flipH="1">
            <a:off x="30638531" y="14705330"/>
            <a:ext cx="1488900" cy="1038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66"/>
          <p:cNvCxnSpPr>
            <a:stCxn id="506" idx="2"/>
            <a:endCxn id="507" idx="0"/>
          </p:cNvCxnSpPr>
          <p:nvPr/>
        </p:nvCxnSpPr>
        <p:spPr>
          <a:xfrm>
            <a:off x="32808650" y="15386499"/>
            <a:ext cx="600" cy="781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66"/>
          <p:cNvCxnSpPr>
            <a:stCxn id="507" idx="1"/>
            <a:endCxn id="505" idx="3"/>
          </p:cNvCxnSpPr>
          <p:nvPr/>
        </p:nvCxnSpPr>
        <p:spPr>
          <a:xfrm rot="10800000">
            <a:off x="30638476" y="15743561"/>
            <a:ext cx="1489500" cy="1105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" name="Google Shape;512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24277126" y="15062352"/>
            <a:ext cx="1362405" cy="136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28476" y="14024101"/>
            <a:ext cx="1362349" cy="13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28976" y="16167562"/>
            <a:ext cx="1362349" cy="136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66"/>
          <p:cNvCxnSpPr>
            <a:stCxn id="513" idx="1"/>
            <a:endCxn id="513" idx="1"/>
          </p:cNvCxnSpPr>
          <p:nvPr/>
        </p:nvCxnSpPr>
        <p:spPr>
          <a:xfrm>
            <a:off x="27128476" y="1470530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66"/>
          <p:cNvCxnSpPr>
            <a:stCxn id="512" idx="3"/>
            <a:endCxn id="513" idx="1"/>
          </p:cNvCxnSpPr>
          <p:nvPr/>
        </p:nvCxnSpPr>
        <p:spPr>
          <a:xfrm rot="10800000" flipH="1">
            <a:off x="25639531" y="14705330"/>
            <a:ext cx="1488900" cy="1038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66"/>
          <p:cNvCxnSpPr>
            <a:stCxn id="513" idx="2"/>
            <a:endCxn id="514" idx="0"/>
          </p:cNvCxnSpPr>
          <p:nvPr/>
        </p:nvCxnSpPr>
        <p:spPr>
          <a:xfrm>
            <a:off x="27809650" y="15386499"/>
            <a:ext cx="600" cy="781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66"/>
          <p:cNvCxnSpPr>
            <a:stCxn id="514" idx="1"/>
            <a:endCxn id="512" idx="3"/>
          </p:cNvCxnSpPr>
          <p:nvPr/>
        </p:nvCxnSpPr>
        <p:spPr>
          <a:xfrm rot="10800000">
            <a:off x="25639476" y="15743561"/>
            <a:ext cx="1489500" cy="1105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9" name="Google Shape;519;p66"/>
          <p:cNvPicPr preferRelativeResize="0"/>
          <p:nvPr/>
        </p:nvPicPr>
        <p:blipFill rotWithShape="1">
          <a:blip r:embed="rId3">
            <a:alphaModFix/>
          </a:blip>
          <a:srcRect l="9"/>
          <a:stretch/>
        </p:blipFill>
        <p:spPr>
          <a:xfrm>
            <a:off x="19277926" y="15062352"/>
            <a:ext cx="1362405" cy="136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29276" y="14024101"/>
            <a:ext cx="1362349" cy="13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29776" y="16167562"/>
            <a:ext cx="1362349" cy="136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66"/>
          <p:cNvCxnSpPr>
            <a:stCxn id="520" idx="1"/>
            <a:endCxn id="520" idx="1"/>
          </p:cNvCxnSpPr>
          <p:nvPr/>
        </p:nvCxnSpPr>
        <p:spPr>
          <a:xfrm>
            <a:off x="22129276" y="1470530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ED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66"/>
          <p:cNvCxnSpPr>
            <a:stCxn id="519" idx="3"/>
            <a:endCxn id="520" idx="1"/>
          </p:cNvCxnSpPr>
          <p:nvPr/>
        </p:nvCxnSpPr>
        <p:spPr>
          <a:xfrm rot="10800000" flipH="1">
            <a:off x="20640331" y="14705330"/>
            <a:ext cx="1488900" cy="10383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66"/>
          <p:cNvCxnSpPr>
            <a:stCxn id="520" idx="2"/>
            <a:endCxn id="521" idx="0"/>
          </p:cNvCxnSpPr>
          <p:nvPr/>
        </p:nvCxnSpPr>
        <p:spPr>
          <a:xfrm>
            <a:off x="22810450" y="15386499"/>
            <a:ext cx="600" cy="781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66"/>
          <p:cNvCxnSpPr>
            <a:stCxn id="521" idx="1"/>
            <a:endCxn id="519" idx="3"/>
          </p:cNvCxnSpPr>
          <p:nvPr/>
        </p:nvCxnSpPr>
        <p:spPr>
          <a:xfrm rot="10800000">
            <a:off x="20640276" y="15743561"/>
            <a:ext cx="1489500" cy="1105200"/>
          </a:xfrm>
          <a:prstGeom prst="straightConnector1">
            <a:avLst/>
          </a:prstGeom>
          <a:noFill/>
          <a:ln w="9525" cap="flat" cmpd="sng">
            <a:solidFill>
              <a:srgbClr val="001E2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66"/>
          <p:cNvSpPr txBox="1">
            <a:spLocks noGrp="1"/>
          </p:cNvSpPr>
          <p:nvPr>
            <p:ph type="body" idx="1"/>
          </p:nvPr>
        </p:nvSpPr>
        <p:spPr>
          <a:xfrm>
            <a:off x="2490900" y="5691900"/>
            <a:ext cx="163590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High Availability via Replica Sets</a:t>
            </a:r>
            <a:endParaRPr sz="6000"/>
          </a:p>
          <a:p>
            <a:pPr marL="1600200" lvl="0" indent="-1054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Lexend Deca Light"/>
              <a:buChar char="●"/>
            </a:pPr>
            <a:r>
              <a:rPr lang="en" sz="5800"/>
              <a:t>Multiple copies of all data</a:t>
            </a:r>
            <a:endParaRPr sz="5800"/>
          </a:p>
          <a:p>
            <a:pPr marL="1600200" lvl="0" indent="-1054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Lexend Deca Light"/>
              <a:buChar char="●"/>
            </a:pPr>
            <a:r>
              <a:rPr lang="en" sz="5800"/>
              <a:t>Different hosts / locations</a:t>
            </a:r>
            <a:endParaRPr sz="5800"/>
          </a:p>
          <a:p>
            <a:pPr marL="1600200" lvl="0" indent="-1054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Lexend Deca Light"/>
              <a:buChar char="●"/>
            </a:pPr>
            <a:r>
              <a:rPr lang="en" sz="5800"/>
              <a:t>Continuous replication</a:t>
            </a:r>
            <a:endParaRPr sz="5800"/>
          </a:p>
          <a:p>
            <a:pPr marL="1828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000"/>
              <a:t>Scale via Shards</a:t>
            </a:r>
            <a:endParaRPr sz="6000"/>
          </a:p>
          <a:p>
            <a:pPr marL="1600200" lvl="0" indent="-1054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Lexend Deca Light"/>
              <a:buChar char="●"/>
            </a:pPr>
            <a:r>
              <a:rPr lang="en" sz="5800"/>
              <a:t>Partition data over multiple Replica Sets</a:t>
            </a:r>
            <a:endParaRPr sz="5800"/>
          </a:p>
          <a:p>
            <a:pPr marL="1600200" lvl="0" indent="-1054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800"/>
              <a:buFont typeface="Lexend Deca Light"/>
              <a:buChar char="●"/>
            </a:pPr>
            <a:r>
              <a:rPr lang="en" sz="5800"/>
              <a:t>Provides unlimited hardware scaling</a:t>
            </a:r>
            <a:endParaRPr sz="5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6000"/>
              <a:t>Compression of data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7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Tooling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7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29830800" cy="74181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Enterprise Management Tools:</a:t>
            </a:r>
            <a:endParaRPr sz="5600"/>
          </a:p>
          <a:p>
            <a:pPr marL="1371600" lvl="0" indent="-1041400" algn="l" rtl="0">
              <a:spcBef>
                <a:spcPts val="4800"/>
              </a:spcBef>
              <a:spcAft>
                <a:spcPts val="0"/>
              </a:spcAft>
              <a:buSzPts val="5600"/>
              <a:buChar char="●"/>
            </a:pPr>
            <a:r>
              <a:rPr lang="en" sz="5600"/>
              <a:t>Atlas - MongoDB Database as A Service</a:t>
            </a:r>
            <a:endParaRPr sz="5600"/>
          </a:p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/>
              <a:t>Ops Manager - Monitor/Alert/Manage/Backup your own servers.</a:t>
            </a:r>
            <a:endParaRPr sz="5600"/>
          </a:p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/>
              <a:t>Cloud Manager - Ops Manager hosted in the cloud.</a:t>
            </a:r>
            <a:endParaRPr sz="5600"/>
          </a:p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/>
              <a:t>Kubernetes Operator to deploy in containers.</a:t>
            </a:r>
            <a:endParaRPr sz="5600"/>
          </a:p>
          <a:p>
            <a:pPr marL="1371600" lvl="0" indent="-1041400" algn="l" rtl="0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en" sz="5600"/>
              <a:t>Terraform Provider from Hashicorp.</a:t>
            </a:r>
            <a:endParaRPr sz="5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MongoDB should be used</a:t>
            </a:r>
            <a:endParaRPr/>
          </a:p>
        </p:txBody>
      </p:sp>
      <p:sp>
        <p:nvSpPr>
          <p:cNvPr id="543" name="Google Shape;543;p68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200109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When you need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high-speed access to complex objects</a:t>
            </a:r>
            <a:endParaRPr sz="5600"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Atomic partial updates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Fast retrieval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Secondary indexes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Aggregation capabilities</a:t>
            </a: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When you want to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store larger data structures together</a:t>
            </a:r>
            <a:endParaRPr sz="5600"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Large Arrays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Text Fields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Binary Data</a:t>
            </a: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latin typeface="Noto Serif JP"/>
              <a:ea typeface="Noto Serif JP"/>
              <a:cs typeface="Noto Serif JP"/>
              <a:sym typeface="Noto Serif JP"/>
            </a:endParaRPr>
          </a:p>
          <a:p>
            <a:pPr marL="0" lvl="0" indent="0" algn="l" rtl="0">
              <a:spcBef>
                <a:spcPts val="0"/>
              </a:spcBef>
              <a:spcAft>
                <a:spcPts val="4800"/>
              </a:spcAft>
              <a:buNone/>
            </a:pPr>
            <a:endParaRPr sz="5600"/>
          </a:p>
        </p:txBody>
      </p:sp>
      <p:pic>
        <p:nvPicPr>
          <p:cNvPr id="544" name="Google Shape;5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9200" y="5908725"/>
            <a:ext cx="4487324" cy="44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5850" y="11662500"/>
            <a:ext cx="5656849" cy="56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MongoDB should be used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9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165909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When you value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rapid development</a:t>
            </a:r>
            <a:endParaRPr sz="5600"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Interaction by Objects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Rich functionality</a:t>
            </a: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600"/>
              <a:t>Where you need to store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structures of varying shapes.</a:t>
            </a:r>
            <a:endParaRPr sz="5600">
              <a:latin typeface="Lexend Deca Medium"/>
              <a:ea typeface="Lexend Deca Medium"/>
              <a:cs typeface="Lexend Deca Medium"/>
              <a:sym typeface="Lexend Deca Medium"/>
            </a:endParaRPr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Application-defined schemas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5600"/>
              <a:buFont typeface="Lexend Deca Light"/>
              <a:buChar char="●"/>
            </a:pPr>
            <a:r>
              <a:rPr lang="en" sz="5600"/>
              <a:t>Heterogeneous schemas</a:t>
            </a:r>
            <a:endParaRPr sz="5600"/>
          </a:p>
        </p:txBody>
      </p:sp>
      <p:pic>
        <p:nvPicPr>
          <p:cNvPr id="552" name="Google Shape;5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6224" y="11704900"/>
            <a:ext cx="5920751" cy="59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525" y="6090575"/>
            <a:ext cx="5707499" cy="57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MongoDB should be used (Cont.)</a:t>
            </a:r>
            <a:endParaRPr/>
          </a:p>
        </p:txBody>
      </p:sp>
      <p:sp>
        <p:nvSpPr>
          <p:cNvPr id="559" name="Google Shape;559;p70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15254700" cy="116610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When we have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large data volumes</a:t>
            </a:r>
            <a:r>
              <a:rPr lang="en" sz="5600"/>
              <a:t>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Data volumes growing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Growth potentially unlimited.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No big up-front payment.</a:t>
            </a: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600"/>
              <a:t>When we want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distributed data</a:t>
            </a:r>
            <a:r>
              <a:rPr lang="en" sz="5600"/>
              <a:t>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Worldwide low latency.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Legal obligations for locations.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Real-time distribution.</a:t>
            </a:r>
            <a:endParaRPr sz="5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5600"/>
          </a:p>
        </p:txBody>
      </p:sp>
      <p:pic>
        <p:nvPicPr>
          <p:cNvPr id="560" name="Google Shape;5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9676" y="5986224"/>
            <a:ext cx="6150550" cy="6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8052" y="12302000"/>
            <a:ext cx="6301876" cy="630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be conscious of</a:t>
            </a:r>
            <a:endParaRPr/>
          </a:p>
        </p:txBody>
      </p:sp>
      <p:pic>
        <p:nvPicPr>
          <p:cNvPr id="567" name="Google Shape;5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4401" y="5944351"/>
            <a:ext cx="5563049" cy="55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1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192066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Easy to build with no training.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Easy to get wrong.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Performance can suffer 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Issues can arise too late!</a:t>
            </a: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600"/>
              <a:t>DBAs need to be trained and certified.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Developers do traditional DBA tasks.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But DBAs have tasks too.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Forget them at your peril.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Or use DBaaS like Atlas.</a:t>
            </a:r>
            <a:endParaRPr sz="5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5600"/>
          </a:p>
        </p:txBody>
      </p:sp>
      <p:pic>
        <p:nvPicPr>
          <p:cNvPr id="569" name="Google Shape;56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0025" y="12685775"/>
            <a:ext cx="5188900" cy="5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MongoDB</a:t>
            </a:r>
            <a:endParaRPr/>
          </a:p>
        </p:txBody>
      </p:sp>
      <p:pic>
        <p:nvPicPr>
          <p:cNvPr id="618" name="Google Shape;6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6850" y="6797175"/>
            <a:ext cx="9337725" cy="93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6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233139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Data is stored in an efficient binary form on the disk.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can index and query any field or set of fields.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can perform atomic updates to one or more records.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can update parts of records without retrieving them first.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can compute aggregates and summaries on the server.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Schemas matter and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can be</a:t>
            </a:r>
            <a:r>
              <a:rPr lang="en" sz="5600"/>
              <a:t> rigidly enforced by the server.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All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values</a:t>
            </a:r>
            <a:r>
              <a:rPr lang="en" sz="5600"/>
              <a:t> have a defined data type (String, Integer, Date, etc.).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can</a:t>
            </a:r>
            <a:r>
              <a:rPr lang="en" sz="5600"/>
              <a:t> join data together for querying and retrieval.</a:t>
            </a: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can query with SQL </a:t>
            </a:r>
            <a:r>
              <a:rPr lang="en" sz="5600">
                <a:latin typeface="Lexend Deca Medium"/>
                <a:ea typeface="Lexend Deca Medium"/>
                <a:cs typeface="Lexend Deca Medium"/>
                <a:sym typeface="Lexend Deca Medium"/>
              </a:rPr>
              <a:t>using the BI connector</a:t>
            </a:r>
            <a:r>
              <a:rPr lang="en" sz="5600"/>
              <a:t> add-on.</a:t>
            </a:r>
            <a:endParaRPr sz="5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98308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different in MongoDB</a:t>
            </a:r>
            <a:endParaRPr/>
          </a:p>
        </p:txBody>
      </p:sp>
      <p:pic>
        <p:nvPicPr>
          <p:cNvPr id="625" name="Google Shape;62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3750" y="7129200"/>
            <a:ext cx="8795300" cy="87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7"/>
          <p:cNvSpPr txBox="1">
            <a:spLocks noGrp="1"/>
          </p:cNvSpPr>
          <p:nvPr>
            <p:ph type="body" idx="1"/>
          </p:nvPr>
        </p:nvSpPr>
        <p:spPr>
          <a:xfrm>
            <a:off x="2490900" y="5658500"/>
            <a:ext cx="21764100" cy="12514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You can Query with SQL but normally don't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Interaction is from code using Object-based APIs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Rather than constructing SQL Strings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SQL is used only to enable third-party BI tools.</a:t>
            </a:r>
            <a:endParaRPr sz="5600"/>
          </a:p>
          <a:p>
            <a:pPr marL="1828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600"/>
              <a:t>Documents/Objects are first-order data types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Data modeling/Schema design is done differently</a:t>
            </a:r>
            <a:endParaRPr sz="5600"/>
          </a:p>
          <a:p>
            <a:pPr marL="1600200" lvl="0" indent="-1041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5600"/>
              <a:buFont typeface="Lexend Deca Light"/>
              <a:buChar char="●"/>
            </a:pPr>
            <a:r>
              <a:rPr lang="en" sz="5600"/>
              <a:t>Dynamic schemas can be used if desired</a:t>
            </a:r>
            <a:endParaRPr sz="5600"/>
          </a:p>
          <a:p>
            <a:pPr marL="1828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5600"/>
              <a:t>The primary key field is always called _id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 Model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83" name="Google Shape;383;p56" title="ignore"/>
          <p:cNvGraphicFramePr/>
          <p:nvPr/>
        </p:nvGraphicFramePr>
        <p:xfrm>
          <a:off x="978000" y="12368952"/>
          <a:ext cx="15483300" cy="338024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516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PlanID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BenFK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Plan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PPO Plus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Standard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Google Shape;384;p56" title="ignore"/>
          <p:cNvGraphicFramePr/>
          <p:nvPr/>
        </p:nvGraphicFramePr>
        <p:xfrm>
          <a:off x="978000" y="5222550"/>
          <a:ext cx="33047400" cy="257792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550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Name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Manage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Payband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Dunham, Justin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500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1500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6531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C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5" name="Google Shape;385;p56" title="ignore"/>
          <p:cNvGraphicFramePr/>
          <p:nvPr/>
        </p:nvGraphicFramePr>
        <p:xfrm>
          <a:off x="978000" y="8190002"/>
          <a:ext cx="20889600" cy="378180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69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EmpBenPlanID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EmpFK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PlanFK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6" name="Google Shape;386;p56" title="ignore"/>
          <p:cNvGraphicFramePr/>
          <p:nvPr/>
        </p:nvGraphicFramePr>
        <p:xfrm>
          <a:off x="19290000" y="12386900"/>
          <a:ext cx="14811200" cy="334072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74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BenID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Benefit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Health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Dental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7" name="Google Shape;387;p56" title="ignore"/>
          <p:cNvGraphicFramePr/>
          <p:nvPr/>
        </p:nvGraphicFramePr>
        <p:xfrm>
          <a:off x="17845152" y="16263800"/>
          <a:ext cx="16256000" cy="225532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DeptID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Department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500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Marketing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8" name="Google Shape;388;p56" title="ignore"/>
          <p:cNvGraphicFramePr/>
          <p:nvPr/>
        </p:nvGraphicFramePr>
        <p:xfrm>
          <a:off x="977950" y="16131152"/>
          <a:ext cx="10417600" cy="292576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52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1500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Product Manager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- Denormalization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4" name="Google Shape;394;p57" title="ignore"/>
          <p:cNvGraphicFramePr/>
          <p:nvPr/>
        </p:nvGraphicFramePr>
        <p:xfrm>
          <a:off x="2059800" y="5588000"/>
          <a:ext cx="28101400" cy="292616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39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Name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Manage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Payband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Dunham, Justin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Marketing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Product Manager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6531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C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5" name="Google Shape;395;p57" title="ignore"/>
          <p:cNvGraphicFramePr/>
          <p:nvPr/>
        </p:nvGraphicFramePr>
        <p:xfrm>
          <a:off x="2059700" y="9003852"/>
          <a:ext cx="31818400" cy="329196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795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EmpBenPlanID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EmpFK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Ben</a:t>
                      </a:r>
                      <a:r>
                        <a:rPr lang="en" sz="4800" b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Type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Plan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Health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PPO Plus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Dental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Standard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- Arrays</a:t>
            </a:r>
            <a:endParaRPr/>
          </a:p>
        </p:txBody>
      </p:sp>
      <p:graphicFrame>
        <p:nvGraphicFramePr>
          <p:cNvPr id="401" name="Google Shape;401;p58" title="ignore"/>
          <p:cNvGraphicFramePr/>
          <p:nvPr/>
        </p:nvGraphicFramePr>
        <p:xfrm>
          <a:off x="1897450" y="7785000"/>
          <a:ext cx="32424900" cy="531984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283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1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Name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Manage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Payband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Ben</a:t>
                      </a:r>
                      <a:r>
                        <a:rPr lang="en" sz="4800" b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Type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Plan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Dunham, Justin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Marketing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Product Manager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6531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C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Health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PPO Plus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Dental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Standard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>
            <a:spLocks noGrp="1"/>
          </p:cNvSpPr>
          <p:nvPr>
            <p:ph type="title"/>
          </p:nvPr>
        </p:nvSpPr>
        <p:spPr>
          <a:xfrm>
            <a:off x="3070650" y="2463000"/>
            <a:ext cx="304347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Model Representation - JSON</a:t>
            </a:r>
            <a:endParaRPr/>
          </a:p>
        </p:txBody>
      </p:sp>
      <p:sp>
        <p:nvSpPr>
          <p:cNvPr id="407" name="Google Shape;407;p59"/>
          <p:cNvSpPr txBox="1"/>
          <p:nvPr/>
        </p:nvSpPr>
        <p:spPr>
          <a:xfrm>
            <a:off x="12246000" y="5921200"/>
            <a:ext cx="12084000" cy="1271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182800" rIns="365700" bIns="182800" anchor="ctr" anchorCtr="0">
            <a:noAutofit/>
          </a:bodyPr>
          <a:lstStyle/>
          <a:p>
            <a:pPr marL="0" marR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"_id" : 9950,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"pay_band": "C",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"employee_name": "Dunham, Justin",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"department" : "Marketing",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"title" : "Product Manager, Web",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"report_up": "Neray, Graham",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"benefits" : [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  "type" : "Health",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"plan" : "PPO Plus" },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  "type" : "Dental",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"plan" : "Standard" }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]</a:t>
            </a:r>
            <a:endParaRPr sz="4000" i="0" u="none" strike="noStrike" cap="none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 i="0" u="none" strike="noStrike" cap="none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Storage - BSON</a:t>
            </a:r>
            <a:endParaRPr/>
          </a:p>
        </p:txBody>
      </p:sp>
      <p:sp>
        <p:nvSpPr>
          <p:cNvPr id="413" name="Google Shape;413;p60"/>
          <p:cNvSpPr txBox="1"/>
          <p:nvPr/>
        </p:nvSpPr>
        <p:spPr>
          <a:xfrm>
            <a:off x="3348600" y="6023200"/>
            <a:ext cx="12084000" cy="1271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182800" rIns="365700" bIns="182800" anchor="ctr" anchorCtr="0">
            <a:noAutofit/>
          </a:bodyPr>
          <a:lstStyle/>
          <a:p>
            <a:pPr marL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"_id" : 9950,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"pay_band": "C",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"employee_name": "Dunham, Justin",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"department" : "Marketing",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"title" : "Product Manager, Web",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"report_up": "Neray, Graham",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"benefits" : [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  "type" : "Health",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"plan" : "PPO Plus" },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  "type" : "Dental",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9144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"plan" : "Standard" }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]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lvl="0" indent="0" algn="l" rtl="0">
              <a:lnSpc>
                <a:spcPct val="141666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4000"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14" name="Google Shape;414;p60" title="ignore"/>
          <p:cNvSpPr txBox="1"/>
          <p:nvPr/>
        </p:nvSpPr>
        <p:spPr>
          <a:xfrm>
            <a:off x="19217900" y="6023200"/>
            <a:ext cx="11836800" cy="126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182800" rIns="365700" bIns="182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\x315\x00\x00\x00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\x01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_id\x00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\x01\x00\x00\x00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0x26de\x00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\x02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pay_band\x00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\x02\x00\x00\x00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\x02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employee_name\x00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\x02\x00\x00\x00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Dunham, Justin\x00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\x00</a:t>
            </a: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1"/>
          <p:cNvSpPr/>
          <p:nvPr/>
        </p:nvSpPr>
        <p:spPr>
          <a:xfrm>
            <a:off x="2739700" y="8003300"/>
            <a:ext cx="5486400" cy="219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Database</a:t>
            </a:r>
            <a:r>
              <a:rPr lang="en" sz="56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endParaRPr sz="56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1" name="Google Shape;421;p61"/>
          <p:cNvSpPr/>
          <p:nvPr/>
        </p:nvSpPr>
        <p:spPr>
          <a:xfrm>
            <a:off x="2746700" y="12801500"/>
            <a:ext cx="5486400" cy="21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Database</a:t>
            </a:r>
            <a:r>
              <a:rPr lang="en"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2" name="Google Shape;422;p61"/>
          <p:cNvSpPr/>
          <p:nvPr/>
        </p:nvSpPr>
        <p:spPr>
          <a:xfrm>
            <a:off x="9147500" y="8003300"/>
            <a:ext cx="5486400" cy="219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Table</a:t>
            </a:r>
            <a:r>
              <a:rPr lang="en" sz="56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 </a:t>
            </a:r>
            <a:endParaRPr sz="56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3" name="Google Shape;423;p61"/>
          <p:cNvSpPr/>
          <p:nvPr/>
        </p:nvSpPr>
        <p:spPr>
          <a:xfrm>
            <a:off x="9147500" y="12801500"/>
            <a:ext cx="5486400" cy="21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Collection  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4" name="Google Shape;424;p61"/>
          <p:cNvSpPr/>
          <p:nvPr/>
        </p:nvSpPr>
        <p:spPr>
          <a:xfrm>
            <a:off x="15548300" y="7993706"/>
            <a:ext cx="5486400" cy="219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Row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5" name="Google Shape;425;p61"/>
          <p:cNvSpPr/>
          <p:nvPr/>
        </p:nvSpPr>
        <p:spPr>
          <a:xfrm>
            <a:off x="15548300" y="12801500"/>
            <a:ext cx="5486400" cy="21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Document</a:t>
            </a:r>
            <a:r>
              <a:rPr lang="en" sz="56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 </a:t>
            </a: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6" name="Google Shape;426;p61"/>
          <p:cNvSpPr/>
          <p:nvPr/>
        </p:nvSpPr>
        <p:spPr>
          <a:xfrm>
            <a:off x="21949100" y="7993700"/>
            <a:ext cx="5486400" cy="219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Column 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7" name="Google Shape;427;p61"/>
          <p:cNvSpPr/>
          <p:nvPr/>
        </p:nvSpPr>
        <p:spPr>
          <a:xfrm>
            <a:off x="21949100" y="12801500"/>
            <a:ext cx="5486400" cy="21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Field   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8" name="Google Shape;428;p61"/>
          <p:cNvSpPr/>
          <p:nvPr/>
        </p:nvSpPr>
        <p:spPr>
          <a:xfrm>
            <a:off x="28349900" y="7993700"/>
            <a:ext cx="5486400" cy="219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Index 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29" name="Google Shape;429;p61"/>
          <p:cNvSpPr/>
          <p:nvPr/>
        </p:nvSpPr>
        <p:spPr>
          <a:xfrm>
            <a:off x="28349900" y="12801500"/>
            <a:ext cx="5486400" cy="21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Index  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10090100" y="15097945"/>
            <a:ext cx="162192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MongoDB</a:t>
            </a:r>
            <a:endParaRPr sz="12000" b="1">
              <a:solidFill>
                <a:schemeClr val="lt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1" name="Google Shape;431;p61"/>
          <p:cNvSpPr txBox="1"/>
          <p:nvPr/>
        </p:nvSpPr>
        <p:spPr>
          <a:xfrm>
            <a:off x="10090100" y="5398400"/>
            <a:ext cx="162192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RDBMS</a:t>
            </a:r>
            <a:endParaRPr sz="66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2" name="Google Shape;432;p61"/>
          <p:cNvSpPr/>
          <p:nvPr/>
        </p:nvSpPr>
        <p:spPr>
          <a:xfrm>
            <a:off x="5103100" y="10391000"/>
            <a:ext cx="759600" cy="2217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3" name="Google Shape;433;p61"/>
          <p:cNvSpPr/>
          <p:nvPr/>
        </p:nvSpPr>
        <p:spPr>
          <a:xfrm>
            <a:off x="11510900" y="10391000"/>
            <a:ext cx="759600" cy="2217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4" name="Google Shape;434;p61"/>
          <p:cNvSpPr/>
          <p:nvPr/>
        </p:nvSpPr>
        <p:spPr>
          <a:xfrm>
            <a:off x="17819900" y="10386200"/>
            <a:ext cx="759600" cy="2217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5" name="Google Shape;435;p61"/>
          <p:cNvSpPr/>
          <p:nvPr/>
        </p:nvSpPr>
        <p:spPr>
          <a:xfrm>
            <a:off x="24312500" y="10386200"/>
            <a:ext cx="759600" cy="2217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6" name="Google Shape;436;p61"/>
          <p:cNvSpPr/>
          <p:nvPr/>
        </p:nvSpPr>
        <p:spPr>
          <a:xfrm>
            <a:off x="30805100" y="10386200"/>
            <a:ext cx="759600" cy="2217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7" name="Google Shape;437;p61"/>
          <p:cNvSpPr/>
          <p:nvPr/>
        </p:nvSpPr>
        <p:spPr>
          <a:xfrm rot="-5400000">
            <a:off x="8308700" y="14518000"/>
            <a:ext cx="1034400" cy="328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438" name="Google Shape;438;p61"/>
          <p:cNvSpPr/>
          <p:nvPr/>
        </p:nvSpPr>
        <p:spPr>
          <a:xfrm>
            <a:off x="5826500" y="16940000"/>
            <a:ext cx="5998800" cy="21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00" tIns="365700" rIns="365700" bIns="36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Namespace</a:t>
            </a:r>
            <a:endParaRPr sz="7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>
            <a:spLocks noGrp="1"/>
          </p:cNvSpPr>
          <p:nvPr>
            <p:ph type="title"/>
          </p:nvPr>
        </p:nvSpPr>
        <p:spPr>
          <a:xfrm>
            <a:off x="4252500" y="2463000"/>
            <a:ext cx="28069200" cy="18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- Agility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44" name="Google Shape;444;p62" title="ignore"/>
          <p:cNvGraphicFramePr/>
          <p:nvPr/>
        </p:nvGraphicFramePr>
        <p:xfrm>
          <a:off x="977900" y="9101100"/>
          <a:ext cx="24352400" cy="297180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33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Name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Payband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Bonus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9952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Joe White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CEO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20,000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3200" marB="183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5" name="Google Shape;445;p62" title="ignore"/>
          <p:cNvGraphicFramePr/>
          <p:nvPr/>
        </p:nvGraphicFramePr>
        <p:xfrm>
          <a:off x="977852" y="12072900"/>
          <a:ext cx="34092900" cy="297962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33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Name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Manager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Payband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Shares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9531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Nearey, Graham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Marketing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Director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9952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5000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400" marB="1824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6" name="Google Shape;446;p62" title="ignore"/>
          <p:cNvGraphicFramePr/>
          <p:nvPr/>
        </p:nvGraphicFramePr>
        <p:xfrm>
          <a:off x="977900" y="5161400"/>
          <a:ext cx="32424900" cy="4678640"/>
        </p:xfrm>
        <a:graphic>
          <a:graphicData uri="http://schemas.openxmlformats.org/drawingml/2006/table">
            <a:tbl>
              <a:tblPr firstRow="1" bandRow="1">
                <a:noFill/>
                <a:tableStyleId>{F3F05C0A-1B68-4007-B788-119DD0341FE4}</a:tableStyleId>
              </a:tblPr>
              <a:tblGrid>
                <a:gridCol w="33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1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8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EmpID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Name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Dept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Title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Manage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Payband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Ben</a:t>
                      </a:r>
                      <a:r>
                        <a:rPr lang="en" sz="4800" b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Type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b="0" u="none" strike="noStrike" cap="none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Plan</a:t>
                      </a:r>
                      <a:endParaRPr sz="4800" b="0" u="none" strike="noStrike" cap="none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9950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Dunham, Justin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Marketing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Product Manager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6531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C</a:t>
                      </a:r>
                      <a:endParaRPr sz="4800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900" marB="182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Health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PPO Plus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Dental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en" sz="4800" u="none" strike="noStrike" cap="none">
                          <a:solidFill>
                            <a:schemeClr val="dk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Standard</a:t>
                      </a:r>
                      <a:endParaRPr sz="4800" u="none" strike="noStrike" cap="none">
                        <a:solidFill>
                          <a:schemeClr val="dk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365800" marR="365800" marT="182800" marB="182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body" idx="2"/>
          </p:nvPr>
        </p:nvSpPr>
        <p:spPr>
          <a:xfrm>
            <a:off x="2490900" y="5647600"/>
            <a:ext cx="15040800" cy="13810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Command-line shell for interacting directly with database</a:t>
            </a:r>
            <a:endParaRPr/>
          </a:p>
          <a:p>
            <a:pPr marL="0" lvl="0" indent="0" algn="l" rtl="0">
              <a:spcBef>
                <a:spcPts val="4800"/>
              </a:spcBef>
              <a:spcAft>
                <a:spcPts val="4800"/>
              </a:spcAft>
              <a:buNone/>
            </a:pPr>
            <a:r>
              <a:rPr lang="en"/>
              <a:t>Compass as a GUI to access the database</a:t>
            </a:r>
            <a:endParaRPr/>
          </a:p>
        </p:txBody>
      </p:sp>
      <p:sp>
        <p:nvSpPr>
          <p:cNvPr id="472" name="Google Shape;472;p64"/>
          <p:cNvSpPr txBox="1">
            <a:spLocks noGrp="1"/>
          </p:cNvSpPr>
          <p:nvPr>
            <p:ph type="title"/>
          </p:nvPr>
        </p:nvSpPr>
        <p:spPr>
          <a:xfrm>
            <a:off x="2490900" y="2463000"/>
            <a:ext cx="21244800" cy="21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- Usability</a:t>
            </a:r>
            <a:endParaRPr/>
          </a:p>
        </p:txBody>
      </p:sp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18314869" y="6379100"/>
            <a:ext cx="18301200" cy="13078800"/>
          </a:xfrm>
          <a:prstGeom prst="rect">
            <a:avLst/>
          </a:prstGeom>
        </p:spPr>
        <p:txBody>
          <a:bodyPr spcFirstLastPara="1" wrap="square" lIns="365700" tIns="365700" rIns="365700" bIns="36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&gt; db.collection.insertOne({ </a:t>
            </a:r>
            <a:endParaRPr sz="3500"/>
          </a:p>
          <a:p>
            <a:pPr marL="457200" lvl="0" indent="45720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product:"MongoDB", </a:t>
            </a:r>
            <a:endParaRPr sz="3500"/>
          </a:p>
          <a:p>
            <a:pPr marL="457200" lvl="0" indent="45720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type:"Document Database" 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  })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 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&gt; db.collection.findOne()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  {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		"_id": ObjectId("5106c1c2fc629bfe52792e86"),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		"product": "MongoDB",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		"type": "Document Database"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3500"/>
              <a:t>  }</a:t>
            </a:r>
            <a:endParaRPr sz="3500"/>
          </a:p>
          <a:p>
            <a:pPr marL="0" lvl="0" indent="0" algn="l" rtl="0">
              <a:spcBef>
                <a:spcPts val="4800"/>
              </a:spcBef>
              <a:spcAft>
                <a:spcPts val="48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 Presentation Template">
  <a:themeElements>
    <a:clrScheme name="Simple Light">
      <a:dk1>
        <a:srgbClr val="001E2B"/>
      </a:dk1>
      <a:lt1>
        <a:srgbClr val="FFFFFF"/>
      </a:lt1>
      <a:dk2>
        <a:srgbClr val="00ED64"/>
      </a:dk2>
      <a:lt2>
        <a:srgbClr val="00684A"/>
      </a:lt2>
      <a:accent1>
        <a:srgbClr val="023430"/>
      </a:accent1>
      <a:accent2>
        <a:srgbClr val="E3FCF7"/>
      </a:accent2>
      <a:accent3>
        <a:srgbClr val="F9EBFF"/>
      </a:accent3>
      <a:accent4>
        <a:srgbClr val="E9FF99"/>
      </a:accent4>
      <a:accent5>
        <a:srgbClr val="00D2FF"/>
      </a:accent5>
      <a:accent6>
        <a:srgbClr val="006EFF"/>
      </a:accent6>
      <a:hlink>
        <a:srgbClr val="0068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992</Words>
  <Application>Microsoft Office PowerPoint</Application>
  <PresentationFormat>Custom</PresentationFormat>
  <Paragraphs>300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Light</vt:lpstr>
      <vt:lpstr>Noto Serif JP</vt:lpstr>
      <vt:lpstr>Lexend Deca Medium</vt:lpstr>
      <vt:lpstr>Arial</vt:lpstr>
      <vt:lpstr>Lexend Deca</vt:lpstr>
      <vt:lpstr>Source Code Pro</vt:lpstr>
      <vt:lpstr>Lexend Deca Light</vt:lpstr>
      <vt:lpstr>Source Code Pro Medium</vt:lpstr>
      <vt:lpstr>MongoDB Presentation Template</vt:lpstr>
      <vt:lpstr>MongoDB</vt:lpstr>
      <vt:lpstr>Relational Data Model  </vt:lpstr>
      <vt:lpstr>Relational - Denormalization  </vt:lpstr>
      <vt:lpstr>Document - Arrays</vt:lpstr>
      <vt:lpstr>Document Model Representation - JSON</vt:lpstr>
      <vt:lpstr>Document Storage - BSON</vt:lpstr>
      <vt:lpstr>Terminology    </vt:lpstr>
      <vt:lpstr>MongoDB - Agility   </vt:lpstr>
      <vt:lpstr>MongoDB - Usability</vt:lpstr>
      <vt:lpstr>Availability and Scalability</vt:lpstr>
      <vt:lpstr>Enterprise Tooling  </vt:lpstr>
      <vt:lpstr>When MongoDB should be used</vt:lpstr>
      <vt:lpstr>When MongoDB should be used (Cont.)  </vt:lpstr>
      <vt:lpstr>When MongoDB should be used (Cont.)</vt:lpstr>
      <vt:lpstr>Things to be conscious of</vt:lpstr>
      <vt:lpstr>With MongoDB</vt:lpstr>
      <vt:lpstr>What is different in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kirankumar enishetty</cp:lastModifiedBy>
  <cp:revision>2</cp:revision>
  <dcterms:modified xsi:type="dcterms:W3CDTF">2024-10-20T00:30:16Z</dcterms:modified>
</cp:coreProperties>
</file>