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7" r:id="rId1"/>
  </p:sldMasterIdLst>
  <p:notesMasterIdLst>
    <p:notesMasterId r:id="rId15"/>
  </p:notesMasterIdLst>
  <p:sldIdLst>
    <p:sldId id="265" r:id="rId2"/>
    <p:sldId id="266" r:id="rId3"/>
    <p:sldId id="267" r:id="rId4"/>
    <p:sldId id="268" r:id="rId5"/>
    <p:sldId id="269" r:id="rId6"/>
    <p:sldId id="274" r:id="rId7"/>
    <p:sldId id="275" r:id="rId8"/>
    <p:sldId id="276" r:id="rId9"/>
    <p:sldId id="277" r:id="rId10"/>
    <p:sldId id="278" r:id="rId11"/>
    <p:sldId id="304" r:id="rId12"/>
    <p:sldId id="305" r:id="rId13"/>
    <p:sldId id="306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  <p:embeddedFont>
      <p:font typeface="Lexend Deca" panose="020B0604020202020204" charset="0"/>
      <p:regular r:id="rId28"/>
      <p:bold r:id="rId29"/>
    </p:embeddedFont>
    <p:embeddedFont>
      <p:font typeface="Lexend Deca Light" panose="020B0604020202020204" charset="0"/>
      <p:regular r:id="rId30"/>
      <p:bold r:id="rId31"/>
    </p:embeddedFont>
    <p:embeddedFont>
      <p:font typeface="Lexend Deca Medium" panose="020B0604020202020204" charset="0"/>
      <p:regular r:id="rId32"/>
      <p:bold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  <p:embeddedFont>
      <p:font typeface="Source Code Pro Light" panose="020B0409030403020204" pitchFamily="49" charset="0"/>
      <p:regular r:id="rId38"/>
      <p:bold r:id="rId39"/>
      <p:italic r:id="rId40"/>
      <p:boldItalic r:id="rId41"/>
    </p:embeddedFont>
    <p:embeddedFont>
      <p:font typeface="Source Code Pro Medium" panose="020B0509030403020204" pitchFamily="49" charset="0"/>
      <p:regular r:id="rId42"/>
      <p:bold r:id="rId43"/>
      <p:italic r:id="rId44"/>
      <p:boldItalic r:id="rId45"/>
    </p:embeddedFont>
    <p:embeddedFont>
      <p:font typeface="Source Code Pro SemiBold" panose="020B06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3C65AE-CC2D-4216-9E61-4045D5A0E8AE}">
  <a:tblStyle styleId="{4D3C65AE-CC2D-4216-9E61-4045D5A0E8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101" autoAdjust="0"/>
  </p:normalViewPr>
  <p:slideViewPr>
    <p:cSldViewPr snapToGrid="0">
      <p:cViewPr varScale="1">
        <p:scale>
          <a:sx n="82" d="100"/>
          <a:sy n="82" d="100"/>
        </p:scale>
        <p:origin x="14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font" Target="fonts/font3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mongodb.com/api/atlas/v1.0/groups/5f928e9aef1f88201aa4ed14/clusters/customers/status?pretty=tru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b55b42397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b55b42397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7883a841b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7883a841b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Barlow Light"/>
              <a:buChar char="●"/>
            </a:pPr>
            <a:endParaRPr sz="8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15a620728c3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Google Shape;3250;g15a620728c3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E10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g15a620728c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8" name="Google Shape;3258;g15a620728c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g15a620728c3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6" name="Google Shape;3266;g15a620728c3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E101A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b55b4239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b55b4239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The Atlas Administration APIs follow REST principles.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Various database resources and features, such as clusters, database users, and performance advisor are represented as API resources. 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These resources can be accessed by corresponding API endpoints.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An endpoint may have various purposes, and the purpose is determined by the type of request.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For example, a POST request on the clusters endpoint creates a cluster, and a GET request on the same endpoint fetches clusters of a project. 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So you may understand it as - an endpoint may perform a different operation depending on the HTTP verb passed in the HTTP Request (more about verbs in later slides)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An example of an endpoint:  </a:t>
            </a:r>
            <a:r>
              <a:rPr lang="en" sz="1000" u="sng">
                <a:solidFill>
                  <a:srgbClr val="4A6EE0"/>
                </a:solidFill>
                <a:latin typeface="Barlow Light"/>
                <a:ea typeface="Barlow Light"/>
                <a:cs typeface="Barlow Light"/>
                <a:sym typeface="Barlow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https://cloud.mongodb.com/api/atlas/v1.0/groups/60016b68683d41792455653e/clusters/</a:t>
            </a:r>
            <a:endParaRPr sz="1000" u="sng">
              <a:solidFill>
                <a:srgbClr val="4A6EE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r>
              <a:rPr lang="en" sz="1000">
                <a:solidFill>
                  <a:srgbClr val="0E101A"/>
                </a:solidFill>
                <a:latin typeface="Barlow Light"/>
                <a:ea typeface="Barlow Light"/>
                <a:cs typeface="Barlow Light"/>
                <a:sym typeface="Barlow Light"/>
              </a:rPr>
              <a:t>In the above endpoint, the resource name is </a:t>
            </a:r>
            <a:r>
              <a:rPr lang="en" sz="1000">
                <a:solidFill>
                  <a:srgbClr val="0E10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clusters.</a:t>
            </a:r>
            <a:endParaRPr sz="100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7883a841b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Google Shape;2965;g7883a841b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7883a841b8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7883a841b8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e1bbb4dd0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e1bbb4dd0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rgbClr val="15232E"/>
              </a:buClr>
              <a:buSzPts val="1000"/>
              <a:buFont typeface="Barlow Light"/>
              <a:buNone/>
            </a:pPr>
            <a:endParaRPr sz="1000" dirty="0">
              <a:solidFill>
                <a:srgbClr val="15232E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b55b42397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b55b42397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b5fbae037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b5fbae037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g15a620728c3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3" name="Google Shape;3033;g15a620728c3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 dirty="0">
              <a:solidFill>
                <a:srgbClr val="0E10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7883a841b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7883a841b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hapter title + subtitle: Light">
  <p:cSld name="CUSTOM_6_1_1_1_1_1_1_1_1_1_1_1_1_1_1_1_1_1_1_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2638" t="40" b="59318"/>
          <a:stretch/>
        </p:blipFill>
        <p:spPr>
          <a:xfrm rot="-5400000">
            <a:off x="6089450" y="2069900"/>
            <a:ext cx="3318675" cy="2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l="13148" r="121" b="28561"/>
          <a:stretch/>
        </p:blipFill>
        <p:spPr>
          <a:xfrm rot="10800000">
            <a:off x="3466375" y="-19050"/>
            <a:ext cx="5734775" cy="47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1720" y="1982004"/>
            <a:ext cx="57060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>
            <a:off x="621802" y="4290825"/>
            <a:ext cx="48255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small title">
  <p:cSld name="CUSTOM_6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5212080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blank">
  <p:cSld name="CUSTOM_6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1">
  <p:cSld name="CUSTOM_6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060638" y="3778692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5953800" y="1953300"/>
            <a:ext cx="18179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4A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060704" y="941832"/>
            <a:ext cx="6583800" cy="23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3"/>
          </p:nvPr>
        </p:nvSpPr>
        <p:spPr>
          <a:xfrm>
            <a:off x="1938525" y="3778692"/>
            <a:ext cx="2633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5632213" y="1650762"/>
            <a:ext cx="376375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2">
  <p:cSld name="CUSTOM_6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t="3201" b="33022"/>
          <a:stretch/>
        </p:blipFill>
        <p:spPr>
          <a:xfrm flipH="1">
            <a:off x="-125" y="0"/>
            <a:ext cx="8065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060700" y="3950200"/>
            <a:ext cx="3069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/>
          </p:nvPr>
        </p:nvSpPr>
        <p:spPr>
          <a:xfrm>
            <a:off x="1060704" y="941832"/>
            <a:ext cx="7022700" cy="25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Dark">
  <p:cSld name="CUSTOM_6_1_1_1_1_1_1_1_1_1_1_1_1_1_1_1_1_1_1_1_1_1_1_1_1_1_1_1_1_1_1_1_1_1_1_1_1_1_1_1_1_1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l="-221" t="5802" r="11537" b="40666"/>
          <a:stretch/>
        </p:blipFill>
        <p:spPr>
          <a:xfrm>
            <a:off x="622725" y="0"/>
            <a:ext cx="8521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060650" y="615750"/>
            <a:ext cx="7022700" cy="382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Light">
  <p:cSld name="CUSTOM_6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r="73295" b="28155"/>
          <a:stretch/>
        </p:blipFill>
        <p:spPr>
          <a:xfrm flipH="1">
            <a:off x="-28575" y="1042925"/>
            <a:ext cx="1524225" cy="41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31605" b="70739"/>
          <a:stretch/>
        </p:blipFill>
        <p:spPr>
          <a:xfrm rot="5400000">
            <a:off x="-1350588" y="1283913"/>
            <a:ext cx="4620800" cy="19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13725" y="839575"/>
            <a:ext cx="5269500" cy="337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 statements">
  <p:cSld name="CUSTOM_6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3252650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6"/>
          </p:nvPr>
        </p:nvSpPr>
        <p:spPr>
          <a:xfrm>
            <a:off x="3252650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588257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8"/>
          </p:nvPr>
        </p:nvSpPr>
        <p:spPr>
          <a:xfrm>
            <a:off x="588257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2552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13"/>
          </p:nvPr>
        </p:nvSpPr>
        <p:spPr>
          <a:xfrm>
            <a:off x="588874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icon statements">
  <p:cSld name="CUSTOM_6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5"/>
          </p:nvPr>
        </p:nvSpPr>
        <p:spPr>
          <a:xfrm>
            <a:off x="45693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6"/>
          </p:nvPr>
        </p:nvSpPr>
        <p:spPr>
          <a:xfrm>
            <a:off x="65470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7"/>
          </p:nvPr>
        </p:nvSpPr>
        <p:spPr>
          <a:xfrm>
            <a:off x="259827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8"/>
          </p:nvPr>
        </p:nvSpPr>
        <p:spPr>
          <a:xfrm>
            <a:off x="259827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9"/>
          </p:nvPr>
        </p:nvSpPr>
        <p:spPr>
          <a:xfrm>
            <a:off x="457268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13"/>
          </p:nvPr>
        </p:nvSpPr>
        <p:spPr>
          <a:xfrm>
            <a:off x="457268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14"/>
          </p:nvPr>
        </p:nvSpPr>
        <p:spPr>
          <a:xfrm>
            <a:off x="653963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15"/>
          </p:nvPr>
        </p:nvSpPr>
        <p:spPr>
          <a:xfrm>
            <a:off x="653963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16"/>
          </p:nvPr>
        </p:nvSpPr>
        <p:spPr>
          <a:xfrm>
            <a:off x="2595580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small icon statements ">
  <p:cSld name="CUSTOM_6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3"/>
          </p:nvPr>
        </p:nvSpPr>
        <p:spPr>
          <a:xfrm>
            <a:off x="62272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4"/>
          </p:nvPr>
        </p:nvSpPr>
        <p:spPr>
          <a:xfrm>
            <a:off x="62272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5"/>
          </p:nvPr>
        </p:nvSpPr>
        <p:spPr>
          <a:xfrm>
            <a:off x="3252650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6"/>
          </p:nvPr>
        </p:nvSpPr>
        <p:spPr>
          <a:xfrm>
            <a:off x="3252650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7"/>
          </p:nvPr>
        </p:nvSpPr>
        <p:spPr>
          <a:xfrm>
            <a:off x="588257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8"/>
          </p:nvPr>
        </p:nvSpPr>
        <p:spPr>
          <a:xfrm>
            <a:off x="588257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9"/>
          </p:nvPr>
        </p:nvSpPr>
        <p:spPr>
          <a:xfrm>
            <a:off x="3252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13"/>
          </p:nvPr>
        </p:nvSpPr>
        <p:spPr>
          <a:xfrm>
            <a:off x="58834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small icon statements">
  <p:cSld name="CUSTOM_6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3"/>
          </p:nvPr>
        </p:nvSpPr>
        <p:spPr>
          <a:xfrm>
            <a:off x="2598271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4"/>
          </p:nvPr>
        </p:nvSpPr>
        <p:spPr>
          <a:xfrm>
            <a:off x="6539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 idx="5"/>
          </p:nvPr>
        </p:nvSpPr>
        <p:spPr>
          <a:xfrm>
            <a:off x="62272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6"/>
          </p:nvPr>
        </p:nvSpPr>
        <p:spPr>
          <a:xfrm>
            <a:off x="62272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 idx="7"/>
          </p:nvPr>
        </p:nvSpPr>
        <p:spPr>
          <a:xfrm>
            <a:off x="259827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8"/>
          </p:nvPr>
        </p:nvSpPr>
        <p:spPr>
          <a:xfrm>
            <a:off x="259827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9"/>
          </p:nvPr>
        </p:nvSpPr>
        <p:spPr>
          <a:xfrm>
            <a:off x="457269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3"/>
          </p:nvPr>
        </p:nvSpPr>
        <p:spPr>
          <a:xfrm>
            <a:off x="457268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14"/>
          </p:nvPr>
        </p:nvSpPr>
        <p:spPr>
          <a:xfrm>
            <a:off x="653964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15"/>
          </p:nvPr>
        </p:nvSpPr>
        <p:spPr>
          <a:xfrm>
            <a:off x="653963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16"/>
          </p:nvPr>
        </p:nvSpPr>
        <p:spPr>
          <a:xfrm>
            <a:off x="45747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and Code">
  <p:cSld name="CUSTOM_5_1_2_1_1_2_1_1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12649" y="615750"/>
            <a:ext cx="3501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349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85150" y="615750"/>
            <a:ext cx="34797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wo icon statement ">
  <p:cSld name="CUSTOM_6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060702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2"/>
          </p:nvPr>
        </p:nvSpPr>
        <p:spPr>
          <a:xfrm>
            <a:off x="106070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3"/>
          </p:nvPr>
        </p:nvSpPr>
        <p:spPr>
          <a:xfrm>
            <a:off x="544982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4"/>
          </p:nvPr>
        </p:nvSpPr>
        <p:spPr>
          <a:xfrm>
            <a:off x="1060704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5"/>
          </p:nvPr>
        </p:nvSpPr>
        <p:spPr>
          <a:xfrm>
            <a:off x="5456379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6"/>
          </p:nvPr>
        </p:nvSpPr>
        <p:spPr>
          <a:xfrm>
            <a:off x="5456377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, single statement only">
  <p:cSld name="CUSTOM_6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2"/>
          </p:nvPr>
        </p:nvSpPr>
        <p:spPr>
          <a:xfrm>
            <a:off x="171907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3"/>
          </p:nvPr>
        </p:nvSpPr>
        <p:spPr>
          <a:xfrm>
            <a:off x="391602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4"/>
          </p:nvPr>
        </p:nvSpPr>
        <p:spPr>
          <a:xfrm>
            <a:off x="6108210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5"/>
          </p:nvPr>
        </p:nvSpPr>
        <p:spPr>
          <a:xfrm>
            <a:off x="14996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6"/>
          </p:nvPr>
        </p:nvSpPr>
        <p:spPr>
          <a:xfrm>
            <a:off x="369419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7"/>
          </p:nvPr>
        </p:nvSpPr>
        <p:spPr>
          <a:xfrm>
            <a:off x="58887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Large heading, three icon">
  <p:cSld name="CUSTOM_6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019100" cy="17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2"/>
          </p:nvPr>
        </p:nvSpPr>
        <p:spPr>
          <a:xfrm>
            <a:off x="621796" y="2784610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3"/>
          </p:nvPr>
        </p:nvSpPr>
        <p:spPr>
          <a:xfrm>
            <a:off x="62272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4"/>
          </p:nvPr>
        </p:nvSpPr>
        <p:spPr>
          <a:xfrm>
            <a:off x="62272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5"/>
          </p:nvPr>
        </p:nvSpPr>
        <p:spPr>
          <a:xfrm>
            <a:off x="3252650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6"/>
          </p:nvPr>
        </p:nvSpPr>
        <p:spPr>
          <a:xfrm>
            <a:off x="3252650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7"/>
          </p:nvPr>
        </p:nvSpPr>
        <p:spPr>
          <a:xfrm>
            <a:off x="588257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8"/>
          </p:nvPr>
        </p:nvSpPr>
        <p:spPr>
          <a:xfrm>
            <a:off x="588257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9"/>
          </p:nvPr>
        </p:nvSpPr>
        <p:spPr>
          <a:xfrm>
            <a:off x="325264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13"/>
          </p:nvPr>
        </p:nvSpPr>
        <p:spPr>
          <a:xfrm>
            <a:off x="588349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2">
  <p:cSld name="CUSTOM_6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4572000" y="615750"/>
            <a:ext cx="17556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799948" y="7548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4571999" y="1380750"/>
            <a:ext cx="39477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572000" y="3072375"/>
            <a:ext cx="35088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>
            <a:spLocks noGrp="1"/>
          </p:cNvSpPr>
          <p:nvPr>
            <p:ph type="pic" idx="4"/>
          </p:nvPr>
        </p:nvSpPr>
        <p:spPr>
          <a:xfrm>
            <a:off x="0" y="0"/>
            <a:ext cx="3694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3">
  <p:cSld name="CUSTOM_6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133088" y="612648"/>
            <a:ext cx="43890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2"/>
          </p:nvPr>
        </p:nvSpPr>
        <p:spPr>
          <a:xfrm>
            <a:off x="4133088" y="2459736"/>
            <a:ext cx="4389000" cy="17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>
            <a:spLocks noGrp="1"/>
          </p:cNvSpPr>
          <p:nvPr>
            <p:ph type="pic" idx="3"/>
          </p:nvPr>
        </p:nvSpPr>
        <p:spPr>
          <a:xfrm>
            <a:off x="0" y="0"/>
            <a:ext cx="325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4">
  <p:cSld name="CUSTOM_6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5449824" y="612648"/>
            <a:ext cx="2633400" cy="382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 Light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5">
  <p:cSld name="CUSTOM_6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>
            <a:spLocks noGrp="1"/>
          </p:cNvSpPr>
          <p:nvPr>
            <p:ph type="pic" idx="2"/>
          </p:nvPr>
        </p:nvSpPr>
        <p:spPr>
          <a:xfrm>
            <a:off x="5886100" y="0"/>
            <a:ext cx="326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21800" y="612650"/>
            <a:ext cx="4386600" cy="382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6">
  <p:cSld name="CUSTOM_6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>
            <a:spLocks noGrp="1"/>
          </p:cNvSpPr>
          <p:nvPr>
            <p:ph type="pic" idx="2"/>
          </p:nvPr>
        </p:nvSpPr>
        <p:spPr>
          <a:xfrm>
            <a:off x="5008275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21792" y="1399032"/>
            <a:ext cx="3941100" cy="25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3"/>
          </p:nvPr>
        </p:nvSpPr>
        <p:spPr>
          <a:xfrm>
            <a:off x="621792" y="4290815"/>
            <a:ext cx="39411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7">
  <p:cSld name="CUSTOM_6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>
            <a:spLocks noGrp="1"/>
          </p:cNvSpPr>
          <p:nvPr>
            <p:ph type="pic" idx="2"/>
          </p:nvPr>
        </p:nvSpPr>
        <p:spPr>
          <a:xfrm>
            <a:off x="0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5678425" y="1143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3"/>
          </p:nvPr>
        </p:nvSpPr>
        <p:spPr>
          <a:xfrm>
            <a:off x="5678425" y="22425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4"/>
          </p:nvPr>
        </p:nvSpPr>
        <p:spPr>
          <a:xfrm>
            <a:off x="5678425" y="3342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5"/>
          </p:nvPr>
        </p:nvSpPr>
        <p:spPr>
          <a:xfrm>
            <a:off x="4791456" y="114522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 idx="6"/>
          </p:nvPr>
        </p:nvSpPr>
        <p:spPr>
          <a:xfrm>
            <a:off x="4791456" y="2242495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7"/>
          </p:nvPr>
        </p:nvSpPr>
        <p:spPr>
          <a:xfrm>
            <a:off x="4791456" y="333977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Light">
  <p:cSld name="CUSTOM_5_1_2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on Right">
  <p:cSld name="CUSTOM_5_1_2_1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5008275" y="1500750"/>
            <a:ext cx="2936100" cy="293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Dark">
  <p:cSld name="CUSTOM_5_1_1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 rotWithShape="1">
          <a:blip r:embed="rId2">
            <a:alphaModFix/>
          </a:blip>
          <a:srcRect l="33643" t="36768"/>
          <a:stretch/>
        </p:blipFill>
        <p:spPr>
          <a:xfrm rot="5400000">
            <a:off x="4905512" y="83713"/>
            <a:ext cx="4360300" cy="4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l="33373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 Dark">
  <p:cSld name="CUSTOM_6_1_1_1_1_1_1_1_1_1_1_1_1_1_1_1_1_1_1_1_1_1_1_1_1_1_1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 descr="Group"/>
          <p:cNvPicPr preferRelativeResize="0"/>
          <p:nvPr/>
        </p:nvPicPr>
        <p:blipFill rotWithShape="1">
          <a:blip r:embed="rId2">
            <a:alphaModFix/>
          </a:blip>
          <a:srcRect l="3352" t="1486" r="20107" b="93679"/>
          <a:stretch/>
        </p:blipFill>
        <p:spPr>
          <a:xfrm>
            <a:off x="4569400" y="1411900"/>
            <a:ext cx="4575375" cy="1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5311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75" name="Google Shape;275;p37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622725" y="1411900"/>
            <a:ext cx="37602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x Not Editable">
  <p:cSld name="CUSTOM_5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2">
            <a:alphaModFix/>
          </a:blip>
          <a:srcRect l="16331" t="20218" b="20919"/>
          <a:stretch/>
        </p:blipFill>
        <p:spPr>
          <a:xfrm rot="10800000">
            <a:off x="3698401" y="0"/>
            <a:ext cx="5494099" cy="51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622725" y="612650"/>
            <a:ext cx="262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Our brand attributes</a:t>
            </a:r>
            <a:endParaRPr sz="2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4557350" y="615750"/>
            <a:ext cx="3084300" cy="4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Intuitive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should be perceived as simple and clean. Clarity is a key aspect. 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Trusted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do works in harmony and rooted in our brand ideals, making us instantly recognizable.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Nimble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design is extremely consistent across all touch points.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Inventive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break the mold by using shapes, type and color to bring all our visual systems to life.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622725" y="1079150"/>
            <a:ext cx="26298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Before jumping into using this template, please familiarize yourself with our brand attributes. They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act as a filter and a guide, inspiring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us to create experiences and interactions that feel consistent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on-brand across everything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do and everything we say.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This presentation is a reflection of our brand. Whatever decisions you make should be in reference to our brand attributes.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ne speaker" type="tx">
  <p:cSld name="TITLE_AND_BODY"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350" y="361125"/>
            <a:ext cx="2143900" cy="5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 descr="{&#10;  &quot;fonts&quot; : [ { &quot;family&quot;: &quot;Barlow&quot;, &quot;weight&quot;: &quot;300&quot;, &quot;sizes&quot;: [48]} ]&#10;}" title="title"/>
          <p:cNvSpPr txBox="1">
            <a:spLocks noGrp="1"/>
          </p:cNvSpPr>
          <p:nvPr>
            <p:ph type="title"/>
          </p:nvPr>
        </p:nvSpPr>
        <p:spPr>
          <a:xfrm>
            <a:off x="452400" y="1208725"/>
            <a:ext cx="82338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Light"/>
              <a:buChar char="●"/>
              <a:defRPr sz="4800" b="0">
                <a:solidFill>
                  <a:srgbClr val="434343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41" descr="{&#10;  &quot;fonts&quot; : [ { &quot;family&quot;: &quot;Barlow&quot;, &quot;weight&quot;: &quot;500&quot;, &quot;sizes&quot;: [18]} ]&#10;}" title="subtitle"/>
          <p:cNvSpPr txBox="1">
            <a:spLocks noGrp="1"/>
          </p:cNvSpPr>
          <p:nvPr>
            <p:ph type="subTitle" idx="1"/>
          </p:nvPr>
        </p:nvSpPr>
        <p:spPr>
          <a:xfrm>
            <a:off x="1585788" y="2751325"/>
            <a:ext cx="5970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 descr="{&#10;  &quot;fonts&quot; : [ { &quot;family&quot;: &quot;Barlow&quot;, &quot;weight&quot;: &quot;300&quot;, &quot;sizes&quot;: [8]} ]&#10;}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2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42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igure">
  <p:cSld name="CUSTOM_3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3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3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43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4797400" y="1088775"/>
            <a:ext cx="3904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One Image">
  <p:cSld name="CUSTOM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4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4" descr="{&#10;  &quot;fonts&quot; : [ { &quot;family&quot;: &quot;Barlow&quot;,&#10;                    &quot;weight&quot;: [300,500],&#10;                       &quot;sizes&quot;: [18,16] } 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8" name="Google Shape;328;p44" descr="{}" title="image_1"/>
          <p:cNvSpPr txBox="1"/>
          <p:nvPr/>
        </p:nvSpPr>
        <p:spPr>
          <a:xfrm>
            <a:off x="4931025" y="1088900"/>
            <a:ext cx="38055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Figure ">
  <p:cSld name="CUSTOM_3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5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45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3453450" y="1076050"/>
            <a:ext cx="5248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">
  <p:cSld name="CUSTOM_3_1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46"/>
          <p:cNvGrpSpPr/>
          <p:nvPr/>
        </p:nvGrpSpPr>
        <p:grpSpPr>
          <a:xfrm>
            <a:off x="3096750" y="811363"/>
            <a:ext cx="5734050" cy="4543425"/>
            <a:chOff x="3259025" y="852838"/>
            <a:chExt cx="5734050" cy="4543425"/>
          </a:xfrm>
        </p:grpSpPr>
        <p:pic>
          <p:nvPicPr>
            <p:cNvPr id="336" name="Google Shape;336;p4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59025" y="852838"/>
              <a:ext cx="5734050" cy="454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46"/>
            <p:cNvSpPr/>
            <p:nvPr/>
          </p:nvSpPr>
          <p:spPr>
            <a:xfrm>
              <a:off x="3813375" y="1419875"/>
              <a:ext cx="4632900" cy="32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46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6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46" descr="{&#10;  &quot;fonts&quot; : [ { &quot;family&quot;: &quot;Barlow&quot;,&#10;                    &quot;weight&quot;:[300,500],&#10;                       &quot;sizes&quot;: [18,16] },&#10;{ &quot;family&quot;: &quot;Fira Mono&quot;,&#10;                    &quot;weight&quot;: &quot;400&quot;,&#10;                       &quot;sizes&quot;: [13,15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p46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Image">
  <p:cSld name="CUSTOM_5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7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47" descr="{&#10;  &quot;fonts&quot; : [ { &quot;family&quot;: &quot;Barlow&quot;,&#10;                    &quot;weight&quot;:  [300,500],&#10;                       &quot;sizes&quot;: [18,16] } 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8209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47" descr="{}" title="image_1"/>
          <p:cNvSpPr txBox="1"/>
          <p:nvPr/>
        </p:nvSpPr>
        <p:spPr>
          <a:xfrm>
            <a:off x="3569975" y="1088900"/>
            <a:ext cx="51666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asic full text">
  <p:cSld name="CUSTOM_6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22725" y="1414625"/>
            <a:ext cx="7457700" cy="31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de">
  <p:cSld name="CUSTOM_2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8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28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48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1" name="Google Shape;351;p48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Body text with subheading">
  <p:cSld name="CUSTOM_6_1_1_1_1_1_1_1_1_1_1_1_1_1_1_1_1_1_1_1_1_1_1_1_1_1_1_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2725" y="1723375"/>
            <a:ext cx="7661400" cy="29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2"/>
          </p:nvPr>
        </p:nvSpPr>
        <p:spPr>
          <a:xfrm>
            <a:off x="622725" y="1077450"/>
            <a:ext cx="7428600" cy="53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Small image Left + text">
  <p:cSld name="CUSTOM_6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691550" y="1414625"/>
            <a:ext cx="4389000" cy="30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622725" y="1414625"/>
            <a:ext cx="2629800" cy="3018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itle, blank: Light">
  <p:cSld name="CUSTOM_6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: Light">
  <p:cSld name="CUSTOM_6_1_1_1_1_1_1_1_1_1_1_1_1_1_1_1_1_1_1_1_1_1_1_1_1_1_1_1_1_3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 no logo: Light">
  <p:cSld name="CUSTOM_6_1_1_1_1_1_1_1_1_1_1_1_1_1_1_1_1_1_1_1_1_1_1_1_1_1_1_1_1_3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erif JP"/>
              <a:buNone/>
              <a:defRPr sz="2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 Light"/>
              <a:buChar char="●"/>
              <a:defRPr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1" r:id="rId29"/>
    <p:sldLayoutId id="2147483682" r:id="rId30"/>
    <p:sldLayoutId id="2147483683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b.mongodb-ps-tools.com/copylink.html?c=curl%20%20-s%20--digest%20%5C%0A-u%20%22nljqtalc%3A3330a6f8-349e-40c7-acca-4863771d0765%22%20%5C%0A-H%20%22Accept%3A%20application%2Fvnd.atlas.2023-02-01%2Bjson%22%20%5C%0A-X%20GET%20%22https%3A%2F%2Fcloud.mongodb.com%2Fapi%2Fatlas%2Fv2%2Fgroups%2F64a289b7a4ae6e11e6c9908d%2Fprocesses%2Fatlas-ggsqc5-shard-00-02.5qhvf.mongodb.net%3A27017%2FperformanceAdvisor%2Fnamespaces%3Fpretty%3Dtrue%2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b.mongodb-ps-tools.com/copylink.html?c=curl%20%20-s%20--digest%20%5C%0A-u%20%22nljqtalc%3A3330a6f8-349e-40c7-acca-4863771d0765%22%20%5C%0A-H%20%22Accept%3A%20application%2Fvnd.atlas.2023-02-01%2Bjson%22%20%5C%0A-X%20GET%20%22https%3A%2F%2Fcloud.mongodb.com%2Fapi%2Fatlas%2Fv2%2Fgroups%2F64a289b7a4ae6e11e6c9908d%2Fprocesses%2Fatlas-ggsqc5-shard-00-02.5qhvf.mongodb.net%3A27017%2FperformanceAdvisor%2FslowQueryLogs%3Fpretty%3Dtrue%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b.mongodb-ps-tools.com/copylink.html?c=curl%20%20-s%20--digest%20%5C%0A-u%20%22nljqtalc%3A3330a6f8-349e-40c7-acca-4863771d0765%22%20%5C%0A-H%20%22Accept%3A%20application%2Fvnd.atlas.2023-02-01%2Bjson%22%20%5C%0A-X%20GET%20%22https%3A%2F%2Fcloud.mongodb.com%2Fapi%2Fatlas%2Fv2%2Fgroups%2F64a289b7a4ae6e11e6c9908d%2Fprocesses%2Fatlas-ggsqc5-shard-00-02.5qhvf.mongodb.net%3A27017%2FperformanceAdvisor%2FsuggestedIndexes%3Fnamespaces%3Dsample_airbnb.listingsAndReviews_big_collection%26pretty%3Dtrue%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211"/>
          <p:cNvSpPr txBox="1">
            <a:spLocks noGrp="1"/>
          </p:cNvSpPr>
          <p:nvPr>
            <p:ph type="title"/>
          </p:nvPr>
        </p:nvSpPr>
        <p:spPr>
          <a:xfrm>
            <a:off x="621725" y="1982000"/>
            <a:ext cx="69492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Atlas Administration API and Tools Overview 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224" title="text_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38592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those machines whose IP addresses are added in the Access List Entry can use the Atlas Administration APIs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enter a single IP or a CIDR Block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2" name="Google Shape;3052;p224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API key- Network Access</a:t>
            </a:r>
            <a:endParaRPr/>
          </a:p>
        </p:txBody>
      </p:sp>
      <p:pic>
        <p:nvPicPr>
          <p:cNvPr id="3053" name="Google Shape;3053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450" y="1683425"/>
            <a:ext cx="4064150" cy="21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4" name="Google Shape;3054;p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250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&gt; </a:t>
            </a: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curl  -s --digest \</a:t>
            </a:r>
            <a:endParaRPr sz="1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-u "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nljqtalc:3330a6f8-349e-40c7-acca-4863771d0765</a:t>
            </a: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" \</a:t>
            </a:r>
            <a:endParaRPr sz="1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-H "Accept: application/vnd.atlas.2023-02-01+json" \</a:t>
            </a:r>
            <a:endParaRPr sz="1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-X GET "https://cloud.mongodb.com/api/atlas/v2/groups/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64a289b7a4ae6e11e6c9908d</a:t>
            </a: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/processes/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atlas-ggsqc5-shard-00-02.5qhvf.mongodb.net:27017</a:t>
            </a:r>
            <a:r>
              <a:rPr lang="en" sz="1000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/performanceAdvisor/namespaces?pretty=true" </a:t>
            </a:r>
            <a:endParaRPr sz="10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{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"namespaces" : [ {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"namespace" : "sample_airbnb.listingsAndReviews_big_collection",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"type" : "collection"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}, {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"namespace" : "sample_airbnb.listingsAndReviews",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"type" : "collection"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} 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...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 ]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}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3253" name="Google Shape;3253;p250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618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Slow Queries </a:t>
            </a:r>
            <a:endParaRPr/>
          </a:p>
        </p:txBody>
      </p:sp>
      <p:sp>
        <p:nvSpPr>
          <p:cNvPr id="3254" name="Google Shape;3254;p250"/>
          <p:cNvSpPr txBox="1">
            <a:spLocks noGrp="1"/>
          </p:cNvSpPr>
          <p:nvPr>
            <p:ph type="body" idx="2"/>
          </p:nvPr>
        </p:nvSpPr>
        <p:spPr>
          <a:xfrm>
            <a:off x="622725" y="1411775"/>
            <a:ext cx="39465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operation on the </a:t>
            </a:r>
            <a:r>
              <a:rPr lang="en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performanceAdvisor/namespaces</a:t>
            </a:r>
            <a:r>
              <a:rPr lang="en"/>
              <a:t> resource returns namespaces experiencing slow queries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retrieves up to 20 collections</a:t>
            </a:r>
            <a:endParaRPr/>
          </a:p>
        </p:txBody>
      </p:sp>
      <p:sp>
        <p:nvSpPr>
          <p:cNvPr id="3255" name="Google Shape;3255;p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251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&gt; 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curl  -s --digest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-u "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nljqtalc:3330a6f8-349e-40c7-acca-4863771d0765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"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-H "Accept: application/vnd.atlas.2023-02-01+json"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-X GET "https://cloud.mongodb.com/api/atlas/v2/groups/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64a289b7a4ae6e11e6c9908d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/processes/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atlas-ggsqc5-shard-00-02.5qhvf.mongodb.net:27017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/performanceAdvisor/slowQueryLogs?pretty=true"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{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"slowQueries" : [ {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"line" : "2023-09-06T23:14:35.311+00:00 I  COMMAND  [conn4086] command sample_airbnb.listingsAndReviews_big_collection appName: \"MongoDB Shell\" command: </a:t>
            </a: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find</a:t>
            </a: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{ find: \"listingsAndReviews_big_collection\", filter: { </a:t>
            </a: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property_type: \"Palace\</a:t>
            </a: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" }, lsid: { id: UUID(\"8f8d6155-252c-472c-867d-f85430909fef\") }, $clusterTime: { clusterTime: Timestamp(1611318127, 1), signature: { hash: BinData(0, 09B880DACC6BF162A919506A227122F4A8533475), keyId: 6920456473055068163 } }, $db: \"sample_airbnb\" } </a:t>
            </a: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planSummary: COLLSCAN keysExamined:0 docsExamined:55550 </a:t>
            </a: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cursorExhausted:1 numYields:434 nreturned:0 queryHash:DA9B14D0 planCacheKey:DA9B14D0 reslen:261 locks: 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...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}]}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3261" name="Google Shape;3261;p251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618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Slow Queries Logs  </a:t>
            </a:r>
            <a:endParaRPr/>
          </a:p>
        </p:txBody>
      </p:sp>
      <p:sp>
        <p:nvSpPr>
          <p:cNvPr id="3262" name="Google Shape;3262;p251"/>
          <p:cNvSpPr txBox="1">
            <a:spLocks noGrp="1"/>
          </p:cNvSpPr>
          <p:nvPr>
            <p:ph type="body" idx="2"/>
          </p:nvPr>
        </p:nvSpPr>
        <p:spPr>
          <a:xfrm>
            <a:off x="622725" y="1411775"/>
            <a:ext cx="39465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GET operation on the </a:t>
            </a:r>
            <a:r>
              <a:rPr lang="en" sz="1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performanceAdvisor/slowQueryLogs</a:t>
            </a:r>
            <a:r>
              <a:rPr lang="en"/>
              <a:t> resource gets the log lines of the slow queries suggested by the Performance Advisor</a:t>
            </a:r>
            <a:endParaRPr/>
          </a:p>
        </p:txBody>
      </p:sp>
      <p:sp>
        <p:nvSpPr>
          <p:cNvPr id="3263" name="Google Shape;3263;p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p252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&gt; 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curl  -s --digest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-u "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nljqtalc:3330a6f8-349e-40c7-acca-4863771d0765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"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-H "Accept: application/vnd.atlas.2023-02-01+json" \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-X GET "https://cloud.mongodb.com/api/atlas/v2/groups/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64a289b7a4ae6e11e6c9908d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/processes/</a:t>
            </a:r>
            <a:r>
              <a:rPr lang="en" sz="925">
                <a:solidFill>
                  <a:schemeClr val="dk2"/>
                </a:solidFill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atlas-ggsqc5-shard-00-02.5qhvf.mongodb.net:27017</a:t>
            </a:r>
            <a:r>
              <a:rPr lang="en" sz="925">
                <a:uFill>
                  <a:noFill/>
                </a:uFill>
                <a:latin typeface="Source Code Pro SemiBold"/>
                <a:ea typeface="Source Code Pro SemiBold"/>
                <a:cs typeface="Source Code Pro SemiBold"/>
                <a:sym typeface="Source Code Pro SemiBold"/>
                <a:hlinkClick r:id="rId3"/>
              </a:rPr>
              <a:t>/performanceAdvisor/suggestedIndexes?namespaces=sample_airbnb.listingsAndReviews_big_collection&amp;pretty=true"</a:t>
            </a:r>
            <a:endParaRPr sz="925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{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"shapes":[{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...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}],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"suggestedIndexes" : [ {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"avgObjSize" : 16986.0,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"id" : "5ff6fd8c6854ab09f42467a8",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"impact" : [ "5ff6fd716854ab09f42463f1" ],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</a:t>
            </a: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"index" : [{</a:t>
            </a:r>
            <a:endParaRPr sz="925">
              <a:solidFill>
                <a:schemeClr val="dk2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  "property_type" : 1</a:t>
            </a:r>
            <a:endParaRPr sz="925">
              <a:solidFill>
                <a:schemeClr val="dk2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solidFill>
                  <a:schemeClr val="dk2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}]</a:t>
            </a: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"namespace":"sample_airbnb.listingsAndReviews_big_collection",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  "weight" : 0.004500916672419352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  } ]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>
                <a:latin typeface="Source Code Pro Light"/>
                <a:ea typeface="Source Code Pro Light"/>
                <a:cs typeface="Source Code Pro Light"/>
                <a:sym typeface="Source Code Pro Light"/>
              </a:rPr>
              <a:t>}</a:t>
            </a: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925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3269" name="Google Shape;3269;p252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618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Suggested Index  </a:t>
            </a:r>
            <a:endParaRPr/>
          </a:p>
        </p:txBody>
      </p:sp>
      <p:sp>
        <p:nvSpPr>
          <p:cNvPr id="3270" name="Google Shape;3270;p252"/>
          <p:cNvSpPr txBox="1">
            <a:spLocks noGrp="1"/>
          </p:cNvSpPr>
          <p:nvPr>
            <p:ph type="body" idx="2"/>
          </p:nvPr>
        </p:nvSpPr>
        <p:spPr>
          <a:xfrm>
            <a:off x="622725" y="1411775"/>
            <a:ext cx="39465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operation on the </a:t>
            </a: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performanceAdvisor/suggestedIndexes</a:t>
            </a:r>
            <a:r>
              <a:rPr lang="en"/>
              <a:t> resource gets the suggested index by the Performance Advisor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is it suggesting to create indexes on property_type</a:t>
            </a:r>
            <a:r>
              <a:rPr lang="en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71" name="Google Shape;3271;p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212" title="text_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Atlas Administration API follows the </a:t>
            </a:r>
            <a:r>
              <a:rPr lang="en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REST</a:t>
            </a:r>
            <a:r>
              <a:rPr lang="en">
                <a:solidFill>
                  <a:schemeClr val="dk1"/>
                </a:solidFill>
              </a:rPr>
              <a:t> architecture to provide programmatic access to various features.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What do you understand by REST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grpSp>
        <p:nvGrpSpPr>
          <p:cNvPr id="2950" name="Google Shape;2950;p212"/>
          <p:cNvGrpSpPr/>
          <p:nvPr/>
        </p:nvGrpSpPr>
        <p:grpSpPr>
          <a:xfrm>
            <a:off x="4830792" y="2772936"/>
            <a:ext cx="4093072" cy="1935284"/>
            <a:chOff x="3462825" y="2277963"/>
            <a:chExt cx="5504400" cy="2601538"/>
          </a:xfrm>
        </p:grpSpPr>
        <p:sp>
          <p:nvSpPr>
            <p:cNvPr id="2951" name="Google Shape;2951;p212"/>
            <p:cNvSpPr/>
            <p:nvPr/>
          </p:nvSpPr>
          <p:spPr>
            <a:xfrm>
              <a:off x="3462825" y="2932700"/>
              <a:ext cx="5504400" cy="508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Atlas REST API </a:t>
              </a:r>
              <a:endParaRPr sz="18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2952" name="Google Shape;2952;p212"/>
            <p:cNvSpPr/>
            <p:nvPr/>
          </p:nvSpPr>
          <p:spPr>
            <a:xfrm>
              <a:off x="3643325" y="4112400"/>
              <a:ext cx="1484100" cy="7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Shell </a:t>
              </a:r>
              <a:r>
                <a:rPr lang="en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 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2953" name="Google Shape;2953;p212"/>
            <p:cNvSpPr/>
            <p:nvPr/>
          </p:nvSpPr>
          <p:spPr>
            <a:xfrm>
              <a:off x="5453650" y="4112400"/>
              <a:ext cx="1484100" cy="7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Tools</a:t>
              </a:r>
              <a:r>
                <a:rPr lang="en" sz="1600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</a:t>
              </a: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954" name="Google Shape;2954;p212"/>
            <p:cNvSpPr/>
            <p:nvPr/>
          </p:nvSpPr>
          <p:spPr>
            <a:xfrm>
              <a:off x="7252275" y="4112400"/>
              <a:ext cx="1484100" cy="7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Apps  </a:t>
              </a:r>
              <a:r>
                <a:rPr lang="en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 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2955" name="Google Shape;2955;p212"/>
            <p:cNvSpPr/>
            <p:nvPr/>
          </p:nvSpPr>
          <p:spPr>
            <a:xfrm>
              <a:off x="4196025" y="3474125"/>
              <a:ext cx="270600" cy="6384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2"/>
            <p:cNvSpPr/>
            <p:nvPr/>
          </p:nvSpPr>
          <p:spPr>
            <a:xfrm>
              <a:off x="6054550" y="3474125"/>
              <a:ext cx="270600" cy="6384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2"/>
            <p:cNvSpPr/>
            <p:nvPr/>
          </p:nvSpPr>
          <p:spPr>
            <a:xfrm>
              <a:off x="7774825" y="3441200"/>
              <a:ext cx="270600" cy="6384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2"/>
            <p:cNvSpPr/>
            <p:nvPr/>
          </p:nvSpPr>
          <p:spPr>
            <a:xfrm>
              <a:off x="6136600" y="2277963"/>
              <a:ext cx="270600" cy="6384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9" name="Google Shape;2959;p212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Administration API </a:t>
            </a:r>
            <a:endParaRPr/>
          </a:p>
        </p:txBody>
      </p:sp>
      <p:pic>
        <p:nvPicPr>
          <p:cNvPr id="2960" name="Google Shape;2960;p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688" y="893800"/>
            <a:ext cx="1691300" cy="16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p212"/>
          <p:cNvSpPr txBox="1"/>
          <p:nvPr/>
        </p:nvSpPr>
        <p:spPr>
          <a:xfrm>
            <a:off x="5519575" y="2231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Atlas Resources</a:t>
            </a:r>
            <a:endParaRPr sz="1800">
              <a:solidFill>
                <a:schemeClr val="l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962" name="Google Shape;2962;p2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7" name="Google Shape;2967;p213" title="ignore"/>
          <p:cNvGraphicFramePr/>
          <p:nvPr/>
        </p:nvGraphicFramePr>
        <p:xfrm>
          <a:off x="622725" y="1159250"/>
          <a:ext cx="8080425" cy="3108810"/>
        </p:xfrm>
        <a:graphic>
          <a:graphicData uri="http://schemas.openxmlformats.org/drawingml/2006/table">
            <a:tbl>
              <a:tblPr>
                <a:noFill/>
                <a:tableStyleId>{4D3C65AE-CC2D-4216-9E61-4045D5A0E8AE}</a:tableStyleId>
              </a:tblPr>
              <a:tblGrid>
                <a:gridCol w="11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POST    </a:t>
                      </a:r>
                      <a:endParaRPr sz="16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Used for creating resources (insert data)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Payload can be sent in the request body 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PUT</a:t>
                      </a:r>
                      <a:endParaRPr sz="18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Used for replacing resources or collections (</a:t>
                      </a: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update data)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Payload can be sent in the request body 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DELETE</a:t>
                      </a:r>
                      <a:endParaRPr sz="18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E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Used for deleting resources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PATCH</a:t>
                      </a:r>
                      <a:endParaRPr sz="18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Used for updating resources with partial JSON data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GET </a:t>
                      </a:r>
                      <a:endParaRPr sz="18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Used for retrieving  resources 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Does not have a request body</a:t>
                      </a:r>
                      <a:endParaRPr sz="18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68" name="Google Shape;2968;p213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Verbs </a:t>
            </a:r>
            <a:endParaRPr/>
          </a:p>
        </p:txBody>
      </p:sp>
      <p:sp>
        <p:nvSpPr>
          <p:cNvPr id="2969" name="Google Shape;2969;p2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4" name="Google Shape;2974;p214" title="ignore"/>
          <p:cNvGraphicFramePr/>
          <p:nvPr/>
        </p:nvGraphicFramePr>
        <p:xfrm>
          <a:off x="622725" y="1387850"/>
          <a:ext cx="8260025" cy="3352650"/>
        </p:xfrm>
        <a:graphic>
          <a:graphicData uri="http://schemas.openxmlformats.org/drawingml/2006/table">
            <a:tbl>
              <a:tblPr>
                <a:noFill/>
                <a:tableStyleId>{4D3C65AE-CC2D-4216-9E61-4045D5A0E8AE}</a:tableStyleId>
              </a:tblPr>
              <a:tblGrid>
                <a:gridCol w="27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200 OK     </a:t>
                      </a:r>
                      <a:endParaRPr sz="15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The request was successful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This is typically the response to a successful GET request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201 Created</a:t>
                      </a:r>
                      <a:endParaRPr sz="15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A new resource was created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This is typically the response to a successful POST request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400 Bad Request </a:t>
                      </a:r>
                      <a:endParaRPr sz="15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4292E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Something was wrong with the client’s request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401 Unauthorized </a:t>
                      </a:r>
                      <a:endParaRPr sz="15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Authentication is required but not present in the request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405 Method not allowed </a:t>
                      </a:r>
                      <a:endParaRPr sz="15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The HTTP method is not supported for the resource</a:t>
                      </a:r>
                      <a:endParaRPr sz="1600"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5" name="Google Shape;2975;p214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Status Codes </a:t>
            </a:r>
            <a:endParaRPr/>
          </a:p>
        </p:txBody>
      </p:sp>
      <p:sp>
        <p:nvSpPr>
          <p:cNvPr id="2976" name="Google Shape;2976;p2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215" title="text_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50970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is a command-line tool to transfer files and data over the network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You can perform all the REST operations such as GET, POST, PUT, DELETE, PATCH using cURL</a:t>
            </a:r>
            <a:endParaRPr/>
          </a:p>
        </p:txBody>
      </p:sp>
      <p:sp>
        <p:nvSpPr>
          <p:cNvPr id="2982" name="Google Shape;2982;p215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</a:t>
            </a:r>
            <a:endParaRPr/>
          </a:p>
        </p:txBody>
      </p:sp>
      <p:pic>
        <p:nvPicPr>
          <p:cNvPr id="2983" name="Google Shape;2983;p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500" y="1238450"/>
            <a:ext cx="2666599" cy="2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4" name="Google Shape;2984;p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220"/>
          <p:cNvSpPr txBox="1">
            <a:spLocks noGrp="1"/>
          </p:cNvSpPr>
          <p:nvPr>
            <p:ph type="title"/>
          </p:nvPr>
        </p:nvSpPr>
        <p:spPr>
          <a:xfrm>
            <a:off x="622726" y="1982000"/>
            <a:ext cx="54414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Authentication</a:t>
            </a:r>
            <a:endParaRPr/>
          </a:p>
        </p:txBody>
      </p:sp>
      <p:sp>
        <p:nvSpPr>
          <p:cNvPr id="3022" name="Google Shape;3022;p2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221" title="text_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443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Atlas Administration API is: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Secured by a secret key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Restricted to specific ranges of IP addresses for additional protection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Enabled at two levels: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level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level </a:t>
            </a:r>
            <a:endParaRPr/>
          </a:p>
        </p:txBody>
      </p:sp>
      <p:sp>
        <p:nvSpPr>
          <p:cNvPr id="3028" name="Google Shape;3028;p221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keys in Atlas </a:t>
            </a:r>
            <a:endParaRPr/>
          </a:p>
        </p:txBody>
      </p:sp>
      <p:pic>
        <p:nvPicPr>
          <p:cNvPr id="3029" name="Google Shape;3029;p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375" y="1566000"/>
            <a:ext cx="3009200" cy="30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0" name="Google Shape;3030;p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222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 Light"/>
                <a:ea typeface="Source Code Pro Light"/>
                <a:cs typeface="Source Code Pro Light"/>
                <a:sym typeface="Source Code Pro Light"/>
              </a:rPr>
              <a:t>&gt; </a:t>
            </a:r>
            <a:r>
              <a:rPr lang="en" sz="1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curl --digest -u "</a:t>
            </a:r>
            <a:r>
              <a:rPr lang="en" sz="1000">
                <a:solidFill>
                  <a:schemeClr val="dk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&lt;public-key&gt;:&lt;private-key&gt;</a:t>
            </a:r>
            <a:r>
              <a:rPr lang="en" sz="10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 &lt;EndPoint&gt;</a:t>
            </a: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3036" name="Google Shape;3036;p222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5311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keys  </a:t>
            </a:r>
            <a:endParaRPr/>
          </a:p>
        </p:txBody>
      </p:sp>
      <p:sp>
        <p:nvSpPr>
          <p:cNvPr id="3037" name="Google Shape;3037;p222"/>
          <p:cNvSpPr txBox="1">
            <a:spLocks noGrp="1"/>
          </p:cNvSpPr>
          <p:nvPr>
            <p:ph type="body" idx="2"/>
          </p:nvPr>
        </p:nvSpPr>
        <p:spPr>
          <a:xfrm>
            <a:off x="622725" y="1411900"/>
            <a:ext cx="39465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work with the Atlas Administration APIs, you need: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 - like a username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key - like a password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passed as a single string in the cURL 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API uses HTTP digest authentication</a:t>
            </a:r>
            <a:endParaRPr/>
          </a:p>
        </p:txBody>
      </p:sp>
      <p:sp>
        <p:nvSpPr>
          <p:cNvPr id="3038" name="Google Shape;3038;p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223" title="text_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key, on the API Keys tab: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Access Manager,</a:t>
            </a:r>
            <a:r>
              <a:rPr lang="en"/>
              <a:t>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Project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Create New API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a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 Description 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Project Owner</a:t>
            </a:r>
            <a:r>
              <a:rPr lang="en"/>
              <a:t> in the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Project Permissions</a:t>
            </a:r>
            <a:r>
              <a:rPr lang="en"/>
              <a:t> dropdown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</a:t>
            </a: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Next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Private Key</a:t>
            </a:r>
            <a:endParaRPr/>
          </a:p>
        </p:txBody>
      </p:sp>
      <p:sp>
        <p:nvSpPr>
          <p:cNvPr id="3044" name="Google Shape;3044;p223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API key</a:t>
            </a:r>
            <a:endParaRPr/>
          </a:p>
        </p:txBody>
      </p:sp>
      <p:pic>
        <p:nvPicPr>
          <p:cNvPr id="3045" name="Google Shape;3045;p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00" y="2047075"/>
            <a:ext cx="4256051" cy="27419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6" name="Google Shape;3046;p2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 Presentation Template">
  <a:themeElements>
    <a:clrScheme name="Simple Light">
      <a:dk1>
        <a:srgbClr val="001E2B"/>
      </a:dk1>
      <a:lt1>
        <a:srgbClr val="FFFFFF"/>
      </a:lt1>
      <a:dk2>
        <a:srgbClr val="00ED64"/>
      </a:dk2>
      <a:lt2>
        <a:srgbClr val="00684A"/>
      </a:lt2>
      <a:accent1>
        <a:srgbClr val="023430"/>
      </a:accent1>
      <a:accent2>
        <a:srgbClr val="E3FCF7"/>
      </a:accent2>
      <a:accent3>
        <a:srgbClr val="F9EBFF"/>
      </a:accent3>
      <a:accent4>
        <a:srgbClr val="E9FF99"/>
      </a:accent4>
      <a:accent5>
        <a:srgbClr val="00D2FF"/>
      </a:accent5>
      <a:accent6>
        <a:srgbClr val="006EFF"/>
      </a:accent6>
      <a:hlink>
        <a:srgbClr val="0068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1134</Words>
  <Application>Microsoft Office PowerPoint</Application>
  <PresentationFormat>On-screen Show (16:9)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Barlow</vt:lpstr>
      <vt:lpstr>Source Code Pro</vt:lpstr>
      <vt:lpstr>Lexend Deca Light</vt:lpstr>
      <vt:lpstr>Lexend Deca</vt:lpstr>
      <vt:lpstr>Source Code Pro Light</vt:lpstr>
      <vt:lpstr>Lexend Deca Medium</vt:lpstr>
      <vt:lpstr>Noto Serif JP</vt:lpstr>
      <vt:lpstr>Barlow Light</vt:lpstr>
      <vt:lpstr>Barlow Medium</vt:lpstr>
      <vt:lpstr>Source Code Pro Medium</vt:lpstr>
      <vt:lpstr>Source Code Pro SemiBold</vt:lpstr>
      <vt:lpstr>Droid Sans</vt:lpstr>
      <vt:lpstr>Arial</vt:lpstr>
      <vt:lpstr>MongoDB Presentation Template</vt:lpstr>
      <vt:lpstr>Atlas Administration API and Tools Overview </vt:lpstr>
      <vt:lpstr>Atlas Administration API </vt:lpstr>
      <vt:lpstr>REST Verbs </vt:lpstr>
      <vt:lpstr>REST Status Codes </vt:lpstr>
      <vt:lpstr>cURL</vt:lpstr>
      <vt:lpstr>API Authentication</vt:lpstr>
      <vt:lpstr>API keys in Atlas </vt:lpstr>
      <vt:lpstr>API keys  </vt:lpstr>
      <vt:lpstr>Create an API key</vt:lpstr>
      <vt:lpstr>Create an API key- Network Access</vt:lpstr>
      <vt:lpstr>List Slow Queries </vt:lpstr>
      <vt:lpstr>List Slow Queries Logs  </vt:lpstr>
      <vt:lpstr>Get Suggested Index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Administration API and Tools Overview </dc:title>
  <cp:lastModifiedBy>kirankumar enishetty</cp:lastModifiedBy>
  <cp:revision>3</cp:revision>
  <dcterms:modified xsi:type="dcterms:W3CDTF">2024-03-07T02:57:00Z</dcterms:modified>
</cp:coreProperties>
</file>