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8" r:id="rId28"/>
    <p:sldId id="289" r:id="rId29"/>
    <p:sldId id="291" r:id="rId30"/>
    <p:sldId id="292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6" r:id="rId42"/>
    <p:sldId id="307" r:id="rId43"/>
    <p:sldId id="308" r:id="rId4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6"/>
      <p:bold r:id="rId47"/>
      <p:italic r:id="rId48"/>
      <p:boldItalic r:id="rId49"/>
    </p:embeddedFont>
    <p:embeddedFont>
      <p:font typeface="Barlow Light" panose="00000400000000000000" pitchFamily="2" charset="0"/>
      <p:regular r:id="rId50"/>
      <p:bold r:id="rId51"/>
      <p:italic r:id="rId52"/>
      <p:boldItalic r:id="rId53"/>
    </p:embeddedFont>
    <p:embeddedFont>
      <p:font typeface="Barlow Medium" panose="00000600000000000000" pitchFamily="2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Fira Mono" panose="020B0509050000020004" pitchFamily="49" charset="0"/>
      <p:regular r:id="rId62"/>
      <p:bold r:id="rId63"/>
    </p:embeddedFont>
    <p:embeddedFont>
      <p:font typeface="Fira Mono Medium" panose="020B0609050000020004" pitchFamily="49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29CF5-FF6D-4F1D-98A5-4CCA7FA838D2}">
  <a:tblStyle styleId="{A9C29CF5-FF6D-4F1D-98A5-4CCA7FA83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131" autoAdjust="0"/>
  </p:normalViewPr>
  <p:slideViewPr>
    <p:cSldViewPr snapToGrid="0">
      <p:cViewPr varScale="1">
        <p:scale>
          <a:sx n="78" d="100"/>
          <a:sy n="78" d="100"/>
        </p:scale>
        <p:origin x="158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5.fntdata"/><Relationship Id="rId5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5716ee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e5716ee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e5716ee5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e5716ee5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000"/>
              <a:buFont typeface="Barlow Light"/>
              <a:buChar char="●"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e5716ee5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e5716ee5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00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5716ee5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5716ee5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e5716ee5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e5716ee5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e5716ee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e5716ee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0d4e58f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0d4e58f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Barlow"/>
                <a:ea typeface="Barlow"/>
                <a:cs typeface="Barlow"/>
                <a:sym typeface="Barlow"/>
              </a:rPr>
              <a:t>Make sure you have an Atlas M0 cluster up and running in the same region as your Strigo host otherwise you are looking at global network latency.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Barlow"/>
                <a:ea typeface="Barlow"/>
                <a:cs typeface="Barlow"/>
                <a:sym typeface="Barlow"/>
              </a:rPr>
              <a:t>This must  be on Amazon AWS in one of the following regions ( Singapore, Oregon, Virginia, Frankfurt) - Your instructor will tell you which is correct.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Make sure you have a user created and the firewall (</a:t>
            </a: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 Access)</a:t>
            </a: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 open to your host.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Ensure that you have the sample dataset loaded.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When using Atlas you are always using at least one Replica set, if not multiple, in a sharded cluster.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Even in the free version you have high availability with seamless failover.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You can peek at the configuration for this (but not change it in Atlas from the command-line)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Log into your Atlas Cluster from the shell and view the configuration.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rPr>
              <a:t>Using the srv address returns all the hostnames and details and connects you to the 'Set'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When you connect to the 'Set' your commands and responses come from whatever is  the Primary ( exceptions apply)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0d4e58f7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0d4e58f7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We can log into a single instance rather than the set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You would not normally do this except for maintenance tasks (like shutting it down)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On a Secondary you cannot do anything until you acknowledge it is a secondary in the original mongo shell - in monogsh you don't need to. We check if rs.secondaryOK exists and then call it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Even then - you cannot write to a secondary ever.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0d4e58f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0d4e58f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We could not make a change on the secondary- but we can make a change on the primary and see it happen on the secondary.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0d4e58f7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0d4e58f7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when we look on the secondary that change has propagated via the Oplog.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0d4e58f7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0d4e58f7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We can see our change in the oplog on the Primary - but it's now an idempotent change.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Even if our Query had not been by _id - the oplog entry would refer to a each individual change by the _id of the record.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The oplog is never indexed and is large so searching and be slow and disruptive - but if we scan in reverse {$natural:-1} and stop after one record it's quick.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This is an op of type "u" - update, it has an operation "o" and a target object "o2" and both an internal timestamp and wallclock time.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"ui" is the primary key for oplog records - they do not have _id fields. The only MongoDB document that dont'.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You cannot edit the oplog.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5716e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5716e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e5716ee5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e5716ee5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e5716ee5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e5716ee5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e5716ee5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e5716ee5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e5716ee5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e5716ee5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e5716ee5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e5716ee5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e5716ee5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e5716ee5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Barlow Light"/>
              <a:buChar char="●"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e5716ee5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e5716ee5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a92297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a92297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a922978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a922978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a9229783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a9229783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5716ee5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5716ee5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These are explained in detail in the next few slides.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a9229783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a9229783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e5716ee5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e5716ee5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e5716ee5b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e5716ee5b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e5716ee5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e5716ee5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e5716ee5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e5716ee5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e5716ee5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e5716ee5b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e5716ee5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e5716ee5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e5716ee5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be5716ee5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e5716ee5b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e5716ee5b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e5716ee5b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e5716ee5b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5716ee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5716ee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e5716ee5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e5716ee5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e5716ee5b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e5716ee5b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e5716ee5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e5716ee5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e5716ee5b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e5716ee5b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e5716ee5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e5716ee5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e5716ee5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e5716ee5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5716ee5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5716ee5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5716ee5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5716ee5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5716ee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e5716ee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One Imag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 descr="{&#10;  &quot;fonts&quot; : [ { &quot;family&quot;: &quot;Barlow&quot;,&#10;                    &quot;weight&quot;: [300,500],&#10;                       &quot;sizes&quot;: [18,16] } ,&#10;{ &quot;family&quot;: &quot;Fira Mono&quot;,&#10;                    &quot;weight&quot;: &quot;400&quot;,&#10;                       &quot;sizes&quot;: [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 descr="{}" title="image_1"/>
          <p:cNvSpPr txBox="1"/>
          <p:nvPr/>
        </p:nvSpPr>
        <p:spPr>
          <a:xfrm>
            <a:off x="4931025" y="1088900"/>
            <a:ext cx="38055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">
  <p:cSld name="CUSTOM_3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2"/>
          <p:cNvGrpSpPr/>
          <p:nvPr/>
        </p:nvGrpSpPr>
        <p:grpSpPr>
          <a:xfrm>
            <a:off x="3096750" y="811363"/>
            <a:ext cx="5734050" cy="4543425"/>
            <a:chOff x="3259025" y="852838"/>
            <a:chExt cx="5734050" cy="4543425"/>
          </a:xfrm>
        </p:grpSpPr>
        <p:pic>
          <p:nvPicPr>
            <p:cNvPr id="59" name="Google Shape;59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59025" y="852838"/>
              <a:ext cx="5734050" cy="454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2"/>
            <p:cNvSpPr/>
            <p:nvPr/>
          </p:nvSpPr>
          <p:spPr>
            <a:xfrm>
              <a:off x="3813375" y="1419875"/>
              <a:ext cx="4632900" cy="32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2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 descr="{&#10;  &quot;fonts&quot; : [ { &quot;family&quot;: &quot;Barlow&quot;,&#10;                    &quot;weight&quot;:[300,500],&#10;                       &quot;sizes&quot;: [18,16] },&#10;{ &quot;family&quot;: &quot;Fira Mono&quot;,&#10;                    &quot;weight&quot;: &quot;400&quot;,&#10;                       &quot;sizes&quot;: [13,15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2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rminal">
  <p:cSld name="CUSTOM_3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3"/>
          <p:cNvGrpSpPr/>
          <p:nvPr/>
        </p:nvGrpSpPr>
        <p:grpSpPr>
          <a:xfrm>
            <a:off x="3096750" y="811363"/>
            <a:ext cx="5734050" cy="4543425"/>
            <a:chOff x="3259025" y="852838"/>
            <a:chExt cx="5734050" cy="4543425"/>
          </a:xfrm>
        </p:grpSpPr>
        <p:pic>
          <p:nvPicPr>
            <p:cNvPr id="67" name="Google Shape;67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59025" y="852838"/>
              <a:ext cx="5734050" cy="454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3"/>
            <p:cNvSpPr/>
            <p:nvPr/>
          </p:nvSpPr>
          <p:spPr>
            <a:xfrm>
              <a:off x="3813375" y="1419875"/>
              <a:ext cx="4632900" cy="32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3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2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3" descr="{}" title="image_1"/>
          <p:cNvSpPr txBox="1"/>
          <p:nvPr/>
        </p:nvSpPr>
        <p:spPr>
          <a:xfrm>
            <a:off x="570600" y="1088900"/>
            <a:ext cx="28119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 Vertical">
  <p:cSld name="CUSTOM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4" descr="{}" title="image_1"/>
          <p:cNvSpPr txBox="1"/>
          <p:nvPr/>
        </p:nvSpPr>
        <p:spPr>
          <a:xfrm>
            <a:off x="4931025" y="1088900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4" descr="{}" title="image_2"/>
          <p:cNvSpPr txBox="1"/>
          <p:nvPr/>
        </p:nvSpPr>
        <p:spPr>
          <a:xfrm>
            <a:off x="4931025" y="2906025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 Two Sizes">
  <p:cSld name="CUSTOM_3_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18888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5" descr="{}" title="image_1"/>
          <p:cNvSpPr txBox="1"/>
          <p:nvPr/>
        </p:nvSpPr>
        <p:spPr>
          <a:xfrm>
            <a:off x="4931025" y="1088900"/>
            <a:ext cx="38055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5" descr="{}" title="image_2"/>
          <p:cNvSpPr txBox="1"/>
          <p:nvPr/>
        </p:nvSpPr>
        <p:spPr>
          <a:xfrm>
            <a:off x="713400" y="3073700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 Horizontal">
  <p:cSld name="CUSTOM_3_3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 descr="{}" title="image_2"/>
          <p:cNvSpPr txBox="1"/>
          <p:nvPr/>
        </p:nvSpPr>
        <p:spPr>
          <a:xfrm>
            <a:off x="4930875" y="1048325"/>
            <a:ext cx="38055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9" name="Google Shape;89;p16" descr="{}" title="image_1"/>
          <p:cNvSpPr txBox="1"/>
          <p:nvPr/>
        </p:nvSpPr>
        <p:spPr>
          <a:xfrm>
            <a:off x="570600" y="1048325"/>
            <a:ext cx="38055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de">
  <p:cSld name="CUSTOM_3_3_1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4248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 descr="{}" title="image_1"/>
          <p:cNvSpPr txBox="1"/>
          <p:nvPr/>
        </p:nvSpPr>
        <p:spPr>
          <a:xfrm>
            <a:off x="570600" y="1048325"/>
            <a:ext cx="38055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" name="Google Shape;94;p17" descr="{&#10;  &quot;fonts&quot; : [ { &quot;family&quot;: &quot;Fira Mono&quot;,&#10;                    &quot;weight&quot;: &quot;400&quot;,&#10;                       &quot;sizes&quot;: [4,7,9,11,13] } ]&#10;}" title="text_2"/>
          <p:cNvSpPr txBox="1">
            <a:spLocks noGrp="1"/>
          </p:cNvSpPr>
          <p:nvPr>
            <p:ph type="body" idx="2"/>
          </p:nvPr>
        </p:nvSpPr>
        <p:spPr>
          <a:xfrm>
            <a:off x="5014225" y="172900"/>
            <a:ext cx="3684300" cy="4706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 Progression">
  <p:cSld name="CUSTOM_3_3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 descr="{}" title="image_1"/>
          <p:cNvSpPr txBox="1"/>
          <p:nvPr/>
        </p:nvSpPr>
        <p:spPr>
          <a:xfrm>
            <a:off x="420650" y="124080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18" descr="{}" title="image_2"/>
          <p:cNvSpPr txBox="1"/>
          <p:nvPr/>
        </p:nvSpPr>
        <p:spPr>
          <a:xfrm>
            <a:off x="2539850" y="174330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0" name="Google Shape;100;p18" descr="{}" title="image_3"/>
          <p:cNvSpPr txBox="1"/>
          <p:nvPr/>
        </p:nvSpPr>
        <p:spPr>
          <a:xfrm>
            <a:off x="4581375" y="2064600"/>
            <a:ext cx="4155000" cy="24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image_3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 Progression ">
  <p:cSld name="CUSTOM_3_3_1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 descr="{}" title="image_1"/>
          <p:cNvSpPr txBox="1"/>
          <p:nvPr/>
        </p:nvSpPr>
        <p:spPr>
          <a:xfrm>
            <a:off x="420650" y="124080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9" descr="{}" title="image_2"/>
          <p:cNvSpPr txBox="1"/>
          <p:nvPr/>
        </p:nvSpPr>
        <p:spPr>
          <a:xfrm>
            <a:off x="1439775" y="169875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6" name="Google Shape;106;p19" descr="{}" title="image_4"/>
          <p:cNvSpPr txBox="1"/>
          <p:nvPr/>
        </p:nvSpPr>
        <p:spPr>
          <a:xfrm>
            <a:off x="4581375" y="2064600"/>
            <a:ext cx="4155000" cy="24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image_4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7" name="Google Shape;107;p19" descr="{}" title="image_3"/>
          <p:cNvSpPr txBox="1"/>
          <p:nvPr/>
        </p:nvSpPr>
        <p:spPr>
          <a:xfrm>
            <a:off x="2802850" y="2147975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image_3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Progression">
  <p:cSld name="CUSTOM_3_3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 descr="{}" title="image_1"/>
          <p:cNvSpPr txBox="1"/>
          <p:nvPr/>
        </p:nvSpPr>
        <p:spPr>
          <a:xfrm>
            <a:off x="1087588" y="1197550"/>
            <a:ext cx="26427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2" name="Google Shape;112;p20" descr="{}" title="image_2"/>
          <p:cNvSpPr txBox="1"/>
          <p:nvPr/>
        </p:nvSpPr>
        <p:spPr>
          <a:xfrm>
            <a:off x="2610350" y="1477675"/>
            <a:ext cx="46647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image_2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, Image and Figure">
  <p:cSld name="CUSTOM_3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1" descr="{}" title="image_1"/>
          <p:cNvSpPr txBox="1"/>
          <p:nvPr/>
        </p:nvSpPr>
        <p:spPr>
          <a:xfrm>
            <a:off x="4931025" y="1088900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8" name="Google Shape;118;p21" descr="{&#10;  &quot;fonts&quot; : [ { &quot;family&quot;: &quot;Barlow&quot;,&#10;                    &quot;weight&quot;: &quot;500&quot;,&#10;                       &quot;sizes&quot;: [18,16,14,12] } ,&#10;{ &quot;family&quot;: &quot;Barlow&quot;,&#10;                    &quot;weight&quot;: &quot;300&quot;,&#10;                       &quot;sizes&quot;: [18,16,14,12] }]&#10;}" title="figure_1"/>
          <p:cNvSpPr txBox="1"/>
          <p:nvPr/>
        </p:nvSpPr>
        <p:spPr>
          <a:xfrm>
            <a:off x="4931025" y="2906025"/>
            <a:ext cx="38055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Large Image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 descr="{&#10;  &quot;fonts&quot; : [ { &quot;family&quot;: &quot;Barlow&quot;,&#10;                    &quot;weight&quot;:  [300,500],&#10;                       &quot;sizes&quot;: [18,16] } ,&#10;{ &quot;family&quot;: &quot;Fira Mono&quot;,&#10;                    &quot;weight&quot;: &quot;400&quot;,&#10;                       &quot;sizes&quot;: [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8209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 descr="{}" title="image_1"/>
          <p:cNvSpPr txBox="1"/>
          <p:nvPr/>
        </p:nvSpPr>
        <p:spPr>
          <a:xfrm>
            <a:off x="3569975" y="1088900"/>
            <a:ext cx="51666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entral Image">
  <p:cSld name="CUSTOM_4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 descr="{}" title="image_1"/>
          <p:cNvSpPr txBox="1"/>
          <p:nvPr/>
        </p:nvSpPr>
        <p:spPr>
          <a:xfrm>
            <a:off x="570600" y="1088900"/>
            <a:ext cx="81660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Place Single Image here.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Droid Sans"/>
                <a:ea typeface="Droid Sans"/>
                <a:cs typeface="Droid Sans"/>
                <a:sym typeface="Droid Sans"/>
              </a:rPr>
              <a:t>alt-text Title: image_1§</a:t>
            </a:r>
            <a:endParaRPr sz="7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ode">
  <p:cSld name="CUSTOM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42528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 descr="{&#10;  &quot;fonts&quot; : [ { &quot;family&quot;: &quot;Fira Mono&quot;,&#10;                    &quot;weight&quot;: &quot;400&quot;,&#10;                       &quot;sizes&quot;: [4,7,9,11,13] } ]&#10;}" title="text_2"/>
          <p:cNvSpPr txBox="1">
            <a:spLocks noGrp="1"/>
          </p:cNvSpPr>
          <p:nvPr>
            <p:ph type="body" idx="3"/>
          </p:nvPr>
        </p:nvSpPr>
        <p:spPr>
          <a:xfrm>
            <a:off x="5014225" y="172900"/>
            <a:ext cx="3684300" cy="4706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and Code">
  <p:cSld name="CUSTOM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42573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 descr="{&#10;  &quot;fonts&quot; : [ { &quot;family&quot;: &quot;Fira Mono&quot;,&#10;                    &quot;weight&quot;: &quot;400&quot;,&#10;                       &quot;sizes&quot;: [4,7,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 descr="{&#10;  &quot;fonts&quot; : [ { &quot;family&quot;: &quot;Fira Mono&quot;,&#10;                    &quot;weight&quot;: &quot;400&quot;,&#10;                       &quot;sizes&quot;: [4,7,9,11,13] } ]&#10;}" title="text_2"/>
          <p:cNvSpPr txBox="1">
            <a:spLocks noGrp="1"/>
          </p:cNvSpPr>
          <p:nvPr>
            <p:ph type="body" idx="3"/>
          </p:nvPr>
        </p:nvSpPr>
        <p:spPr>
          <a:xfrm>
            <a:off x="5014225" y="172900"/>
            <a:ext cx="3684300" cy="4706700"/>
          </a:xfrm>
          <a:prstGeom prst="rect">
            <a:avLst/>
          </a:prstGeom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 descr="{&#10;  &quot;fonts&quot; : [ { &quot;family&quot;: &quot;Barlow&quot;, &quot;weight&quot;: &quot;300&quot;, &quot;sizes&quot;: [8]} ]&#10;}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creen Code Examples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 descr="{&#10;  &quot;fonts&quot; : [ { &quot;family&quot;: &quot;Barlow&quot;, &quot;weight&quot;: &quot;300&quot;, &quot;sizes&quot;: [8]} ]&#10;}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 descr="{&#10;  &quot;fonts&quot; : [ { &quot;family&quot;: &quot;Barlow&quot;,&#10;                    &quot;weight&quot;: [300,500],&#10;                       &quot;sizes&quot;: [18,16] },&#10;{ &quot;family&quot;: &quot;Fira Mono&quot;,&#10;                    &quot;weight&quot;: &quot;400&quot;,&#10;                       &quot;sizes&quot;: [9,11,13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igure">
  <p:cSld name="CUSTOM_3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0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40911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0" descr="{&#10;  &quot;fonts&quot; : [ { &quot;family&quot;: &quot;Barlow&quot;,&#10;                    &quot;weight&quot;: &quot;500&quot;,&#10;                       &quot;sizes&quot;: [18,16,14,12] } ,&#10;{ &quot;family&quot;: &quot;Barlow&quot;,&#10;                    &quot;weight&quot;: &quot;300&quot;,&#10;                       &quot;sizes&quot;: [18,16,14,12] }]&#10;}" title="figure_1"/>
          <p:cNvSpPr txBox="1"/>
          <p:nvPr/>
        </p:nvSpPr>
        <p:spPr>
          <a:xfrm>
            <a:off x="4797400" y="1088775"/>
            <a:ext cx="39042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Large Figure ">
  <p:cSld name="CUSTOM_3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1" descr="{&#10;  &quot;fonts&quot; : [ { &quot;family&quot;: &quot;Barlow&quot;, &quot;weight&quot;: &quot;300&quot;, &quot;sizes&quot;: [30]} ]&#10;}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 descr="{&#10;  &quot;fonts&quot; : [ { &quot;family&quot;: &quot;Barlow&quot;,&#10;                    &quot;weight&quot;: [300,500],&#10;                       &quot;sizes&quot;: [18,16] } ]&#10;}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3pPr>
            <a:lvl4pPr marL="1828800" lvl="3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4pPr>
            <a:lvl5pPr marL="2286000" lvl="4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5pPr>
            <a:lvl6pPr marL="2743200" lvl="5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6pPr>
            <a:lvl7pPr marL="3200400" lvl="6" indent="-254000" rtl="0">
              <a:spcBef>
                <a:spcPts val="800"/>
              </a:spcBef>
              <a:spcAft>
                <a:spcPts val="0"/>
              </a:spcAft>
              <a:buSzPts val="400"/>
              <a:buChar char="●"/>
              <a:defRPr/>
            </a:lvl7pPr>
            <a:lvl8pPr marL="3657600" lvl="7" indent="-254000" rtl="0">
              <a:spcBef>
                <a:spcPts val="800"/>
              </a:spcBef>
              <a:spcAft>
                <a:spcPts val="0"/>
              </a:spcAft>
              <a:buSzPts val="400"/>
              <a:buChar char="○"/>
              <a:defRPr/>
            </a:lvl8pPr>
            <a:lvl9pPr marL="4114800" lvl="8" indent="-254000" rtl="0">
              <a:spcBef>
                <a:spcPts val="80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 descr="{&#10;  &quot;fonts&quot; : [ { &quot;family&quot;: &quot;Barlow&quot;,&#10;                    &quot;weight&quot;: &quot;500&quot;,&#10;                       &quot;sizes&quot;: [18,16,14,12] } ,&#10;{ &quot;family&quot;: &quot;Barlow&quot;,&#10;                    &quot;weight&quot;: &quot;300&quot;,&#10;                       &quot;sizes&quot;: [18,16,14,12] }]&#10;}" title="figure_1"/>
          <p:cNvSpPr txBox="1"/>
          <p:nvPr/>
        </p:nvSpPr>
        <p:spPr>
          <a:xfrm>
            <a:off x="3453450" y="1076050"/>
            <a:ext cx="52482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{}" title="leaflogo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736368" y="4627368"/>
            <a:ext cx="156373" cy="3235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 title="text_1"/>
          <p:cNvSpPr txBox="1">
            <a:spLocks noGrp="1"/>
          </p:cNvSpPr>
          <p:nvPr>
            <p:ph type="body" idx="1"/>
          </p:nvPr>
        </p:nvSpPr>
        <p:spPr>
          <a:xfrm>
            <a:off x="457200" y="1200300"/>
            <a:ext cx="3699300" cy="26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1800"/>
              <a:buFont typeface="Barlow Light"/>
              <a:buChar char="●"/>
              <a:defRPr sz="1800" i="0" u="none" strike="noStrike" cap="none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1600"/>
              <a:buFont typeface="Barlow Light"/>
              <a:buChar char="○"/>
              <a:defRPr sz="1600" i="0" u="none" strike="noStrike" cap="none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■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●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○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■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●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○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5232E"/>
              </a:buClr>
              <a:buSzPts val="400"/>
              <a:buFont typeface="Consolas"/>
              <a:buChar char="■"/>
              <a:defRPr sz="400" i="0" u="none" strike="noStrike" cap="none">
                <a:solidFill>
                  <a:srgbClr val="15232E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8" name="Google Shape;8;p1" descr="{&#10;  &quot;fonts&quot; : [ { &quot;family&quot;: &quot;Barlow&quot;, &quot;weight&quot;: &quot;300&quot;, &quot;sizes&quot;: [8]} ]&#10;}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800">
                <a:solidFill>
                  <a:srgbClr val="15232E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 descr="{}" title="legaltext"/>
          <p:cNvSpPr txBox="1"/>
          <p:nvPr/>
        </p:nvSpPr>
        <p:spPr>
          <a:xfrm>
            <a:off x="0" y="4843800"/>
            <a:ext cx="60549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 Light"/>
                <a:ea typeface="Barlow Light"/>
                <a:cs typeface="Barlow Light"/>
                <a:sym typeface="Barlow Light"/>
              </a:rPr>
              <a:t>Copyright 2020-2021  MongoDB, Inc. All rights reserved.</a:t>
            </a:r>
            <a:endParaRPr sz="800"/>
          </a:p>
        </p:txBody>
      </p:sp>
      <p:sp>
        <p:nvSpPr>
          <p:cNvPr id="10" name="Google Shape;10;p1" descr="{}" title="green_bar"/>
          <p:cNvSpPr/>
          <p:nvPr/>
        </p:nvSpPr>
        <p:spPr>
          <a:xfrm>
            <a:off x="619857" y="980678"/>
            <a:ext cx="9561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5C48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85C4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?c=curl%20ifconfig.m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cb.mdbtraining.net/?c=rs.status()" TargetMode="External"/><Relationship Id="rId4" Type="http://schemas.openxmlformats.org/officeDocument/2006/relationships/hyperlink" Target="http://cb.mdbtraining.net/?c=mongo%20%22mongodb%2Bsrv%3A%2F%2Fcluster0.7yhap.mongodb.net%22%20--username%20mongoadmi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b.mdbtraining.net/?c=ourtrip%20%3D%20%7B%20%22_id%22%20%3A%20ObjectId(%22572bb8222b288919b68abf60%22)%7D" TargetMode="External"/><Relationship Id="rId3" Type="http://schemas.openxmlformats.org/officeDocument/2006/relationships/hyperlink" Target="http://cb.mdbtraining.net/?c=mongo%20%22mongodb%3A%2F%2Fcluster0-shard-00-01.7yhpa.mongodb.net%3A27017%22%20--tls%20--username%20mongoadmin" TargetMode="External"/><Relationship Id="rId7" Type="http://schemas.openxmlformats.org/officeDocument/2006/relationships/hyperlink" Target="http://cb.mdbtraining.net/?c=use%20sample_train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cb.mdbtraining.net/#db.getMongo().setReadPref('nearest')" TargetMode="External"/><Relationship Id="rId5" Type="http://schemas.openxmlformats.org/officeDocument/2006/relationships/hyperlink" Target="http://cb.mdbtraining.net/#rs.secondaryOk%20%3F%20rs.secondaryOk()%20%3A%20%20%22%22" TargetMode="External"/><Relationship Id="rId10" Type="http://schemas.openxmlformats.org/officeDocument/2006/relationships/hyperlink" Target="http://cb.mdbtraining.net/?c=db.trips.updateOne(ourtrip%2C%20%7B%24inc%20%3A%20%7Btripduration%3A1%7D%7D)" TargetMode="External"/><Relationship Id="rId4" Type="http://schemas.openxmlformats.org/officeDocument/2006/relationships/hyperlink" Target="http://cb.mdbtraining.net/?c=show%20dbs" TargetMode="External"/><Relationship Id="rId9" Type="http://schemas.openxmlformats.org/officeDocument/2006/relationships/hyperlink" Target="http://cb.mdbtraining.net/?c=db.trips.findOne(ourtrip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?c=show%20dbs" TargetMode="External"/><Relationship Id="rId7" Type="http://schemas.openxmlformats.org/officeDocument/2006/relationships/hyperlink" Target="http://cb.mdbtraining.net/?c=db.trips.updateOne(ourtrip%2C%20%7B%24inc%20%3A%20%7Btripduration%3A1%7D%7D)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cb.mdbtraining.net/?c=db.trips.findOne(ourtrip)" TargetMode="External"/><Relationship Id="rId5" Type="http://schemas.openxmlformats.org/officeDocument/2006/relationships/hyperlink" Target="http://cb.mdbtraining.net/?c=ourtrip%20%3D%20%7B%20%22_id%22%20%3A%20ObjectId(%22572bb8222b288919b68abf60%22)%7D" TargetMode="External"/><Relationship Id="rId4" Type="http://schemas.openxmlformats.org/officeDocument/2006/relationships/hyperlink" Target="http://cb.mdbtraining.net/?c=use%20sample_trai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#rs.secondaryOk%20%3F%20rs.secondaryOk()%20%3A%20%20%22%2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cb.mdbtraining.net/?c=db.trips.findOne(ourtrip)" TargetMode="External"/><Relationship Id="rId5" Type="http://schemas.openxmlformats.org/officeDocument/2006/relationships/hyperlink" Target="http://cb.mdbtraining.net/?c=ourtrip%20%3D%20%7B%20%22_id%22%20%3A%20ObjectId(%22572bb8222b288919b68abf60%22)%7D" TargetMode="External"/><Relationship Id="rId4" Type="http://schemas.openxmlformats.org/officeDocument/2006/relationships/hyperlink" Target="http://cb.mdbtraining.net/#db.getMongo().setReadPref('nearest'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b.mdbtraining.net/?c=use%20oplo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b.mdbtraining.net/?c=db.oplog.rs.find(%7B%22ns%22%20%3A%20%22sample_training.trips%22%7D).sort(%7B%24natural%3A-1%7D).limit(1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Topics we cover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What is Replication?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Why Replication?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Type of Nodes in Replication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concept of Majority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How elections happen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Read concerns and preferences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5" name="Google Shape;195;p32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Replication process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6" name="Google Shape;196;p32" title="image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026" y="1088898"/>
            <a:ext cx="4327144" cy="353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2" name="Google Shape;202;p33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Replication process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p33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AutoNum type="arabicPeriod"/>
            </a:pPr>
            <a:r>
              <a:rPr lang="en">
                <a:solidFill>
                  <a:srgbClr val="0E101A"/>
                </a:solidFill>
              </a:rPr>
              <a:t>Applications write all changes to the Primary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AutoNum type="arabicPeriod"/>
            </a:pPr>
            <a:r>
              <a:rPr lang="en">
                <a:solidFill>
                  <a:srgbClr val="0E101A"/>
                </a:solidFill>
              </a:rPr>
              <a:t>The Primary applies the change at time T and records this change in its Operation Log (Oplog)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AutoNum type="arabicPeriod"/>
            </a:pPr>
            <a:r>
              <a:rPr lang="en">
                <a:solidFill>
                  <a:srgbClr val="0E101A"/>
                </a:solidFill>
              </a:rPr>
              <a:t>The secondaries are observing this Oplog and read the changes up to time T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AutoNum type="arabicPeriod"/>
            </a:pPr>
            <a:r>
              <a:rPr lang="en">
                <a:solidFill>
                  <a:srgbClr val="0E101A"/>
                </a:solidFill>
              </a:rPr>
              <a:t>The secondaries apply new changes up to time T to themselves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AutoNum type="arabicPeriod"/>
            </a:pPr>
            <a:r>
              <a:rPr lang="en">
                <a:solidFill>
                  <a:srgbClr val="0E101A"/>
                </a:solidFill>
              </a:rPr>
              <a:t>The secondaries record them in their own oplogs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AutoNum type="arabicPeriod"/>
            </a:pPr>
            <a:r>
              <a:rPr lang="en">
                <a:solidFill>
                  <a:srgbClr val="0E101A"/>
                </a:solidFill>
              </a:rPr>
              <a:t>The secondaries request information after time T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AutoNum type="arabicPeriod"/>
            </a:pPr>
            <a:r>
              <a:rPr lang="en">
                <a:solidFill>
                  <a:srgbClr val="0E101A"/>
                </a:solidFill>
              </a:rPr>
              <a:t>The primary knows the latest seen T for each secondary. (This is important)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9" name="Google Shape;209;p34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Oplog</a:t>
            </a:r>
            <a:endParaRPr/>
          </a:p>
        </p:txBody>
      </p:sp>
      <p:sp>
        <p:nvSpPr>
          <p:cNvPr id="210" name="Google Shape;210;p34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The Oplog is a read-only capped collection of BSON documents.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Each time a write changes a document, it's recorded in the Oplog.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The Oplog records changes like dropping a collection or creating an index.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It is independent of the database's binary form.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The oplog is in a database called 'local'; the collection is 'oplog.rs'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6" name="Google Shape;216;p35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Oplog - one entry per change</a:t>
            </a:r>
            <a:endParaRPr/>
          </a:p>
        </p:txBody>
      </p:sp>
      <p:sp>
        <p:nvSpPr>
          <p:cNvPr id="217" name="Google Shape;217;p35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db.foo.deleteMany({ age : 30 })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will be represented in the oplog with records such as the following: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{ "ts" : Timestamp(1407159845, 5), "h" : NumberLong("-704612487691926908"), "v" : 2, "op" : "d", "ns" : "bar.foo", "b" : true, "o" : { "_id" : 65 } }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{ "ts" : Timestamp(1407159845, 1), "h" : NumberLong("6014126345225019794"), "v" : 2, "op" : "d", "ns" : "bar.foo", "b" : true, "o" : { "_id" : 333 } }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{ "ts" : Timestamp(1407159845, 4), "h" : NumberLong("8178791764238465439"), "v" : 2, "op" : "d", "ns" : "bar.foo", "b" : true, "o" : { "_id" : 447 } }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Oplog entries are  Idempotent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Operations in Oplog can be played multiple times as they do not depend on the previous state</a:t>
            </a:r>
            <a:endParaRPr>
              <a:solidFill>
                <a:srgbClr val="000000"/>
              </a:solidFill>
            </a:endParaRPr>
          </a:p>
          <a:p>
            <a:pPr marL="12700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{$inc:{a: 2}} </a:t>
            </a:r>
            <a:r>
              <a:rPr lang="en" sz="1600">
                <a:solidFill>
                  <a:srgbClr val="000000"/>
                </a:solidFill>
              </a:rPr>
              <a:t>becomes</a:t>
            </a:r>
            <a:r>
              <a:rPr lang="en" sz="13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{$set:{ a: 5}} </a:t>
            </a:r>
            <a:r>
              <a:rPr lang="en" sz="1600">
                <a:solidFill>
                  <a:srgbClr val="000000"/>
                </a:solidFill>
              </a:rPr>
              <a:t>assuming a was previously equal to 3</a:t>
            </a:r>
            <a:endParaRPr sz="1600">
              <a:solidFill>
                <a:srgbClr val="000000"/>
              </a:solidFill>
            </a:endParaRPr>
          </a:p>
          <a:p>
            <a:pPr marL="127000" lvl="0" indent="0" algn="ctr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300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{$push:{b: "cheese"}} </a:t>
            </a:r>
            <a:r>
              <a:rPr lang="en" sz="1600">
                <a:solidFill>
                  <a:srgbClr val="000000"/>
                </a:solidFill>
              </a:rPr>
              <a:t>becomes</a:t>
            </a:r>
            <a:r>
              <a:rPr lang="en" sz="13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{$set:{ "b.8" : "cheese" }}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Oplog and Replication: Exercise</a:t>
            </a: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Log into your cluster using the mongodb shell.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rs.status() to see details of the Replica Set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Look in the members array for the hostname of a secondary.</a:t>
            </a: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3"/>
          </p:nvPr>
        </p:nvSpPr>
        <p:spPr>
          <a:xfrm>
            <a:off x="3619350" y="135757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[ec2-user@red-fox ~]$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curl ifconfig.me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18.193.118.157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[ec2-user@red-fox ~]$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 "mongodb+srv://</a:t>
            </a:r>
            <a:r>
              <a:rPr lang="en" sz="900">
                <a:solidFill>
                  <a:srgbClr val="FF0000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cluster0.xxx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.mongodb.net" --username mongoadmin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password: &lt;passwordone&gt;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rs.status()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{ 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"set" : "atlas-cn2twg-shard-0",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"date" : ISODate("2021-02-26T10:04:01.675Z"),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"myState" : 1,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"term" : NumberLong(3),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"syncSourceHost" : "",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"syncSourceId" : -1,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"heartbeatIntervalMillis" : NumberLong(2000),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"majorityVoteCount" : 2,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"writeMajorityCount" : 2,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	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...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directly into a secondary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time we are logging into a specific single host.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also need to specify we want TLS as that's specified by the  SRV record only.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List Database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Specify rs.secondaryOK()</a:t>
            </a:r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[ec2-user@red-fox ~]$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 "mongodb://</a:t>
            </a:r>
            <a:r>
              <a:rPr lang="en" sz="900">
                <a:solidFill>
                  <a:srgbClr val="FF0000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cluster0-shard-00-01.xxxx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.mongodb.net:27017" --tls --username mongoadmin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password: &lt;passwordone&gt;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dbs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rs.secondaryOk ? rs.secondaryOk() :  ""</a:t>
            </a:r>
            <a:endParaRPr sz="9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MongoDB:SECONDARY&gt; 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db.getMongo().setReadPref('nearest')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dbs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sample_training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ourtrip = { "_id" : ObjectId("572bb8222b288919b68abf60")}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db.trips.findOne(ourtrip)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db.trips.updateOne(ourtrip, {$inc : {tripduration:1}})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db.trips.findOne(ourtrip)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Change on the Primary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Go Back to the terminal on the Primary.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dbs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sample_training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ourtrip = { "_id" : ObjectId("572bb8222b288919b68abf60")}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db.trips.findOne(ourtrip)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db.trips.updateOne(ourtrip, {$inc : {tripduration:1}})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db.trips.findOne(ourtrip)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again on the Secondary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Go Back to the terminal on the Secondary and rerun your findOne().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900">
                <a:solidFill>
                  <a:srgbClr val="000000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rs.secondaryOk ? rs.secondaryOk() :  ""</a:t>
            </a:r>
            <a:endParaRPr sz="900">
              <a:solidFill>
                <a:schemeClr val="lt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MongoDB:SECONDARY&gt; &gt;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db.getMongo().setReadPref('nearest')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ourtrip = { "_id" : ObjectId("572bb8222b288919b68abf60")}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MongoDB:SECONDARY&gt;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db.trips.findOne(ourtrip)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Oplog on the Primary</a:t>
            </a:r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26703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Go Back to the terminal on the Primary.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Search the oplog - sort in reverse for the last entry.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Note our $inc is now $set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secondary will have an entry like this too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3"/>
          </p:nvPr>
        </p:nvSpPr>
        <p:spPr>
          <a:xfrm>
            <a:off x="3634875" y="1395525"/>
            <a:ext cx="4649100" cy="32697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</a:t>
            </a: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MongoDB atlas-xxx-shard-0:PRIMARY&gt; </a:t>
            </a:r>
            <a:r>
              <a:rPr lang="en" sz="900">
                <a:solidFill>
                  <a:srgbClr val="1A1A1A"/>
                </a:solidFill>
                <a:uFill>
                  <a:noFill/>
                </a:uFill>
                <a:latin typeface="Fira Mono Medium"/>
                <a:ea typeface="Fira Mono Medium"/>
                <a:cs typeface="Fira Mono Medium"/>
                <a:sym typeface="Fira Mon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db.oplog.rs.find({"ns" : "sample_training.trips"}).sort({$natural:-1}).limit(1)</a:t>
            </a:r>
            <a:r>
              <a:rPr lang="en" sz="900">
                <a:solidFill>
                  <a:srgbClr val="1A1A1A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.pretty()</a:t>
            </a:r>
            <a:endParaRPr sz="900">
              <a:solidFill>
                <a:srgbClr val="1A1A1A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{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"op" : "u",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"ns" : "sample_training.trips",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"ui" : UUID("f3f75011-aaa8-4bd4-ac1d-96287f3f67ef"),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"o" : {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        "$v" : 1,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        "</a:t>
            </a: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$set" : {</a:t>
            </a:r>
            <a:endParaRPr sz="900">
              <a:solidFill>
                <a:srgbClr val="FF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                        "tripduration" : 695</a:t>
            </a:r>
            <a:endParaRPr sz="900">
              <a:solidFill>
                <a:srgbClr val="FF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                }</a:t>
            </a:r>
            <a:endParaRPr sz="900">
              <a:solidFill>
                <a:srgbClr val="FF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},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"o2" : {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        "_id" : ObjectId("572bb8222b288919b68abf60")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},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"ts" : Timestamp(1614335186, 1),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"t" : NumberLong(3),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"wall" : ISODate("2021-02-26T10:26:26.153Z"),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        "v" : NumberLong(2)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Replication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4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8" name="Google Shape;138;p24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Multiple copies of each collection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 different physical servers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far away from each other as possible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75" y="2274050"/>
            <a:ext cx="3270325" cy="20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Oplog Window</a:t>
            </a: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Oplogs are capped collections.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Capped collections are fixed-size in bytes.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guarantee the preservation of insertion order.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support high-throughput operations.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Like circular buffers, once a collection fills its allocated space: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It makes room for new documents.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By deleting the oldest documents in the collection.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the Oplog</a:t>
            </a:r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oplog should be sized to account for latency among members.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default size oplog is usually sufficient.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But you want to make sure that your oplog is large enough: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So that the oplog window is large enough to support replication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To give you a large enough history for any diagnostics you might wish to run.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Sync</a:t>
            </a:r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New / Replacement Replica Set members need a full copy of the data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As do any that have been down too long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dirty="0">
                <a:solidFill>
                  <a:srgbClr val="000000"/>
                </a:solidFill>
              </a:rPr>
              <a:t>Where the oplog has rolled over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This can take a long time and be relatively fragile on large systems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91" name="Google Shape;291;p45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idea of Majority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2" name="Google Shape;292;p45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distributed systems, the idea of a majority or quorum is important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If a group together have </a:t>
            </a:r>
            <a:r>
              <a:rPr lang="en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more than</a:t>
            </a:r>
            <a:r>
              <a:rPr lang="en">
                <a:solidFill>
                  <a:srgbClr val="000000"/>
                </a:solidFill>
              </a:rPr>
              <a:t> half the total members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They know there cannot be another group that has more than half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And so can make a decision knowing no-one else will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A member is never sure if it's in the majority - it can just vote.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Majority</a:t>
            </a:r>
            <a:r>
              <a:rPr lang="en">
                <a:solidFill>
                  <a:srgbClr val="000000"/>
                </a:solidFill>
              </a:rPr>
              <a:t> is an essential concept in distributed systems.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98" name="Google Shape;298;p46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Elections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9" name="Google Shape;299;p46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No matter what kind of election it is, the intention is always the same: To find the most suitable candidate as a </a:t>
            </a:r>
            <a:r>
              <a:rPr lang="en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leader.</a:t>
            </a:r>
            <a:r>
              <a:rPr lang="en" u="sng" dirty="0">
                <a:solidFill>
                  <a:srgbClr val="000000"/>
                </a:solidFill>
              </a:rPr>
              <a:t> </a:t>
            </a:r>
            <a:endParaRPr u="sng" dirty="0">
              <a:solidFill>
                <a:srgbClr val="000000"/>
              </a:solidFill>
            </a:endParaRPr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25" y="1978900"/>
            <a:ext cx="5043050" cy="25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06" name="Google Shape;306;p47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Elections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47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How to choose a Primary (Leader)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dirty="0">
                <a:solidFill>
                  <a:srgbClr val="000000"/>
                </a:solidFill>
              </a:rPr>
              <a:t>Agreeing on a primary is surprisingly hard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dirty="0">
                <a:solidFill>
                  <a:srgbClr val="000000"/>
                </a:solidFill>
              </a:rPr>
              <a:t>MongoDB uses the RAFT protocol.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It is crucial that only one Primary is chosen at a time.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one chosen </a:t>
            </a:r>
            <a:r>
              <a:rPr lang="en" i="1" dirty="0">
                <a:solidFill>
                  <a:srgbClr val="000000"/>
                </a:solidFill>
              </a:rPr>
              <a:t>must</a:t>
            </a:r>
            <a:r>
              <a:rPr lang="en" dirty="0">
                <a:solidFill>
                  <a:srgbClr val="000000"/>
                </a:solidFill>
              </a:rPr>
              <a:t> be able to communicate with a majority of nodes.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one chosen </a:t>
            </a:r>
            <a:r>
              <a:rPr lang="en" i="1" dirty="0">
                <a:solidFill>
                  <a:srgbClr val="000000"/>
                </a:solidFill>
              </a:rPr>
              <a:t>should</a:t>
            </a:r>
            <a:r>
              <a:rPr lang="en" dirty="0">
                <a:solidFill>
                  <a:srgbClr val="000000"/>
                </a:solidFill>
              </a:rPr>
              <a:t> be the most up to date with the latest information.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We may </a:t>
            </a:r>
            <a:r>
              <a:rPr lang="en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prefer</a:t>
            </a:r>
            <a:r>
              <a:rPr lang="en" dirty="0">
                <a:solidFill>
                  <a:srgbClr val="000000"/>
                </a:solidFill>
              </a:rPr>
              <a:t> some over the others due to geography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650" y="906450"/>
            <a:ext cx="2754050" cy="16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35" name="Google Shape;335;p51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does a primary step down?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51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Primary will become a secondary when: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It sees an election happening that's later than the one it was elected in.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You explicitly tell it to step down - it does a good handover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It can no longer see a majority of the secondaries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6" name="Google Shape;356;p54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Nodes, 1 data center</a:t>
            </a:r>
            <a:endParaRPr/>
          </a:p>
        </p:txBody>
      </p:sp>
      <p:grpSp>
        <p:nvGrpSpPr>
          <p:cNvPr id="357" name="Google Shape;357;p54"/>
          <p:cNvGrpSpPr/>
          <p:nvPr/>
        </p:nvGrpSpPr>
        <p:grpSpPr>
          <a:xfrm>
            <a:off x="3336150" y="1779600"/>
            <a:ext cx="2605500" cy="2207700"/>
            <a:chOff x="3336150" y="1779600"/>
            <a:chExt cx="2605500" cy="2207700"/>
          </a:xfrm>
        </p:grpSpPr>
        <p:sp>
          <p:nvSpPr>
            <p:cNvPr id="358" name="Google Shape;358;p54"/>
            <p:cNvSpPr/>
            <p:nvPr/>
          </p:nvSpPr>
          <p:spPr>
            <a:xfrm>
              <a:off x="3336150" y="1779600"/>
              <a:ext cx="2605500" cy="220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4"/>
            <p:cNvSpPr/>
            <p:nvPr/>
          </p:nvSpPr>
          <p:spPr>
            <a:xfrm>
              <a:off x="3633750" y="1990007"/>
              <a:ext cx="2010300" cy="5331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Primary</a:t>
              </a:r>
              <a:endParaRPr sz="190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0" name="Google Shape;360;p54" title="image_1"/>
            <p:cNvSpPr/>
            <p:nvPr/>
          </p:nvSpPr>
          <p:spPr>
            <a:xfrm>
              <a:off x="3633750" y="2616895"/>
              <a:ext cx="2010300" cy="533100"/>
            </a:xfrm>
            <a:prstGeom prst="rect">
              <a:avLst/>
            </a:prstGeom>
            <a:solidFill>
              <a:srgbClr val="13AA5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Secondary</a:t>
              </a:r>
              <a:endParaRPr sz="19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1" name="Google Shape;361;p54"/>
            <p:cNvSpPr/>
            <p:nvPr/>
          </p:nvSpPr>
          <p:spPr>
            <a:xfrm>
              <a:off x="3633750" y="3243792"/>
              <a:ext cx="2010300" cy="533100"/>
            </a:xfrm>
            <a:prstGeom prst="rect">
              <a:avLst/>
            </a:prstGeom>
            <a:solidFill>
              <a:srgbClr val="13AA5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Secondary</a:t>
              </a:r>
              <a:endParaRPr sz="19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2" name="Google Shape;362;p54"/>
            <p:cNvSpPr/>
            <p:nvPr/>
          </p:nvSpPr>
          <p:spPr>
            <a:xfrm>
              <a:off x="4255950" y="1911100"/>
              <a:ext cx="765900" cy="690900"/>
            </a:xfrm>
            <a:prstGeom prst="mathMultiply">
              <a:avLst>
                <a:gd name="adj1" fmla="val 10305"/>
              </a:avLst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54"/>
          <p:cNvSpPr txBox="1"/>
          <p:nvPr/>
        </p:nvSpPr>
        <p:spPr>
          <a:xfrm>
            <a:off x="3336150" y="1261475"/>
            <a:ext cx="260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1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9" name="Google Shape;369;p55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Nodes, 2 data centers</a:t>
            </a:r>
            <a:endParaRPr/>
          </a:p>
        </p:txBody>
      </p:sp>
      <p:grpSp>
        <p:nvGrpSpPr>
          <p:cNvPr id="370" name="Google Shape;370;p55"/>
          <p:cNvGrpSpPr/>
          <p:nvPr/>
        </p:nvGrpSpPr>
        <p:grpSpPr>
          <a:xfrm>
            <a:off x="985900" y="1724238"/>
            <a:ext cx="7097975" cy="2207700"/>
            <a:chOff x="985900" y="1724238"/>
            <a:chExt cx="7097975" cy="2207700"/>
          </a:xfrm>
        </p:grpSpPr>
        <p:sp>
          <p:nvSpPr>
            <p:cNvPr id="371" name="Google Shape;371;p55" title="ignore"/>
            <p:cNvSpPr/>
            <p:nvPr/>
          </p:nvSpPr>
          <p:spPr>
            <a:xfrm>
              <a:off x="1414425" y="2437900"/>
              <a:ext cx="1798800" cy="1070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985900" y="1724238"/>
              <a:ext cx="2605500" cy="220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1283500" y="1934652"/>
              <a:ext cx="2010300" cy="7386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Primary</a:t>
              </a:r>
              <a:endParaRPr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0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votes: 1</a:t>
              </a:r>
              <a:endPara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74" name="Google Shape;374;p55" title="image_1"/>
            <p:cNvSpPr/>
            <p:nvPr/>
          </p:nvSpPr>
          <p:spPr>
            <a:xfrm>
              <a:off x="1283500" y="2880749"/>
              <a:ext cx="2010300" cy="738600"/>
            </a:xfrm>
            <a:prstGeom prst="rect">
              <a:avLst/>
            </a:prstGeom>
            <a:solidFill>
              <a:srgbClr val="13AA5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Secondary</a:t>
              </a:r>
              <a:endParaRPr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0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votes: 1</a:t>
              </a:r>
              <a:endParaRPr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75" name="Google Shape;375;p55"/>
            <p:cNvSpPr/>
            <p:nvPr/>
          </p:nvSpPr>
          <p:spPr>
            <a:xfrm>
              <a:off x="4255950" y="2482638"/>
              <a:ext cx="765900" cy="690900"/>
            </a:xfrm>
            <a:prstGeom prst="mathMultiply">
              <a:avLst>
                <a:gd name="adj1" fmla="val 10305"/>
              </a:avLst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5" title="ignore"/>
            <p:cNvSpPr/>
            <p:nvPr/>
          </p:nvSpPr>
          <p:spPr>
            <a:xfrm>
              <a:off x="5906900" y="2437900"/>
              <a:ext cx="1798800" cy="1070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5"/>
            <p:cNvSpPr/>
            <p:nvPr/>
          </p:nvSpPr>
          <p:spPr>
            <a:xfrm>
              <a:off x="5478375" y="1724238"/>
              <a:ext cx="2605500" cy="220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5" title="image_1"/>
            <p:cNvSpPr/>
            <p:nvPr/>
          </p:nvSpPr>
          <p:spPr>
            <a:xfrm>
              <a:off x="5775975" y="1934649"/>
              <a:ext cx="2010300" cy="738600"/>
            </a:xfrm>
            <a:prstGeom prst="rect">
              <a:avLst/>
            </a:prstGeom>
            <a:solidFill>
              <a:srgbClr val="13AA5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Secondary</a:t>
              </a:r>
              <a:endParaRPr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0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votes: 1</a:t>
              </a:r>
              <a:endParaRPr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79" name="Google Shape;379;p55"/>
            <p:cNvSpPr/>
            <p:nvPr/>
          </p:nvSpPr>
          <p:spPr>
            <a:xfrm>
              <a:off x="3679600" y="2432850"/>
              <a:ext cx="1718700" cy="79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0" name="Google Shape;380;p55"/>
            <p:cNvCxnSpPr>
              <a:stCxn id="379" idx="1"/>
              <a:endCxn id="379" idx="3"/>
            </p:cNvCxnSpPr>
            <p:nvPr/>
          </p:nvCxnSpPr>
          <p:spPr>
            <a:xfrm>
              <a:off x="3679600" y="2830800"/>
              <a:ext cx="1718700" cy="0"/>
            </a:xfrm>
            <a:prstGeom prst="straightConnector1">
              <a:avLst/>
            </a:prstGeom>
            <a:noFill/>
            <a:ln w="38100" cap="flat" cmpd="sng">
              <a:solidFill>
                <a:srgbClr val="43434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81" name="Google Shape;381;p55"/>
            <p:cNvSpPr/>
            <p:nvPr/>
          </p:nvSpPr>
          <p:spPr>
            <a:xfrm>
              <a:off x="4217400" y="2485350"/>
              <a:ext cx="765900" cy="690900"/>
            </a:xfrm>
            <a:prstGeom prst="mathMultiply">
              <a:avLst>
                <a:gd name="adj1" fmla="val 10305"/>
              </a:avLst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55"/>
          <p:cNvSpPr txBox="1"/>
          <p:nvPr/>
        </p:nvSpPr>
        <p:spPr>
          <a:xfrm>
            <a:off x="985900" y="1253950"/>
            <a:ext cx="260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1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5478375" y="1253950"/>
            <a:ext cx="260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2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0" name="Google Shape;410;p57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Nodes, 3 data centers</a:t>
            </a:r>
            <a:endParaRPr/>
          </a:p>
        </p:txBody>
      </p:sp>
      <p:sp>
        <p:nvSpPr>
          <p:cNvPr id="411" name="Google Shape;411;p57"/>
          <p:cNvSpPr/>
          <p:nvPr/>
        </p:nvSpPr>
        <p:spPr>
          <a:xfrm>
            <a:off x="700575" y="2195850"/>
            <a:ext cx="2363100" cy="14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7"/>
          <p:cNvSpPr/>
          <p:nvPr/>
        </p:nvSpPr>
        <p:spPr>
          <a:xfrm>
            <a:off x="876975" y="2556302"/>
            <a:ext cx="20103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6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priority: 1</a:t>
            </a:r>
            <a:endParaRPr sz="1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3" name="Google Shape;413;p57"/>
          <p:cNvSpPr/>
          <p:nvPr/>
        </p:nvSpPr>
        <p:spPr>
          <a:xfrm>
            <a:off x="1499175" y="2556300"/>
            <a:ext cx="765900" cy="690900"/>
          </a:xfrm>
          <a:prstGeom prst="mathMultiply">
            <a:avLst>
              <a:gd name="adj1" fmla="val 10305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7"/>
          <p:cNvSpPr txBox="1"/>
          <p:nvPr/>
        </p:nvSpPr>
        <p:spPr>
          <a:xfrm>
            <a:off x="700575" y="1710550"/>
            <a:ext cx="2363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1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5" name="Google Shape;415;p57"/>
          <p:cNvSpPr/>
          <p:nvPr/>
        </p:nvSpPr>
        <p:spPr>
          <a:xfrm>
            <a:off x="3457350" y="2195850"/>
            <a:ext cx="2363100" cy="14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7"/>
          <p:cNvSpPr txBox="1"/>
          <p:nvPr/>
        </p:nvSpPr>
        <p:spPr>
          <a:xfrm>
            <a:off x="3457350" y="1710550"/>
            <a:ext cx="2363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2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7" name="Google Shape;417;p57" title="image_1"/>
          <p:cNvSpPr/>
          <p:nvPr/>
        </p:nvSpPr>
        <p:spPr>
          <a:xfrm>
            <a:off x="3633750" y="2556299"/>
            <a:ext cx="2010300" cy="7386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6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priority: 1</a:t>
            </a:r>
            <a:endParaRPr sz="15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8" name="Google Shape;418;p57"/>
          <p:cNvSpPr/>
          <p:nvPr/>
        </p:nvSpPr>
        <p:spPr>
          <a:xfrm>
            <a:off x="6214125" y="2195850"/>
            <a:ext cx="2363100" cy="14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6214125" y="1710550"/>
            <a:ext cx="2363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3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20" name="Google Shape;420;p57" title="image_1"/>
          <p:cNvSpPr/>
          <p:nvPr/>
        </p:nvSpPr>
        <p:spPr>
          <a:xfrm>
            <a:off x="6390525" y="2556299"/>
            <a:ext cx="2010300" cy="7386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6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priority: 1</a:t>
            </a:r>
            <a:endParaRPr sz="15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6" name="Google Shape;146;p25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Reasons for Replication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25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availability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Reducing read latency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Supporting  different access patterns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 title="pag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26" name="Google Shape;426;p58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 Nodes, 3 data centers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7" name="Google Shape;427;p58" title="ignore"/>
          <p:cNvSpPr/>
          <p:nvPr/>
        </p:nvSpPr>
        <p:spPr>
          <a:xfrm>
            <a:off x="999125" y="2680550"/>
            <a:ext cx="1798800" cy="107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8"/>
          <p:cNvSpPr/>
          <p:nvPr/>
        </p:nvSpPr>
        <p:spPr>
          <a:xfrm>
            <a:off x="675800" y="1966900"/>
            <a:ext cx="2387700" cy="220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8"/>
          <p:cNvSpPr/>
          <p:nvPr/>
        </p:nvSpPr>
        <p:spPr>
          <a:xfrm>
            <a:off x="868200" y="2177302"/>
            <a:ext cx="2010300" cy="738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6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votes: 1</a:t>
            </a:r>
            <a:endParaRPr sz="1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58" title="image_1"/>
          <p:cNvSpPr/>
          <p:nvPr/>
        </p:nvSpPr>
        <p:spPr>
          <a:xfrm>
            <a:off x="868200" y="3123399"/>
            <a:ext cx="2010300" cy="7386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6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votes: 1</a:t>
            </a:r>
            <a:endParaRPr sz="15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1" name="Google Shape;431;p58" title="ignore"/>
          <p:cNvSpPr/>
          <p:nvPr/>
        </p:nvSpPr>
        <p:spPr>
          <a:xfrm>
            <a:off x="6274825" y="2697888"/>
            <a:ext cx="1798800" cy="107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8"/>
          <p:cNvSpPr/>
          <p:nvPr/>
        </p:nvSpPr>
        <p:spPr>
          <a:xfrm>
            <a:off x="5944950" y="1984225"/>
            <a:ext cx="2387700" cy="220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8" title="image_1"/>
          <p:cNvSpPr/>
          <p:nvPr/>
        </p:nvSpPr>
        <p:spPr>
          <a:xfrm>
            <a:off x="6143900" y="2194637"/>
            <a:ext cx="2010300" cy="7386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6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votes: 1</a:t>
            </a:r>
            <a:endParaRPr sz="15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4" name="Google Shape;434;p58"/>
          <p:cNvSpPr txBox="1"/>
          <p:nvPr/>
        </p:nvSpPr>
        <p:spPr>
          <a:xfrm>
            <a:off x="570600" y="1481600"/>
            <a:ext cx="260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1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35" name="Google Shape;435;p58"/>
          <p:cNvSpPr txBox="1"/>
          <p:nvPr/>
        </p:nvSpPr>
        <p:spPr>
          <a:xfrm>
            <a:off x="5846300" y="1498938"/>
            <a:ext cx="260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3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36" name="Google Shape;436;p58" title="ignore"/>
          <p:cNvSpPr/>
          <p:nvPr/>
        </p:nvSpPr>
        <p:spPr>
          <a:xfrm>
            <a:off x="3636975" y="2697900"/>
            <a:ext cx="1798800" cy="107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3325375" y="1984250"/>
            <a:ext cx="2357700" cy="220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8" title="image_1"/>
          <p:cNvSpPr/>
          <p:nvPr/>
        </p:nvSpPr>
        <p:spPr>
          <a:xfrm>
            <a:off x="3506050" y="3140749"/>
            <a:ext cx="2010300" cy="7386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6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votes: 1</a:t>
            </a:r>
            <a:endParaRPr sz="15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9" name="Google Shape;439;p58"/>
          <p:cNvSpPr txBox="1"/>
          <p:nvPr/>
        </p:nvSpPr>
        <p:spPr>
          <a:xfrm>
            <a:off x="3208450" y="1498950"/>
            <a:ext cx="260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Medium"/>
                <a:ea typeface="Barlow Medium"/>
                <a:cs typeface="Barlow Medium"/>
                <a:sym typeface="Barlow Medium"/>
              </a:rPr>
              <a:t>Data Center 2</a:t>
            </a:r>
            <a:endParaRPr sz="160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40" name="Google Shape;440;p58" title="image_1"/>
          <p:cNvSpPr/>
          <p:nvPr/>
        </p:nvSpPr>
        <p:spPr>
          <a:xfrm>
            <a:off x="3499075" y="2202449"/>
            <a:ext cx="2010300" cy="7386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6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votes: 1</a:t>
            </a:r>
            <a:endParaRPr sz="15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1" name="Google Shape;441;p58"/>
          <p:cNvSpPr/>
          <p:nvPr/>
        </p:nvSpPr>
        <p:spPr>
          <a:xfrm>
            <a:off x="1486700" y="2226300"/>
            <a:ext cx="765900" cy="690900"/>
          </a:xfrm>
          <a:prstGeom prst="mathMultiply">
            <a:avLst>
              <a:gd name="adj1" fmla="val 10305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64683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Developers have responsibilities too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7" name="Google Shape;447;p59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48" name="Google Shape;448;p59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Replication doesn't seem like a developer issue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Developers need to understand the implications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As the software must support it correctly.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And make decisions with business owners about speed versus durability.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In any multi-server system, safety, speed, and correctness must be considered.</a:t>
            </a:r>
            <a:endParaRPr>
              <a:solidFill>
                <a:srgbClr val="0E101A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61" name="Google Shape;461;p61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Concerns</a:t>
            </a:r>
            <a:endParaRPr/>
          </a:p>
        </p:txBody>
      </p:sp>
      <p:sp>
        <p:nvSpPr>
          <p:cNvPr id="462" name="Google Shape;462;p61"/>
          <p:cNvSpPr/>
          <p:nvPr/>
        </p:nvSpPr>
        <p:spPr>
          <a:xfrm>
            <a:off x="3160028" y="2533214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3" name="Google Shape;463;p61"/>
          <p:cNvSpPr/>
          <p:nvPr/>
        </p:nvSpPr>
        <p:spPr>
          <a:xfrm>
            <a:off x="7411278" y="1482891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4" name="Google Shape;464;p61"/>
          <p:cNvSpPr txBox="1"/>
          <p:nvPr/>
        </p:nvSpPr>
        <p:spPr>
          <a:xfrm>
            <a:off x="2753677" y="3655975"/>
            <a:ext cx="26097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rgbClr val="13AA52"/>
                </a:solidFill>
                <a:latin typeface="Barlow"/>
                <a:ea typeface="Barlow"/>
                <a:cs typeface="Barlow"/>
                <a:sym typeface="Barlow"/>
              </a:rPr>
              <a:t>Write some data</a:t>
            </a:r>
            <a:endParaRPr sz="1900" b="1" i="0" u="none" strike="noStrike" cap="none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"/>
              <a:buChar char="-"/>
            </a:pPr>
            <a:r>
              <a:rPr lang="en" sz="16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Replication</a:t>
            </a:r>
            <a:endParaRPr sz="1600" i="0" u="none" strike="noStrike" cap="none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5" name="Google Shape;465;p61"/>
          <p:cNvSpPr/>
          <p:nvPr/>
        </p:nvSpPr>
        <p:spPr>
          <a:xfrm>
            <a:off x="379313" y="2533220"/>
            <a:ext cx="1325100" cy="3279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Application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6" name="Google Shape;466;p61"/>
          <p:cNvSpPr/>
          <p:nvPr/>
        </p:nvSpPr>
        <p:spPr>
          <a:xfrm>
            <a:off x="7411278" y="3492116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7" name="Google Shape;467;p61"/>
          <p:cNvSpPr/>
          <p:nvPr/>
        </p:nvSpPr>
        <p:spPr>
          <a:xfrm>
            <a:off x="5462550" y="2533225"/>
            <a:ext cx="866700" cy="3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Oplog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68" name="Google Shape;468;p61"/>
          <p:cNvCxnSpPr>
            <a:stCxn id="462" idx="3"/>
            <a:endCxn id="467" idx="1"/>
          </p:cNvCxnSpPr>
          <p:nvPr/>
        </p:nvCxnSpPr>
        <p:spPr>
          <a:xfrm>
            <a:off x="4485128" y="2697164"/>
            <a:ext cx="97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61"/>
          <p:cNvCxnSpPr>
            <a:stCxn id="467" idx="3"/>
            <a:endCxn id="463" idx="1"/>
          </p:cNvCxnSpPr>
          <p:nvPr/>
        </p:nvCxnSpPr>
        <p:spPr>
          <a:xfrm rot="10800000" flipH="1">
            <a:off x="6329250" y="1646875"/>
            <a:ext cx="10821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61"/>
          <p:cNvCxnSpPr>
            <a:stCxn id="467" idx="3"/>
            <a:endCxn id="466" idx="1"/>
          </p:cNvCxnSpPr>
          <p:nvPr/>
        </p:nvCxnSpPr>
        <p:spPr>
          <a:xfrm>
            <a:off x="6329250" y="2697175"/>
            <a:ext cx="1082100" cy="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61"/>
          <p:cNvCxnSpPr>
            <a:stCxn id="465" idx="3"/>
            <a:endCxn id="462" idx="1"/>
          </p:cNvCxnSpPr>
          <p:nvPr/>
        </p:nvCxnSpPr>
        <p:spPr>
          <a:xfrm>
            <a:off x="1704413" y="2697170"/>
            <a:ext cx="145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2" name="Google Shape;472;p61"/>
          <p:cNvSpPr txBox="1"/>
          <p:nvPr/>
        </p:nvSpPr>
        <p:spPr>
          <a:xfrm>
            <a:off x="1818450" y="2271400"/>
            <a:ext cx="1296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{x:1}....{x:99}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3" name="Google Shape;473;p61"/>
          <p:cNvSpPr txBox="1"/>
          <p:nvPr/>
        </p:nvSpPr>
        <p:spPr>
          <a:xfrm>
            <a:off x="2110775" y="2697175"/>
            <a:ext cx="663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{ok:1}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4" name="Google Shape;474;p61"/>
          <p:cNvSpPr txBox="1"/>
          <p:nvPr/>
        </p:nvSpPr>
        <p:spPr>
          <a:xfrm>
            <a:off x="7411338" y="633880"/>
            <a:ext cx="749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5" name="Google Shape;475;p61"/>
          <p:cNvSpPr txBox="1"/>
          <p:nvPr/>
        </p:nvSpPr>
        <p:spPr>
          <a:xfrm>
            <a:off x="7411338" y="2609430"/>
            <a:ext cx="749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6" name="Google Shape;476;p61"/>
          <p:cNvSpPr txBox="1"/>
          <p:nvPr/>
        </p:nvSpPr>
        <p:spPr>
          <a:xfrm>
            <a:off x="4571975" y="1510475"/>
            <a:ext cx="977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82" name="Google Shape;482;p62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Concerns</a:t>
            </a:r>
            <a:endParaRPr/>
          </a:p>
        </p:txBody>
      </p:sp>
      <p:sp>
        <p:nvSpPr>
          <p:cNvPr id="483" name="Google Shape;483;p62"/>
          <p:cNvSpPr/>
          <p:nvPr/>
        </p:nvSpPr>
        <p:spPr>
          <a:xfrm>
            <a:off x="3160028" y="2533214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4" name="Google Shape;484;p62"/>
          <p:cNvSpPr/>
          <p:nvPr/>
        </p:nvSpPr>
        <p:spPr>
          <a:xfrm>
            <a:off x="7411278" y="1482891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5" name="Google Shape;485;p62"/>
          <p:cNvSpPr/>
          <p:nvPr/>
        </p:nvSpPr>
        <p:spPr>
          <a:xfrm>
            <a:off x="379313" y="2533220"/>
            <a:ext cx="1325100" cy="3279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Application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6" name="Google Shape;486;p62"/>
          <p:cNvSpPr/>
          <p:nvPr/>
        </p:nvSpPr>
        <p:spPr>
          <a:xfrm>
            <a:off x="7411278" y="3492116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7" name="Google Shape;487;p62"/>
          <p:cNvSpPr/>
          <p:nvPr/>
        </p:nvSpPr>
        <p:spPr>
          <a:xfrm>
            <a:off x="5462550" y="2533225"/>
            <a:ext cx="866700" cy="3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Oplog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88" name="Google Shape;488;p62"/>
          <p:cNvCxnSpPr>
            <a:stCxn id="483" idx="3"/>
            <a:endCxn id="487" idx="1"/>
          </p:cNvCxnSpPr>
          <p:nvPr/>
        </p:nvCxnSpPr>
        <p:spPr>
          <a:xfrm>
            <a:off x="4485128" y="2697164"/>
            <a:ext cx="97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62"/>
          <p:cNvCxnSpPr>
            <a:stCxn id="487" idx="3"/>
            <a:endCxn id="484" idx="1"/>
          </p:cNvCxnSpPr>
          <p:nvPr/>
        </p:nvCxnSpPr>
        <p:spPr>
          <a:xfrm rot="10800000" flipH="1">
            <a:off x="6329250" y="1646875"/>
            <a:ext cx="10821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62"/>
          <p:cNvCxnSpPr>
            <a:stCxn id="487" idx="3"/>
            <a:endCxn id="486" idx="1"/>
          </p:cNvCxnSpPr>
          <p:nvPr/>
        </p:nvCxnSpPr>
        <p:spPr>
          <a:xfrm>
            <a:off x="6329250" y="2697175"/>
            <a:ext cx="1082100" cy="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62"/>
          <p:cNvCxnSpPr>
            <a:stCxn id="485" idx="3"/>
            <a:endCxn id="483" idx="1"/>
          </p:cNvCxnSpPr>
          <p:nvPr/>
        </p:nvCxnSpPr>
        <p:spPr>
          <a:xfrm>
            <a:off x="1704413" y="2697170"/>
            <a:ext cx="145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92" name="Google Shape;492;p62"/>
          <p:cNvSpPr txBox="1"/>
          <p:nvPr/>
        </p:nvSpPr>
        <p:spPr>
          <a:xfrm>
            <a:off x="2110775" y="2275400"/>
            <a:ext cx="1296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{x:100}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3" name="Google Shape;493;p62"/>
          <p:cNvSpPr txBox="1"/>
          <p:nvPr/>
        </p:nvSpPr>
        <p:spPr>
          <a:xfrm>
            <a:off x="2110775" y="2697175"/>
            <a:ext cx="705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{ok:1}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4" name="Google Shape;494;p62"/>
          <p:cNvSpPr txBox="1"/>
          <p:nvPr/>
        </p:nvSpPr>
        <p:spPr>
          <a:xfrm>
            <a:off x="4571975" y="1510475"/>
            <a:ext cx="977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{x:100}</a:t>
            </a:r>
            <a:endParaRPr sz="160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5" name="Google Shape;495;p62"/>
          <p:cNvSpPr txBox="1"/>
          <p:nvPr/>
        </p:nvSpPr>
        <p:spPr>
          <a:xfrm>
            <a:off x="7411338" y="633880"/>
            <a:ext cx="749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6" name="Google Shape;496;p62"/>
          <p:cNvSpPr txBox="1"/>
          <p:nvPr/>
        </p:nvSpPr>
        <p:spPr>
          <a:xfrm>
            <a:off x="7411338" y="2609430"/>
            <a:ext cx="749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7" name="Google Shape;497;p62"/>
          <p:cNvSpPr txBox="1"/>
          <p:nvPr/>
        </p:nvSpPr>
        <p:spPr>
          <a:xfrm>
            <a:off x="2753675" y="3655975"/>
            <a:ext cx="31245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rgbClr val="13AA52"/>
                </a:solidFill>
                <a:latin typeface="Barlow"/>
                <a:ea typeface="Barlow"/>
                <a:cs typeface="Barlow"/>
                <a:sym typeface="Barlow"/>
              </a:rPr>
              <a:t>Write some more data</a:t>
            </a:r>
            <a:endParaRPr sz="1900" b="1" i="0" u="none" strike="noStrike" cap="none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"/>
              <a:buChar char="-"/>
            </a:pPr>
            <a:r>
              <a:rPr lang="en" sz="16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Replication</a:t>
            </a:r>
            <a:endParaRPr sz="1600" i="0" u="none" strike="noStrike" cap="none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03" name="Google Shape;503;p63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Concerns</a:t>
            </a:r>
            <a:endParaRPr/>
          </a:p>
        </p:txBody>
      </p:sp>
      <p:sp>
        <p:nvSpPr>
          <p:cNvPr id="504" name="Google Shape;504;p63"/>
          <p:cNvSpPr/>
          <p:nvPr/>
        </p:nvSpPr>
        <p:spPr>
          <a:xfrm>
            <a:off x="3160028" y="2533214"/>
            <a:ext cx="1325100" cy="32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5" name="Google Shape;505;p63"/>
          <p:cNvSpPr/>
          <p:nvPr/>
        </p:nvSpPr>
        <p:spPr>
          <a:xfrm>
            <a:off x="7411278" y="1482891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6" name="Google Shape;506;p63"/>
          <p:cNvSpPr/>
          <p:nvPr/>
        </p:nvSpPr>
        <p:spPr>
          <a:xfrm>
            <a:off x="379313" y="2533220"/>
            <a:ext cx="1325100" cy="3279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Application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7" name="Google Shape;507;p63"/>
          <p:cNvSpPr/>
          <p:nvPr/>
        </p:nvSpPr>
        <p:spPr>
          <a:xfrm>
            <a:off x="7411278" y="3492116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8" name="Google Shape;508;p63"/>
          <p:cNvSpPr/>
          <p:nvPr/>
        </p:nvSpPr>
        <p:spPr>
          <a:xfrm>
            <a:off x="5462550" y="2533225"/>
            <a:ext cx="866700" cy="3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Oplog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09" name="Google Shape;509;p63"/>
          <p:cNvCxnSpPr>
            <a:stCxn id="504" idx="3"/>
            <a:endCxn id="508" idx="1"/>
          </p:cNvCxnSpPr>
          <p:nvPr/>
        </p:nvCxnSpPr>
        <p:spPr>
          <a:xfrm>
            <a:off x="4485128" y="2697164"/>
            <a:ext cx="97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63"/>
          <p:cNvCxnSpPr>
            <a:stCxn id="508" idx="3"/>
            <a:endCxn id="505" idx="1"/>
          </p:cNvCxnSpPr>
          <p:nvPr/>
        </p:nvCxnSpPr>
        <p:spPr>
          <a:xfrm rot="10800000" flipH="1">
            <a:off x="6329250" y="1646875"/>
            <a:ext cx="10821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63"/>
          <p:cNvCxnSpPr>
            <a:stCxn id="508" idx="3"/>
            <a:endCxn id="507" idx="1"/>
          </p:cNvCxnSpPr>
          <p:nvPr/>
        </p:nvCxnSpPr>
        <p:spPr>
          <a:xfrm>
            <a:off x="6329250" y="2697175"/>
            <a:ext cx="1082100" cy="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63"/>
          <p:cNvCxnSpPr>
            <a:stCxn id="506" idx="3"/>
            <a:endCxn id="504" idx="1"/>
          </p:cNvCxnSpPr>
          <p:nvPr/>
        </p:nvCxnSpPr>
        <p:spPr>
          <a:xfrm>
            <a:off x="1704413" y="2697170"/>
            <a:ext cx="145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3" name="Google Shape;513;p63"/>
          <p:cNvSpPr txBox="1"/>
          <p:nvPr/>
        </p:nvSpPr>
        <p:spPr>
          <a:xfrm>
            <a:off x="2110775" y="2275400"/>
            <a:ext cx="1296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{x:100}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4" name="Google Shape;514;p63"/>
          <p:cNvSpPr txBox="1"/>
          <p:nvPr/>
        </p:nvSpPr>
        <p:spPr>
          <a:xfrm>
            <a:off x="2110775" y="2697175"/>
            <a:ext cx="7494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{ok:1}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5" name="Google Shape;515;p63"/>
          <p:cNvSpPr txBox="1"/>
          <p:nvPr/>
        </p:nvSpPr>
        <p:spPr>
          <a:xfrm>
            <a:off x="4571975" y="1510475"/>
            <a:ext cx="977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{x:100}</a:t>
            </a:r>
            <a:endParaRPr sz="160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6" name="Google Shape;516;p63"/>
          <p:cNvSpPr txBox="1"/>
          <p:nvPr/>
        </p:nvSpPr>
        <p:spPr>
          <a:xfrm>
            <a:off x="7411338" y="633880"/>
            <a:ext cx="749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7" name="Google Shape;517;p63"/>
          <p:cNvSpPr txBox="1"/>
          <p:nvPr/>
        </p:nvSpPr>
        <p:spPr>
          <a:xfrm>
            <a:off x="7411338" y="2609430"/>
            <a:ext cx="749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8" name="Google Shape;518;p63"/>
          <p:cNvSpPr txBox="1"/>
          <p:nvPr/>
        </p:nvSpPr>
        <p:spPr>
          <a:xfrm>
            <a:off x="2753677" y="3655975"/>
            <a:ext cx="26097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rgbClr val="13AA52"/>
                </a:solidFill>
                <a:latin typeface="Barlow"/>
                <a:ea typeface="Barlow"/>
                <a:cs typeface="Barlow"/>
                <a:sym typeface="Barlow"/>
              </a:rPr>
              <a:t>Primary goes down</a:t>
            </a:r>
            <a:endParaRPr sz="1900" b="1" i="0" u="none" strike="noStrike" cap="none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"/>
              <a:buChar char="-"/>
            </a:pPr>
            <a:r>
              <a:rPr lang="en" sz="16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Replication</a:t>
            </a:r>
            <a:endParaRPr sz="1600" i="0" u="none" strike="noStrike" cap="none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4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24" name="Google Shape;524;p64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Concerns</a:t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3160028" y="2533214"/>
            <a:ext cx="1325100" cy="32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6" name="Google Shape;526;p64"/>
          <p:cNvSpPr/>
          <p:nvPr/>
        </p:nvSpPr>
        <p:spPr>
          <a:xfrm>
            <a:off x="7411278" y="1482891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7" name="Google Shape;527;p64"/>
          <p:cNvSpPr/>
          <p:nvPr/>
        </p:nvSpPr>
        <p:spPr>
          <a:xfrm>
            <a:off x="379313" y="2533220"/>
            <a:ext cx="1325100" cy="3279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Application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64"/>
          <p:cNvSpPr/>
          <p:nvPr/>
        </p:nvSpPr>
        <p:spPr>
          <a:xfrm>
            <a:off x="7411278" y="3492116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64"/>
          <p:cNvSpPr/>
          <p:nvPr/>
        </p:nvSpPr>
        <p:spPr>
          <a:xfrm>
            <a:off x="5462550" y="2533225"/>
            <a:ext cx="866700" cy="3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Oplog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64"/>
          <p:cNvSpPr txBox="1"/>
          <p:nvPr/>
        </p:nvSpPr>
        <p:spPr>
          <a:xfrm>
            <a:off x="1934375" y="2314675"/>
            <a:ext cx="1296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1" name="Google Shape;531;p64"/>
          <p:cNvSpPr txBox="1"/>
          <p:nvPr/>
        </p:nvSpPr>
        <p:spPr>
          <a:xfrm>
            <a:off x="1934375" y="2697175"/>
            <a:ext cx="7164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{ok:1}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2" name="Google Shape;532;p64"/>
          <p:cNvSpPr txBox="1"/>
          <p:nvPr/>
        </p:nvSpPr>
        <p:spPr>
          <a:xfrm>
            <a:off x="7411350" y="377974"/>
            <a:ext cx="749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3" name="Google Shape;533;p64"/>
          <p:cNvSpPr txBox="1"/>
          <p:nvPr/>
        </p:nvSpPr>
        <p:spPr>
          <a:xfrm>
            <a:off x="7446850" y="2314674"/>
            <a:ext cx="749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34" name="Google Shape;534;p64"/>
          <p:cNvCxnSpPr>
            <a:stCxn id="526" idx="2"/>
          </p:cNvCxnSpPr>
          <p:nvPr/>
        </p:nvCxnSpPr>
        <p:spPr>
          <a:xfrm flipH="1">
            <a:off x="8066028" y="1810791"/>
            <a:ext cx="7800" cy="16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64"/>
          <p:cNvCxnSpPr/>
          <p:nvPr/>
        </p:nvCxnSpPr>
        <p:spPr>
          <a:xfrm rot="10800000" flipH="1">
            <a:off x="1739953" y="1626591"/>
            <a:ext cx="5706900" cy="1050300"/>
          </a:xfrm>
          <a:prstGeom prst="bentConnector3">
            <a:avLst>
              <a:gd name="adj1" fmla="val 21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6" name="Google Shape;536;p64"/>
          <p:cNvSpPr txBox="1"/>
          <p:nvPr/>
        </p:nvSpPr>
        <p:spPr>
          <a:xfrm>
            <a:off x="2753677" y="3655975"/>
            <a:ext cx="26097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rgbClr val="13AA52"/>
                </a:solidFill>
                <a:latin typeface="Barlow"/>
                <a:ea typeface="Barlow"/>
                <a:cs typeface="Barlow"/>
                <a:sym typeface="Barlow"/>
              </a:rPr>
              <a:t>New primary elected</a:t>
            </a:r>
            <a:endParaRPr sz="1900" b="1" i="0" u="none" strike="noStrike" cap="none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"/>
              <a:buChar char="-"/>
            </a:pPr>
            <a:r>
              <a:rPr lang="en" sz="16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Keep writing data</a:t>
            </a:r>
            <a:endParaRPr sz="1600" i="0" u="none" strike="noStrike" cap="none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42" name="Google Shape;542;p65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Concerns</a:t>
            </a:r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3160028" y="2533214"/>
            <a:ext cx="1325100" cy="32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re-loading...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4" name="Google Shape;544;p65"/>
          <p:cNvSpPr/>
          <p:nvPr/>
        </p:nvSpPr>
        <p:spPr>
          <a:xfrm>
            <a:off x="7411278" y="1482891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5" name="Google Shape;545;p65"/>
          <p:cNvSpPr/>
          <p:nvPr/>
        </p:nvSpPr>
        <p:spPr>
          <a:xfrm>
            <a:off x="379313" y="2533220"/>
            <a:ext cx="1325100" cy="3279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Application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6" name="Google Shape;546;p65"/>
          <p:cNvSpPr/>
          <p:nvPr/>
        </p:nvSpPr>
        <p:spPr>
          <a:xfrm>
            <a:off x="7411278" y="3492116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7" name="Google Shape;547;p65"/>
          <p:cNvSpPr/>
          <p:nvPr/>
        </p:nvSpPr>
        <p:spPr>
          <a:xfrm>
            <a:off x="5462550" y="2533225"/>
            <a:ext cx="866700" cy="3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Oplog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8" name="Google Shape;548;p65"/>
          <p:cNvSpPr txBox="1"/>
          <p:nvPr/>
        </p:nvSpPr>
        <p:spPr>
          <a:xfrm>
            <a:off x="1934375" y="2314675"/>
            <a:ext cx="1296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9" name="Google Shape;549;p65"/>
          <p:cNvSpPr txBox="1"/>
          <p:nvPr/>
        </p:nvSpPr>
        <p:spPr>
          <a:xfrm>
            <a:off x="1934375" y="2697175"/>
            <a:ext cx="7014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{ok:1}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0" name="Google Shape;550;p65"/>
          <p:cNvSpPr txBox="1"/>
          <p:nvPr/>
        </p:nvSpPr>
        <p:spPr>
          <a:xfrm>
            <a:off x="7411350" y="377974"/>
            <a:ext cx="749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1" name="Google Shape;551;p65"/>
          <p:cNvSpPr txBox="1"/>
          <p:nvPr/>
        </p:nvSpPr>
        <p:spPr>
          <a:xfrm>
            <a:off x="7446850" y="2314674"/>
            <a:ext cx="749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2" name="Google Shape;552;p65"/>
          <p:cNvCxnSpPr>
            <a:stCxn id="544" idx="2"/>
          </p:cNvCxnSpPr>
          <p:nvPr/>
        </p:nvCxnSpPr>
        <p:spPr>
          <a:xfrm flipH="1">
            <a:off x="8066028" y="1810791"/>
            <a:ext cx="7800" cy="16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65"/>
          <p:cNvCxnSpPr/>
          <p:nvPr/>
        </p:nvCxnSpPr>
        <p:spPr>
          <a:xfrm rot="10800000" flipH="1">
            <a:off x="1739953" y="1626591"/>
            <a:ext cx="5706900" cy="1050300"/>
          </a:xfrm>
          <a:prstGeom prst="bentConnector3">
            <a:avLst>
              <a:gd name="adj1" fmla="val 21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65"/>
          <p:cNvCxnSpPr>
            <a:endCxn id="543" idx="3"/>
          </p:cNvCxnSpPr>
          <p:nvPr/>
        </p:nvCxnSpPr>
        <p:spPr>
          <a:xfrm flipH="1">
            <a:off x="4485128" y="1646864"/>
            <a:ext cx="29262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55" name="Google Shape;555;p65"/>
          <p:cNvSpPr txBox="1"/>
          <p:nvPr/>
        </p:nvSpPr>
        <p:spPr>
          <a:xfrm>
            <a:off x="4578713" y="1932163"/>
            <a:ext cx="8667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{x:100}</a:t>
            </a:r>
            <a:endParaRPr sz="160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6" name="Google Shape;556;p65"/>
          <p:cNvSpPr txBox="1"/>
          <p:nvPr/>
        </p:nvSpPr>
        <p:spPr>
          <a:xfrm>
            <a:off x="2753675" y="3655975"/>
            <a:ext cx="305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rgbClr val="13AA52"/>
                </a:solidFill>
                <a:latin typeface="Barlow"/>
                <a:ea typeface="Barlow"/>
                <a:cs typeface="Barlow"/>
                <a:sym typeface="Barlow"/>
              </a:rPr>
              <a:t>Old primary coming back</a:t>
            </a:r>
            <a:endParaRPr sz="1900" b="1" i="0" u="none" strike="noStrike" cap="none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6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62" name="Google Shape;562;p66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Concerns</a:t>
            </a:r>
            <a:endParaRPr/>
          </a:p>
        </p:txBody>
      </p:sp>
      <p:sp>
        <p:nvSpPr>
          <p:cNvPr id="563" name="Google Shape;563;p66"/>
          <p:cNvSpPr/>
          <p:nvPr/>
        </p:nvSpPr>
        <p:spPr>
          <a:xfrm>
            <a:off x="3160028" y="2533214"/>
            <a:ext cx="1325100" cy="32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Rollback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4" name="Google Shape;564;p66"/>
          <p:cNvSpPr/>
          <p:nvPr/>
        </p:nvSpPr>
        <p:spPr>
          <a:xfrm>
            <a:off x="7411278" y="1482891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5" name="Google Shape;565;p66"/>
          <p:cNvSpPr/>
          <p:nvPr/>
        </p:nvSpPr>
        <p:spPr>
          <a:xfrm>
            <a:off x="379313" y="2533220"/>
            <a:ext cx="1325100" cy="3279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Application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6" name="Google Shape;566;p66"/>
          <p:cNvSpPr/>
          <p:nvPr/>
        </p:nvSpPr>
        <p:spPr>
          <a:xfrm>
            <a:off x="7411278" y="3492116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7" name="Google Shape;567;p66"/>
          <p:cNvSpPr/>
          <p:nvPr/>
        </p:nvSpPr>
        <p:spPr>
          <a:xfrm>
            <a:off x="5462550" y="2533225"/>
            <a:ext cx="866700" cy="3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Oplog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8" name="Google Shape;568;p66"/>
          <p:cNvSpPr txBox="1"/>
          <p:nvPr/>
        </p:nvSpPr>
        <p:spPr>
          <a:xfrm>
            <a:off x="1934375" y="2314675"/>
            <a:ext cx="1296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9" name="Google Shape;569;p66"/>
          <p:cNvSpPr txBox="1"/>
          <p:nvPr/>
        </p:nvSpPr>
        <p:spPr>
          <a:xfrm>
            <a:off x="1934375" y="2697175"/>
            <a:ext cx="6789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{ok:1}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0" name="Google Shape;570;p66"/>
          <p:cNvSpPr txBox="1"/>
          <p:nvPr/>
        </p:nvSpPr>
        <p:spPr>
          <a:xfrm>
            <a:off x="7411350" y="377974"/>
            <a:ext cx="749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1" name="Google Shape;571;p66"/>
          <p:cNvSpPr txBox="1"/>
          <p:nvPr/>
        </p:nvSpPr>
        <p:spPr>
          <a:xfrm>
            <a:off x="7446850" y="2314674"/>
            <a:ext cx="749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72" name="Google Shape;572;p66"/>
          <p:cNvCxnSpPr>
            <a:stCxn id="564" idx="2"/>
          </p:cNvCxnSpPr>
          <p:nvPr/>
        </p:nvCxnSpPr>
        <p:spPr>
          <a:xfrm flipH="1">
            <a:off x="8066028" y="1810791"/>
            <a:ext cx="7800" cy="16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" name="Google Shape;573;p66"/>
          <p:cNvCxnSpPr/>
          <p:nvPr/>
        </p:nvCxnSpPr>
        <p:spPr>
          <a:xfrm rot="10800000" flipH="1">
            <a:off x="1739953" y="1626591"/>
            <a:ext cx="5706900" cy="1050300"/>
          </a:xfrm>
          <a:prstGeom prst="bentConnector3">
            <a:avLst>
              <a:gd name="adj1" fmla="val 21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66"/>
          <p:cNvCxnSpPr>
            <a:endCxn id="563" idx="3"/>
          </p:cNvCxnSpPr>
          <p:nvPr/>
        </p:nvCxnSpPr>
        <p:spPr>
          <a:xfrm flipH="1">
            <a:off x="4485128" y="1646864"/>
            <a:ext cx="29262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75" name="Google Shape;575;p66"/>
          <p:cNvSpPr txBox="1"/>
          <p:nvPr/>
        </p:nvSpPr>
        <p:spPr>
          <a:xfrm>
            <a:off x="4578713" y="1932163"/>
            <a:ext cx="8667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{x:100}</a:t>
            </a:r>
            <a:endParaRPr sz="160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6" name="Google Shape;576;p66"/>
          <p:cNvSpPr txBox="1"/>
          <p:nvPr/>
        </p:nvSpPr>
        <p:spPr>
          <a:xfrm>
            <a:off x="2753675" y="3655975"/>
            <a:ext cx="305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3AA52"/>
                </a:solidFill>
                <a:latin typeface="Barlow"/>
                <a:ea typeface="Barlow"/>
                <a:cs typeface="Barlow"/>
                <a:sym typeface="Barlow"/>
              </a:rPr>
              <a:t>Resume Replication</a:t>
            </a:r>
            <a:endParaRPr sz="2000" b="1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Barlow"/>
              <a:buChar char="-"/>
            </a:pPr>
            <a:r>
              <a:rPr lang="en" sz="16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But has to fix his state to resume</a:t>
            </a:r>
            <a:endParaRPr sz="2000" b="1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82" name="Google Shape;582;p67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Concerns</a:t>
            </a:r>
            <a:endParaRPr/>
          </a:p>
        </p:txBody>
      </p:sp>
      <p:sp>
        <p:nvSpPr>
          <p:cNvPr id="583" name="Google Shape;583;p67"/>
          <p:cNvSpPr/>
          <p:nvPr/>
        </p:nvSpPr>
        <p:spPr>
          <a:xfrm>
            <a:off x="3160028" y="2533214"/>
            <a:ext cx="1325100" cy="32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4" name="Google Shape;584;p67"/>
          <p:cNvSpPr/>
          <p:nvPr/>
        </p:nvSpPr>
        <p:spPr>
          <a:xfrm>
            <a:off x="7411278" y="1482891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Primary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5" name="Google Shape;585;p67"/>
          <p:cNvSpPr/>
          <p:nvPr/>
        </p:nvSpPr>
        <p:spPr>
          <a:xfrm>
            <a:off x="379313" y="2533220"/>
            <a:ext cx="1325100" cy="3279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Application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6" name="Google Shape;586;p67"/>
          <p:cNvSpPr/>
          <p:nvPr/>
        </p:nvSpPr>
        <p:spPr>
          <a:xfrm>
            <a:off x="7411278" y="3492116"/>
            <a:ext cx="1325100" cy="327900"/>
          </a:xfrm>
          <a:prstGeom prst="rect">
            <a:avLst/>
          </a:prstGeom>
          <a:solidFill>
            <a:srgbClr val="13AA5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Secondary</a:t>
            </a:r>
            <a:endParaRPr sz="19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7" name="Google Shape;587;p67"/>
          <p:cNvSpPr/>
          <p:nvPr/>
        </p:nvSpPr>
        <p:spPr>
          <a:xfrm>
            <a:off x="5462550" y="2533225"/>
            <a:ext cx="866700" cy="3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Oplog</a:t>
            </a:r>
            <a:endParaRPr sz="190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8" name="Google Shape;588;p67"/>
          <p:cNvSpPr txBox="1"/>
          <p:nvPr/>
        </p:nvSpPr>
        <p:spPr>
          <a:xfrm>
            <a:off x="1934375" y="2314675"/>
            <a:ext cx="1296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67"/>
          <p:cNvSpPr txBox="1"/>
          <p:nvPr/>
        </p:nvSpPr>
        <p:spPr>
          <a:xfrm>
            <a:off x="1934375" y="2697175"/>
            <a:ext cx="6789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{ok:1}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67"/>
          <p:cNvSpPr txBox="1"/>
          <p:nvPr/>
        </p:nvSpPr>
        <p:spPr>
          <a:xfrm>
            <a:off x="7411350" y="377974"/>
            <a:ext cx="749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67"/>
          <p:cNvSpPr txBox="1"/>
          <p:nvPr/>
        </p:nvSpPr>
        <p:spPr>
          <a:xfrm>
            <a:off x="7446850" y="2314674"/>
            <a:ext cx="7494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92" name="Google Shape;592;p67"/>
          <p:cNvCxnSpPr>
            <a:stCxn id="584" idx="2"/>
          </p:cNvCxnSpPr>
          <p:nvPr/>
        </p:nvCxnSpPr>
        <p:spPr>
          <a:xfrm flipH="1">
            <a:off x="8066028" y="1810791"/>
            <a:ext cx="7800" cy="16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67"/>
          <p:cNvCxnSpPr/>
          <p:nvPr/>
        </p:nvCxnSpPr>
        <p:spPr>
          <a:xfrm rot="10800000" flipH="1">
            <a:off x="1739953" y="1626591"/>
            <a:ext cx="5706900" cy="1050300"/>
          </a:xfrm>
          <a:prstGeom prst="bentConnector3">
            <a:avLst>
              <a:gd name="adj1" fmla="val 21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67"/>
          <p:cNvCxnSpPr>
            <a:endCxn id="583" idx="3"/>
          </p:cNvCxnSpPr>
          <p:nvPr/>
        </p:nvCxnSpPr>
        <p:spPr>
          <a:xfrm flipH="1">
            <a:off x="4485128" y="1646864"/>
            <a:ext cx="29262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5" name="Google Shape;595;p67"/>
          <p:cNvSpPr txBox="1"/>
          <p:nvPr/>
        </p:nvSpPr>
        <p:spPr>
          <a:xfrm>
            <a:off x="4578713" y="1932163"/>
            <a:ext cx="866700" cy="1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{x:101}</a:t>
            </a:r>
            <a:endParaRPr sz="16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{x:99}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….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{x:1}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6" name="Google Shape;596;p67"/>
          <p:cNvSpPr txBox="1"/>
          <p:nvPr/>
        </p:nvSpPr>
        <p:spPr>
          <a:xfrm>
            <a:off x="2753675" y="3655975"/>
            <a:ext cx="305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3AA52"/>
                </a:solidFill>
                <a:latin typeface="Barlow"/>
                <a:ea typeface="Barlow"/>
                <a:cs typeface="Barlow"/>
                <a:sym typeface="Barlow"/>
              </a:rPr>
              <a:t>Old Primary will now serve as Secondary</a:t>
            </a:r>
            <a:endParaRPr sz="2000" b="1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3AA5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8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602" name="Google Shape;602;p68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case for Majority Writes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3" name="Google Shape;603;p68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the previous scenario: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is written to the primary.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Primary Acknowledges write to application.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Primary dies before secondary reads data.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Secondaries have an election.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trace of the acknowledged write (x=100) was silently lost!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3" name="Google Shape;153;p26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High Availability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6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Data still available following: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Equipment failure (e.g., server, network switch)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Datacenter failure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This is achieved through automatic failover.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The remaining servers have an election.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HA is not 'Active Active' but fast failover.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0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16" name="Google Shape;616;p70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Concerns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7" name="Google Shape;617;p70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MongoDB lets you specify what 'OK, committed' means.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dirty="0">
                <a:solidFill>
                  <a:srgbClr val="000000"/>
                </a:solidFill>
              </a:rPr>
              <a:t>Received by the primary over the network but not examined. (w :0)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dirty="0">
                <a:solidFill>
                  <a:srgbClr val="000000"/>
                </a:solidFill>
              </a:rPr>
              <a:t>Received and written by the primary - durable on primaries disk. (w :1, j : 1)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dirty="0">
                <a:solidFill>
                  <a:srgbClr val="000000"/>
                </a:solidFill>
              </a:rPr>
              <a:t>Received and written by a majority. ( w : "majority")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rgbClr val="000000"/>
                </a:solidFill>
              </a:rPr>
              <a:t>w</a:t>
            </a:r>
            <a:r>
              <a:rPr lang="en" sz="1600" dirty="0">
                <a:solidFill>
                  <a:srgbClr val="000000"/>
                </a:solidFill>
              </a:rPr>
              <a:t> is the number of servers, </a:t>
            </a:r>
            <a:r>
              <a:rPr lang="en" sz="1600" i="1" dirty="0">
                <a:solidFill>
                  <a:srgbClr val="000000"/>
                </a:solidFill>
              </a:rPr>
              <a:t> j</a:t>
            </a:r>
            <a:r>
              <a:rPr lang="en" sz="1600" dirty="0">
                <a:solidFill>
                  <a:srgbClr val="000000"/>
                </a:solidFill>
              </a:rPr>
              <a:t> is whether to wait for the next disk flush (default with majority)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You can specify these in your application on any write, or on a connection, or an object you use to write.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MongoDB will wait until it achieves the level you request or times out. If it times out, it may still have done some part of it. In the event of a timeout, you may need to confirm the state.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2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31" name="Google Shape;631;p72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Read Concerns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2" name="Google Shape;632;p72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reading  you can choose how reads are impacted by what's durable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33" name="Google Shape;633;p72"/>
          <p:cNvGraphicFramePr/>
          <p:nvPr/>
        </p:nvGraphicFramePr>
        <p:xfrm>
          <a:off x="952500" y="1928775"/>
          <a:ext cx="7239000" cy="2528700"/>
        </p:xfrm>
        <a:graphic>
          <a:graphicData uri="http://schemas.openxmlformats.org/drawingml/2006/table">
            <a:tbl>
              <a:tblPr>
                <a:noFill/>
                <a:tableStyleId>{A9C29CF5-FF6D-4F1D-98A5-4CCA7FA838D2}</a:tableStyleId>
              </a:tblPr>
              <a:tblGrid>
                <a:gridCol w="200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Read Local</a:t>
                      </a:r>
                      <a:endParaRPr sz="16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What's the latest on the Primary</a:t>
                      </a:r>
                      <a:endParaRPr sz="1600"/>
                    </a:p>
                  </a:txBody>
                  <a:tcPr marL="91425" marR="91425" marT="0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Read Majority</a:t>
                      </a:r>
                      <a:endParaRPr sz="16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What's the latest that is 100% durable</a:t>
                      </a:r>
                      <a:endParaRPr sz="16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Enabled by Majority commit point.</a:t>
                      </a:r>
                      <a:endParaRPr sz="1600"/>
                    </a:p>
                  </a:txBody>
                  <a:tcPr marL="91425" marR="91425" marT="0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Read Snapshot</a:t>
                      </a:r>
                      <a:endParaRPr sz="16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Read what was there when our query starts.</a:t>
                      </a:r>
                      <a:endParaRPr sz="16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This hides any changes whilst the query is going on.</a:t>
                      </a:r>
                      <a:endParaRPr sz="16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But we need to keep data around whilst we do it.</a:t>
                      </a:r>
                      <a:endParaRPr sz="16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0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Read Linearizable</a:t>
                      </a:r>
                      <a:endParaRPr sz="16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Wait until a majority catch up with my query time</a:t>
                      </a:r>
                      <a:endParaRPr sz="16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0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3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39" name="Google Shape;639;p73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Read Preferences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0" name="Google Shape;640;p73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When do you think you would use each of the following</a:t>
            </a:r>
            <a:r>
              <a:rPr lang="en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Read from Primary Only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Read from Primary unless no Primary exists (primaryPreferred)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Read from any Secondary Only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Read from Secondary unless no secondary exists.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Read from nearest Geographically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Read from a specific set of servers 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4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46" name="Google Shape;646;p74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Arbiter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7" name="Google Shape;647;p74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>
                <a:solidFill>
                  <a:srgbClr val="0E101A"/>
                </a:solidFill>
              </a:rPr>
              <a:t>An Arbiter does not have a copy of the data set and cannot become a primary.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>
                <a:solidFill>
                  <a:srgbClr val="0E101A"/>
                </a:solidFill>
              </a:rPr>
              <a:t>An Arbiter participates in elections for primary and acts as a tie-breaker.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>
                <a:solidFill>
                  <a:srgbClr val="0E101A"/>
                </a:solidFill>
              </a:rPr>
              <a:t>Arbiters are strongly advised against in production systems.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>
                <a:solidFill>
                  <a:srgbClr val="0E101A"/>
                </a:solidFill>
              </a:rPr>
              <a:t>A system with Arbiters can be Highly Available OR  Guarantee Durability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○"/>
            </a:pPr>
            <a:r>
              <a:rPr lang="en">
                <a:solidFill>
                  <a:srgbClr val="0E101A"/>
                </a:solidFill>
              </a:rPr>
              <a:t>But not both</a:t>
            </a:r>
            <a:endParaRPr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0" name="Google Shape;160;p27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Reduced Read Latency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7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Reading from a copy that is geographically near you.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7" name="Google Shape;167;p28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Differing Access Patterns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8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Imagine if  90% of your users look at the latest 1% of data.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This is small enough to remain in cache and be fast.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if the other 10% look at all data (Analysts).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They don't need such a fast response.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But they also shouldn't be bad neighbors.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Their usage could affect the 90%.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Protect the cache and resources from these heavy users.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4" name="Google Shape;174;p29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Components of a Replica Set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9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Primary Member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Elected by consensus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Handle all write operations and most reads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Secondary Members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Handle only read operations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Help to elect a Primary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May not have the latest data</a:t>
            </a:r>
            <a:endParaRPr>
              <a:solidFill>
                <a:srgbClr val="0E10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Non-voting Members</a:t>
            </a:r>
            <a:endParaRPr>
              <a:solidFill>
                <a:srgbClr val="0E101A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Barlow Light"/>
              <a:buChar char="●"/>
            </a:pPr>
            <a:r>
              <a:rPr lang="en">
                <a:solidFill>
                  <a:srgbClr val="0E101A"/>
                </a:solidFill>
              </a:rPr>
              <a:t>Hold additional copies for analysis or similar.</a:t>
            </a:r>
            <a:endParaRPr>
              <a:solidFill>
                <a:srgbClr val="0E101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101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</a:rPr>
              <a:t>You do not define what will be the Primary - you provide an odd number of voting Members.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1" name="Google Shape;181;p30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Secondary Server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30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Secondary maintains a copy of the Primary’s data set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Type of Secondary 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Priority 0 Replica Set Member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Hidden Replica Set Member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</a:rPr>
              <a:t>Delayed Replica Set Member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Note: Now Hidden and Delayed are considered Bad </a:t>
            </a:r>
            <a:endParaRPr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 title="slideno"/>
          <p:cNvSpPr txBox="1">
            <a:spLocks noGrp="1"/>
          </p:cNvSpPr>
          <p:nvPr>
            <p:ph type="sldNum" idx="12"/>
          </p:nvPr>
        </p:nvSpPr>
        <p:spPr>
          <a:xfrm>
            <a:off x="7252275" y="4879500"/>
            <a:ext cx="1484100" cy="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8" name="Google Shape;188;p31" title="title"/>
          <p:cNvSpPr txBox="1">
            <a:spLocks noGrp="1"/>
          </p:cNvSpPr>
          <p:nvPr>
            <p:ph type="subTitle" idx="1"/>
          </p:nvPr>
        </p:nvSpPr>
        <p:spPr>
          <a:xfrm>
            <a:off x="570600" y="302875"/>
            <a:ext cx="8136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Drivers and Replica sets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31" title="text_1"/>
          <p:cNvSpPr txBox="1">
            <a:spLocks noGrp="1"/>
          </p:cNvSpPr>
          <p:nvPr>
            <p:ph type="body" idx="2"/>
          </p:nvPr>
        </p:nvSpPr>
        <p:spPr>
          <a:xfrm>
            <a:off x="570600" y="1080675"/>
            <a:ext cx="8165700" cy="3546600"/>
          </a:xfrm>
          <a:prstGeom prst="rect">
            <a:avLst/>
          </a:prstGeom>
        </p:spPr>
        <p:txBody>
          <a:bodyPr spcFirstLastPara="1" wrap="square" lIns="34300" tIns="34300" rIns="34300" bIns="343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coding with MongoDB, the Driver keeps track of the topology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knows where and how to route requests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don't need to know what is a primary or secondary at any point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can specify where you want a read to go logically.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upgrading the server, it is important to check driver compatibility.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goDB Theme">
  <a:themeElements>
    <a:clrScheme name="Office Theme">
      <a:dk1>
        <a:srgbClr val="21313C"/>
      </a:dk1>
      <a:lt1>
        <a:srgbClr val="1A1A1A"/>
      </a:lt1>
      <a:dk2>
        <a:srgbClr val="B3BBC1"/>
      </a:dk2>
      <a:lt2>
        <a:srgbClr val="FAFBFC"/>
      </a:lt2>
      <a:accent1>
        <a:srgbClr val="13AA52"/>
      </a:accent1>
      <a:accent2>
        <a:srgbClr val="116149"/>
      </a:accent2>
      <a:accent3>
        <a:srgbClr val="12924F"/>
      </a:accent3>
      <a:accent4>
        <a:srgbClr val="65C9DF"/>
      </a:accent4>
      <a:accent5>
        <a:srgbClr val="FEDC49"/>
      </a:accent5>
      <a:accent6>
        <a:srgbClr val="F5F6F7"/>
      </a:accent6>
      <a:hlink>
        <a:srgbClr val="13AA52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3429</Words>
  <Application>Microsoft Office PowerPoint</Application>
  <PresentationFormat>On-screen Show (16:9)</PresentationFormat>
  <Paragraphs>529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Fira Mono</vt:lpstr>
      <vt:lpstr>Courier</vt:lpstr>
      <vt:lpstr>Arial</vt:lpstr>
      <vt:lpstr>Barlow Medium</vt:lpstr>
      <vt:lpstr>Consolas</vt:lpstr>
      <vt:lpstr>Fira Mono Medium</vt:lpstr>
      <vt:lpstr>Droid Sans</vt:lpstr>
      <vt:lpstr>Barlow Light</vt:lpstr>
      <vt:lpstr>Barlow</vt:lpstr>
      <vt:lpstr>MongoDB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kirankumar enishetty</cp:lastModifiedBy>
  <cp:revision>7</cp:revision>
  <dcterms:modified xsi:type="dcterms:W3CDTF">2024-10-26T17:42:59Z</dcterms:modified>
</cp:coreProperties>
</file>