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BE026-CB6A-4221-9C1B-4E7A20E32D5A}" v="8" dt="2024-08-19T17:50:52.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K" userId="26f142b7eaf4b493" providerId="LiveId" clId="{9D1BE026-CB6A-4221-9C1B-4E7A20E32D5A}"/>
    <pc:docChg chg="custSel addSld delSld modSld sldOrd">
      <pc:chgData name="Kiran K" userId="26f142b7eaf4b493" providerId="LiveId" clId="{9D1BE026-CB6A-4221-9C1B-4E7A20E32D5A}" dt="2024-08-19T18:07:49.730" v="142" actId="20577"/>
      <pc:docMkLst>
        <pc:docMk/>
      </pc:docMkLst>
      <pc:sldChg chg="delSp modSp mod">
        <pc:chgData name="Kiran K" userId="26f142b7eaf4b493" providerId="LiveId" clId="{9D1BE026-CB6A-4221-9C1B-4E7A20E32D5A}" dt="2024-08-19T18:07:49.730" v="142" actId="20577"/>
        <pc:sldMkLst>
          <pc:docMk/>
          <pc:sldMk cId="788472856" sldId="256"/>
        </pc:sldMkLst>
        <pc:spChg chg="mod">
          <ac:chgData name="Kiran K" userId="26f142b7eaf4b493" providerId="LiveId" clId="{9D1BE026-CB6A-4221-9C1B-4E7A20E32D5A}" dt="2024-08-19T18:07:49.730" v="142" actId="20577"/>
          <ac:spMkLst>
            <pc:docMk/>
            <pc:sldMk cId="788472856" sldId="256"/>
            <ac:spMk id="2" creationId="{1C90ACE3-9E2F-891D-805B-DC148012FC33}"/>
          </ac:spMkLst>
        </pc:spChg>
        <pc:spChg chg="del">
          <ac:chgData name="Kiran K" userId="26f142b7eaf4b493" providerId="LiveId" clId="{9D1BE026-CB6A-4221-9C1B-4E7A20E32D5A}" dt="2024-08-19T17:49:49.978" v="81" actId="478"/>
          <ac:spMkLst>
            <pc:docMk/>
            <pc:sldMk cId="788472856" sldId="256"/>
            <ac:spMk id="3" creationId="{C0D5B3FB-3EC4-674F-98D2-F26482EBC393}"/>
          </ac:spMkLst>
        </pc:spChg>
      </pc:sldChg>
      <pc:sldChg chg="addSp delSp modSp mod">
        <pc:chgData name="Kiran K" userId="26f142b7eaf4b493" providerId="LiveId" clId="{9D1BE026-CB6A-4221-9C1B-4E7A20E32D5A}" dt="2024-08-19T17:38:48.597" v="3" actId="14100"/>
        <pc:sldMkLst>
          <pc:docMk/>
          <pc:sldMk cId="3052271694" sldId="261"/>
        </pc:sldMkLst>
        <pc:picChg chg="del">
          <ac:chgData name="Kiran K" userId="26f142b7eaf4b493" providerId="LiveId" clId="{9D1BE026-CB6A-4221-9C1B-4E7A20E32D5A}" dt="2024-08-19T17:38:26.999" v="0" actId="478"/>
          <ac:picMkLst>
            <pc:docMk/>
            <pc:sldMk cId="3052271694" sldId="261"/>
            <ac:picMk id="4" creationId="{D85ECCCE-9EB0-725D-FC28-FE99173BD2F5}"/>
          </ac:picMkLst>
        </pc:picChg>
        <pc:picChg chg="add mod">
          <ac:chgData name="Kiran K" userId="26f142b7eaf4b493" providerId="LiveId" clId="{9D1BE026-CB6A-4221-9C1B-4E7A20E32D5A}" dt="2024-08-19T17:38:48.597" v="3" actId="14100"/>
          <ac:picMkLst>
            <pc:docMk/>
            <pc:sldMk cId="3052271694" sldId="261"/>
            <ac:picMk id="7" creationId="{DA7441FB-88A8-3CBE-2B1D-037674BB25CE}"/>
          </ac:picMkLst>
        </pc:picChg>
      </pc:sldChg>
      <pc:sldChg chg="addSp modSp mod">
        <pc:chgData name="Kiran K" userId="26f142b7eaf4b493" providerId="LiveId" clId="{9D1BE026-CB6A-4221-9C1B-4E7A20E32D5A}" dt="2024-08-19T17:47:57.717" v="71" actId="20577"/>
        <pc:sldMkLst>
          <pc:docMk/>
          <pc:sldMk cId="3731763567" sldId="262"/>
        </pc:sldMkLst>
        <pc:spChg chg="add mod">
          <ac:chgData name="Kiran K" userId="26f142b7eaf4b493" providerId="LiveId" clId="{9D1BE026-CB6A-4221-9C1B-4E7A20E32D5A}" dt="2024-08-19T17:47:57.717" v="71" actId="20577"/>
          <ac:spMkLst>
            <pc:docMk/>
            <pc:sldMk cId="3731763567" sldId="262"/>
            <ac:spMk id="4" creationId="{99C73759-5449-BD15-BAED-D4B4A0F3746B}"/>
          </ac:spMkLst>
        </pc:spChg>
        <pc:spChg chg="add">
          <ac:chgData name="Kiran K" userId="26f142b7eaf4b493" providerId="LiveId" clId="{9D1BE026-CB6A-4221-9C1B-4E7A20E32D5A}" dt="2024-08-19T17:47:03.828" v="48"/>
          <ac:spMkLst>
            <pc:docMk/>
            <pc:sldMk cId="3731763567" sldId="262"/>
            <ac:spMk id="5" creationId="{9A9FC124-E8DD-1628-BA5B-27AF8542E2F8}"/>
          </ac:spMkLst>
        </pc:spChg>
        <pc:spChg chg="add">
          <ac:chgData name="Kiran K" userId="26f142b7eaf4b493" providerId="LiveId" clId="{9D1BE026-CB6A-4221-9C1B-4E7A20E32D5A}" dt="2024-08-19T17:47:18.777" v="61"/>
          <ac:spMkLst>
            <pc:docMk/>
            <pc:sldMk cId="3731763567" sldId="262"/>
            <ac:spMk id="6" creationId="{F4FB77F9-11FA-AA13-D8EF-4952C8691EE1}"/>
          </ac:spMkLst>
        </pc:spChg>
      </pc:sldChg>
      <pc:sldChg chg="del ord">
        <pc:chgData name="Kiran K" userId="26f142b7eaf4b493" providerId="LiveId" clId="{9D1BE026-CB6A-4221-9C1B-4E7A20E32D5A}" dt="2024-08-19T17:49:13.752" v="78" actId="47"/>
        <pc:sldMkLst>
          <pc:docMk/>
          <pc:sldMk cId="3683485972" sldId="263"/>
        </pc:sldMkLst>
      </pc:sldChg>
      <pc:sldChg chg="addSp modSp new mod">
        <pc:chgData name="Kiran K" userId="26f142b7eaf4b493" providerId="LiveId" clId="{9D1BE026-CB6A-4221-9C1B-4E7A20E32D5A}" dt="2024-08-19T17:49:06.795" v="77" actId="14100"/>
        <pc:sldMkLst>
          <pc:docMk/>
          <pc:sldMk cId="4022125312" sldId="264"/>
        </pc:sldMkLst>
        <pc:picChg chg="add mod">
          <ac:chgData name="Kiran K" userId="26f142b7eaf4b493" providerId="LiveId" clId="{9D1BE026-CB6A-4221-9C1B-4E7A20E32D5A}" dt="2024-08-19T17:49:06.795" v="77" actId="14100"/>
          <ac:picMkLst>
            <pc:docMk/>
            <pc:sldMk cId="4022125312" sldId="264"/>
            <ac:picMk id="3" creationId="{E0F9308B-0360-E992-BBB2-3F82C9DBF4E8}"/>
          </ac:picMkLst>
        </pc:picChg>
      </pc:sldChg>
      <pc:sldChg chg="new del">
        <pc:chgData name="Kiran K" userId="26f142b7eaf4b493" providerId="LiveId" clId="{9D1BE026-CB6A-4221-9C1B-4E7A20E32D5A}" dt="2024-08-19T17:59:15.009" v="131" actId="2696"/>
        <pc:sldMkLst>
          <pc:docMk/>
          <pc:sldMk cId="2361793182"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57B6-C1DF-2556-03C1-F93BF6C16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E35576-10F1-BF1F-77B5-59EBBA490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127447-270F-69B8-BD30-728BC0F5FB15}"/>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6598D278-C0AD-0BCF-51B3-20E765755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26111-2CDD-3D7E-2CB9-F5CF9C5D6FF7}"/>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290403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7885-B404-7B0F-C461-148DCB6A47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6034A6-8819-8B36-1A8F-0B7AF75A8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00746-D3A2-9163-0878-834F0D1CD5A2}"/>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66CE41C2-769C-2EA8-24D4-DE3F3E521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311E6-BA30-AB6F-A57E-7683D36AF8C3}"/>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94874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2E15E-2A83-5580-FB25-187CDCC75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F6A1C-DE78-1BF1-6721-12FC7F404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82612-DE61-FD2D-18A2-4ACE92224300}"/>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830F775B-08BE-FD39-67EE-3C49E75E4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0D52-81E8-0E04-7A05-8ADE744A1831}"/>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24188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829E-CD86-C19B-92EC-4373C0702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68A1D-F548-4592-2284-CEFA8317E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1CAFE-84FC-2A55-4EA0-EABCD59B765E}"/>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3094194E-A92E-F07D-37D2-581916733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2CFE7-614E-F65B-1442-A2BD28F01367}"/>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2837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2CA8-5D10-A5AE-F7DD-CB126D4E12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03DE09-882F-0EB6-6CCC-F2BBAB890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2514A-02BC-2AA5-DCB6-3B0465039533}"/>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8BE005EA-AD62-A71B-8BB7-B7BBFB394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73ACB-81CE-5D2D-9F48-29C2CBDE8AF7}"/>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304630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C2C6-7AF3-9CBB-5046-B39F67443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066D3C-A1EF-B8EA-90D9-80194EE2B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7FC0FA-BF9B-F77D-E51A-24493AF24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40A6E3-3C0F-C826-18AA-5D9765FC9E62}"/>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6" name="Footer Placeholder 5">
            <a:extLst>
              <a:ext uri="{FF2B5EF4-FFF2-40B4-BE49-F238E27FC236}">
                <a16:creationId xmlns:a16="http://schemas.microsoft.com/office/drawing/2014/main" id="{DA14FBF1-0C65-EBF7-A6DD-7CB45A1633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9F81C-8463-9662-9FA4-FC9B092125CC}"/>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371725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2B1A-573D-836A-AF33-603CCB3B37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0F90B-9165-2BB6-26B3-47D95B25C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F3D26-8419-13D7-4A4C-F95C276A1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0411D-41CF-C370-F772-242A18655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91E97-1A2D-1DB5-9C3F-3FF01016E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14472-DD21-777B-3465-C03CE31D00E9}"/>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8" name="Footer Placeholder 7">
            <a:extLst>
              <a:ext uri="{FF2B5EF4-FFF2-40B4-BE49-F238E27FC236}">
                <a16:creationId xmlns:a16="http://schemas.microsoft.com/office/drawing/2014/main" id="{F073946D-05D1-6348-B6CB-7515663B91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E14829-1B73-798E-3A7F-98E84A378EBE}"/>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48655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D882-3D45-E2BC-02DA-E3FE50D021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208F34-6DA6-23F7-9482-12D64789BB40}"/>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4" name="Footer Placeholder 3">
            <a:extLst>
              <a:ext uri="{FF2B5EF4-FFF2-40B4-BE49-F238E27FC236}">
                <a16:creationId xmlns:a16="http://schemas.microsoft.com/office/drawing/2014/main" id="{83FDC40F-E918-4D35-FCF3-7D338C454F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A03B48-5622-6271-D36B-9403AC270AD6}"/>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257548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A6E32-6F13-F9A2-88B6-D9AD2A529867}"/>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3" name="Footer Placeholder 2">
            <a:extLst>
              <a:ext uri="{FF2B5EF4-FFF2-40B4-BE49-F238E27FC236}">
                <a16:creationId xmlns:a16="http://schemas.microsoft.com/office/drawing/2014/main" id="{6C21CBB3-3652-2065-5065-9203D6F9EF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2315E-8C8E-0543-FF68-CC6A805D03B0}"/>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142947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DEE-5D0F-E9DC-8C65-CD4AC7055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EB0F40-F9BF-394E-D420-50069A018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3FD6A6-E2E7-77A0-D9FE-EDF4280E8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CA4E1-6701-1309-FEA7-297A960C38C8}"/>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6" name="Footer Placeholder 5">
            <a:extLst>
              <a:ext uri="{FF2B5EF4-FFF2-40B4-BE49-F238E27FC236}">
                <a16:creationId xmlns:a16="http://schemas.microsoft.com/office/drawing/2014/main" id="{1795812B-0CE0-1227-3A2F-F0CC2174D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F36596-7F03-82A4-45A0-42A53E265EEA}"/>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7861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3BC-3BB6-1FF2-3C2D-2855C069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E2CF53-78C2-9A34-A5C3-61485DB60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31B9CF-6C1B-0171-5256-36777D608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C7E9F-E135-4B14-9C96-C6F7954406F2}"/>
              </a:ext>
            </a:extLst>
          </p:cNvPr>
          <p:cNvSpPr>
            <a:spLocks noGrp="1"/>
          </p:cNvSpPr>
          <p:nvPr>
            <p:ph type="dt" sz="half" idx="10"/>
          </p:nvPr>
        </p:nvSpPr>
        <p:spPr/>
        <p:txBody>
          <a:bodyPr/>
          <a:lstStyle/>
          <a:p>
            <a:fld id="{98D2AC02-1833-4E8A-B2F3-18B1AD8D245C}" type="datetimeFigureOut">
              <a:rPr lang="en-IN" smtClean="0"/>
              <a:t>19-08-2024</a:t>
            </a:fld>
            <a:endParaRPr lang="en-IN"/>
          </a:p>
        </p:txBody>
      </p:sp>
      <p:sp>
        <p:nvSpPr>
          <p:cNvPr id="6" name="Footer Placeholder 5">
            <a:extLst>
              <a:ext uri="{FF2B5EF4-FFF2-40B4-BE49-F238E27FC236}">
                <a16:creationId xmlns:a16="http://schemas.microsoft.com/office/drawing/2014/main" id="{7B041DDF-F9CC-110C-0528-F538FD9A7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B9CB3-5BFB-942B-8751-D494AFFF566D}"/>
              </a:ext>
            </a:extLst>
          </p:cNvPr>
          <p:cNvSpPr>
            <a:spLocks noGrp="1"/>
          </p:cNvSpPr>
          <p:nvPr>
            <p:ph type="sldNum" sz="quarter" idx="12"/>
          </p:nvPr>
        </p:nvSpPr>
        <p:spPr/>
        <p:txBody>
          <a:bodyPr/>
          <a:lstStyle/>
          <a:p>
            <a:fld id="{45487370-0F30-4177-9833-440857516E7D}" type="slidenum">
              <a:rPr lang="en-IN" smtClean="0"/>
              <a:t>‹#›</a:t>
            </a:fld>
            <a:endParaRPr lang="en-IN"/>
          </a:p>
        </p:txBody>
      </p:sp>
    </p:spTree>
    <p:extLst>
      <p:ext uri="{BB962C8B-B14F-4D97-AF65-F5344CB8AC3E}">
        <p14:creationId xmlns:p14="http://schemas.microsoft.com/office/powerpoint/2010/main" val="35502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3FBAD-26C9-6629-3BA1-99C97802E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B3BF4-6049-685E-39ED-7687E44D2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EA0BC-892E-FAD6-8FEB-4FD06AD6E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2AC02-1833-4E8A-B2F3-18B1AD8D245C}" type="datetimeFigureOut">
              <a:rPr lang="en-IN" smtClean="0"/>
              <a:t>19-08-2024</a:t>
            </a:fld>
            <a:endParaRPr lang="en-IN"/>
          </a:p>
        </p:txBody>
      </p:sp>
      <p:sp>
        <p:nvSpPr>
          <p:cNvPr id="5" name="Footer Placeholder 4">
            <a:extLst>
              <a:ext uri="{FF2B5EF4-FFF2-40B4-BE49-F238E27FC236}">
                <a16:creationId xmlns:a16="http://schemas.microsoft.com/office/drawing/2014/main" id="{2E01ED22-82FE-6E7B-5803-C60C89B7D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F8F082-CCC1-4B36-98BD-319B16832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87370-0F30-4177-9833-440857516E7D}" type="slidenum">
              <a:rPr lang="en-IN" smtClean="0"/>
              <a:t>‹#›</a:t>
            </a:fld>
            <a:endParaRPr lang="en-IN"/>
          </a:p>
        </p:txBody>
      </p:sp>
    </p:spTree>
    <p:extLst>
      <p:ext uri="{BB962C8B-B14F-4D97-AF65-F5344CB8AC3E}">
        <p14:creationId xmlns:p14="http://schemas.microsoft.com/office/powerpoint/2010/main" val="30769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ACE3-9E2F-891D-805B-DC148012FC33}"/>
              </a:ext>
            </a:extLst>
          </p:cNvPr>
          <p:cNvSpPr>
            <a:spLocks noGrp="1"/>
          </p:cNvSpPr>
          <p:nvPr>
            <p:ph type="ctrTitle"/>
          </p:nvPr>
        </p:nvSpPr>
        <p:spPr>
          <a:xfrm>
            <a:off x="1524000" y="2235200"/>
            <a:ext cx="9144000" cy="2387600"/>
          </a:xfrm>
        </p:spPr>
        <p:txBody>
          <a:bodyPr>
            <a:normAutofit/>
          </a:bodyPr>
          <a:lstStyle/>
          <a:p>
            <a:r>
              <a:rPr lang="en-IN" sz="8800" b="0" i="0" u="none" strike="noStrike" dirty="0">
                <a:solidFill>
                  <a:srgbClr val="004A52"/>
                </a:solidFill>
                <a:effectLst/>
                <a:latin typeface="Calibri" panose="020F0502020204030204" pitchFamily="34" charset="0"/>
              </a:rPr>
              <a:t>COFFEE ANALYSIS</a:t>
            </a:r>
            <a:br>
              <a:rPr lang="en-IN" b="0" i="0" u="none" strike="noStrike" dirty="0">
                <a:solidFill>
                  <a:srgbClr val="004A52"/>
                </a:solidFill>
                <a:effectLst/>
                <a:latin typeface="Calibri" panose="020F0502020204030204" pitchFamily="34" charset="0"/>
              </a:rPr>
            </a:br>
            <a:r>
              <a:rPr lang="en-IN" sz="3100" b="0" i="0" u="none" strike="noStrike" dirty="0">
                <a:solidFill>
                  <a:srgbClr val="004A52"/>
                </a:solidFill>
                <a:effectLst/>
                <a:latin typeface="Calibri" panose="020F0502020204030204" pitchFamily="34" charset="0"/>
              </a:rPr>
              <a:t>Time Frame – Latest 52 weeks</a:t>
            </a:r>
            <a:r>
              <a:rPr lang="en-IN" sz="3100" dirty="0"/>
              <a:t> </a:t>
            </a:r>
            <a:br>
              <a:rPr lang="en-IN" sz="3100" dirty="0"/>
            </a:br>
            <a:r>
              <a:rPr lang="en-IN" sz="3100" dirty="0"/>
              <a:t>by </a:t>
            </a:r>
            <a:r>
              <a:rPr lang="en-IN" sz="3100" dirty="0" err="1"/>
              <a:t>Kiran.K</a:t>
            </a:r>
            <a:endParaRPr lang="en-IN" sz="3100" dirty="0"/>
          </a:p>
        </p:txBody>
      </p:sp>
    </p:spTree>
    <p:extLst>
      <p:ext uri="{BB962C8B-B14F-4D97-AF65-F5344CB8AC3E}">
        <p14:creationId xmlns:p14="http://schemas.microsoft.com/office/powerpoint/2010/main" val="78847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0556-42AC-B374-5B2A-2B4B5C676418}"/>
              </a:ext>
            </a:extLst>
          </p:cNvPr>
          <p:cNvSpPr>
            <a:spLocks noGrp="1"/>
          </p:cNvSpPr>
          <p:nvPr>
            <p:ph type="title"/>
          </p:nvPr>
        </p:nvSpPr>
        <p:spPr/>
        <p:txBody>
          <a:bodyPr/>
          <a:lstStyle/>
          <a:p>
            <a:r>
              <a:rPr lang="en-US" dirty="0"/>
              <a:t>Who are the Nescafe Buyers and what are their characteristics ?</a:t>
            </a:r>
            <a:endParaRPr lang="en-IN" dirty="0"/>
          </a:p>
        </p:txBody>
      </p:sp>
      <p:pic>
        <p:nvPicPr>
          <p:cNvPr id="6" name="Picture 5">
            <a:extLst>
              <a:ext uri="{FF2B5EF4-FFF2-40B4-BE49-F238E27FC236}">
                <a16:creationId xmlns:a16="http://schemas.microsoft.com/office/drawing/2014/main" id="{F1139D2B-E8CD-23B7-FFC8-D2957D6B9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6" y="1690688"/>
            <a:ext cx="8052214" cy="4642089"/>
          </a:xfrm>
          <a:prstGeom prst="rect">
            <a:avLst/>
          </a:prstGeom>
        </p:spPr>
      </p:pic>
      <p:sp>
        <p:nvSpPr>
          <p:cNvPr id="7" name="TextBox 6">
            <a:extLst>
              <a:ext uri="{FF2B5EF4-FFF2-40B4-BE49-F238E27FC236}">
                <a16:creationId xmlns:a16="http://schemas.microsoft.com/office/drawing/2014/main" id="{7CB69DF8-23ED-AEE6-4A50-1FC040F80A5B}"/>
              </a:ext>
            </a:extLst>
          </p:cNvPr>
          <p:cNvSpPr txBox="1"/>
          <p:nvPr/>
        </p:nvSpPr>
        <p:spPr>
          <a:xfrm>
            <a:off x="9143999" y="1690688"/>
            <a:ext cx="2873830" cy="3693319"/>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﻿At 33.33%, Income Bucket had the highest Average of % of Nescafe Shoppers and was 232.67% higher than </a:t>
            </a:r>
            <a:r>
              <a:rPr lang="en-US" b="0" i="0" dirty="0" err="1">
                <a:solidFill>
                  <a:srgbClr val="252423"/>
                </a:solidFill>
                <a:effectLst/>
                <a:highlight>
                  <a:srgbClr val="FFFFFF"/>
                </a:highlight>
                <a:latin typeface="Segoe UI" panose="020B0502040204020203" pitchFamily="34" charset="0"/>
              </a:rPr>
              <a:t>Lifestage</a:t>
            </a:r>
            <a:r>
              <a:rPr lang="en-US" b="0" i="0" dirty="0">
                <a:solidFill>
                  <a:srgbClr val="252423"/>
                </a:solidFill>
                <a:effectLst/>
                <a:highlight>
                  <a:srgbClr val="FFFFFF"/>
                </a:highlight>
                <a:latin typeface="Segoe UI" panose="020B0502040204020203" pitchFamily="34" charset="0"/>
              </a:rPr>
              <a:t>, which had the lowest Average of % of Nescafe Shoppers at 10.02%.</a:t>
            </a:r>
          </a:p>
          <a:p>
            <a:r>
              <a:rPr lang="en-US" b="0" i="0" dirty="0">
                <a:solidFill>
                  <a:srgbClr val="252423"/>
                </a:solidFill>
                <a:effectLst/>
                <a:highlight>
                  <a:srgbClr val="FFFFFF"/>
                </a:highlight>
                <a:latin typeface="Segoe UI" panose="020B0502040204020203" pitchFamily="34" charset="0"/>
              </a:rPr>
              <a:t>﻿Across all 12 Population Characteristics, Average of % of Nescafe Shoppers ranged from 10.02% to 33.33%.</a:t>
            </a:r>
            <a:endParaRPr lang="en-IN" dirty="0"/>
          </a:p>
        </p:txBody>
      </p:sp>
    </p:spTree>
    <p:extLst>
      <p:ext uri="{BB962C8B-B14F-4D97-AF65-F5344CB8AC3E}">
        <p14:creationId xmlns:p14="http://schemas.microsoft.com/office/powerpoint/2010/main" val="31049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CE3C-28EA-ADB9-A842-558277A11E09}"/>
              </a:ext>
            </a:extLst>
          </p:cNvPr>
          <p:cNvSpPr>
            <a:spLocks noGrp="1"/>
          </p:cNvSpPr>
          <p:nvPr>
            <p:ph type="title"/>
          </p:nvPr>
        </p:nvSpPr>
        <p:spPr/>
        <p:txBody>
          <a:bodyPr>
            <a:normAutofit/>
          </a:bodyPr>
          <a:lstStyle/>
          <a:p>
            <a:r>
              <a:rPr lang="en-US" b="0" i="0" u="none" strike="noStrike" dirty="0">
                <a:solidFill>
                  <a:srgbClr val="004A52"/>
                </a:solidFill>
                <a:effectLst/>
                <a:latin typeface="Calibri" panose="020F0502020204030204" pitchFamily="34" charset="0"/>
              </a:rPr>
              <a:t>Who are the Starbucks Buyers and what are their characteristics ?</a:t>
            </a:r>
            <a:r>
              <a:rPr lang="en-US" dirty="0"/>
              <a:t> </a:t>
            </a:r>
            <a:endParaRPr lang="en-IN" dirty="0"/>
          </a:p>
        </p:txBody>
      </p:sp>
      <p:pic>
        <p:nvPicPr>
          <p:cNvPr id="4" name="Picture 3">
            <a:extLst>
              <a:ext uri="{FF2B5EF4-FFF2-40B4-BE49-F238E27FC236}">
                <a16:creationId xmlns:a16="http://schemas.microsoft.com/office/drawing/2014/main" id="{33AAB928-4759-DF22-8256-946780F76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20" y="1584672"/>
            <a:ext cx="8240651" cy="5281211"/>
          </a:xfrm>
          <a:prstGeom prst="rect">
            <a:avLst/>
          </a:prstGeom>
        </p:spPr>
      </p:pic>
      <p:sp>
        <p:nvSpPr>
          <p:cNvPr id="5" name="TextBox 4">
            <a:extLst>
              <a:ext uri="{FF2B5EF4-FFF2-40B4-BE49-F238E27FC236}">
                <a16:creationId xmlns:a16="http://schemas.microsoft.com/office/drawing/2014/main" id="{7F31D573-9D36-316B-1BB5-AFB90CE32BE5}"/>
              </a:ext>
            </a:extLst>
          </p:cNvPr>
          <p:cNvSpPr txBox="1"/>
          <p:nvPr/>
        </p:nvSpPr>
        <p:spPr>
          <a:xfrm>
            <a:off x="8665194" y="1690688"/>
            <a:ext cx="3211286" cy="4816703"/>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a:t>
            </a:r>
            <a:r>
              <a:rPr lang="en-US" sz="1700" b="0" i="0" dirty="0">
                <a:solidFill>
                  <a:srgbClr val="252423"/>
                </a:solidFill>
                <a:effectLst/>
                <a:highlight>
                  <a:srgbClr val="FFFFFF"/>
                </a:highlight>
                <a:latin typeface="Segoe UI" panose="020B0502040204020203" pitchFamily="34" charset="0"/>
              </a:rPr>
              <a:t>At 37.80%, Ethnicity had the highest Average of % of Starbucks Shoppers and was 277.62% higher than </a:t>
            </a:r>
            <a:r>
              <a:rPr lang="en-US" sz="1700" b="0" i="0" dirty="0" err="1">
                <a:solidFill>
                  <a:srgbClr val="252423"/>
                </a:solidFill>
                <a:effectLst/>
                <a:highlight>
                  <a:srgbClr val="FFFFFF"/>
                </a:highlight>
                <a:latin typeface="Segoe UI" panose="020B0502040204020203" pitchFamily="34" charset="0"/>
              </a:rPr>
              <a:t>Lifestage</a:t>
            </a:r>
            <a:r>
              <a:rPr lang="en-US" sz="1700" b="0" i="0" dirty="0">
                <a:solidFill>
                  <a:srgbClr val="252423"/>
                </a:solidFill>
                <a:effectLst/>
                <a:highlight>
                  <a:srgbClr val="FFFFFF"/>
                </a:highlight>
                <a:latin typeface="Segoe UI" panose="020B0502040204020203" pitchFamily="34" charset="0"/>
              </a:rPr>
              <a:t>, which had the lowest Average of % of Starbucks Shoppers at 10.01%.</a:t>
            </a:r>
          </a:p>
          <a:p>
            <a:r>
              <a:rPr lang="en-US" sz="1700" b="0" i="0" dirty="0">
                <a:solidFill>
                  <a:srgbClr val="252423"/>
                </a:solidFill>
                <a:effectLst/>
                <a:highlight>
                  <a:srgbClr val="FFFFFF"/>
                </a:highlight>
                <a:latin typeface="Segoe UI" panose="020B0502040204020203" pitchFamily="34" charset="0"/>
              </a:rPr>
              <a:t>﻿Ethnicity had the highest Average of % of Starbucks Shoppers at 37.80%, followed by Income Bucket and Age (Generation). </a:t>
            </a:r>
            <a:r>
              <a:rPr lang="en-US" sz="1700" b="0" i="0" dirty="0" err="1">
                <a:solidFill>
                  <a:srgbClr val="252423"/>
                </a:solidFill>
                <a:effectLst/>
                <a:highlight>
                  <a:srgbClr val="FFFFFF"/>
                </a:highlight>
                <a:latin typeface="Segoe UI" panose="020B0502040204020203" pitchFamily="34" charset="0"/>
              </a:rPr>
              <a:t>Lifestage</a:t>
            </a:r>
            <a:r>
              <a:rPr lang="en-US" sz="1700" b="0" i="0" dirty="0">
                <a:solidFill>
                  <a:srgbClr val="252423"/>
                </a:solidFill>
                <a:effectLst/>
                <a:highlight>
                  <a:srgbClr val="FFFFFF"/>
                </a:highlight>
                <a:latin typeface="Segoe UI" panose="020B0502040204020203" pitchFamily="34" charset="0"/>
              </a:rPr>
              <a:t> had the lowest Average of % of Starbucks Shoppers at 10.01%.</a:t>
            </a:r>
            <a:endParaRPr lang="en-US" sz="1700" dirty="0">
              <a:solidFill>
                <a:srgbClr val="252423"/>
              </a:solidFill>
              <a:highlight>
                <a:srgbClr val="FFFFFF"/>
              </a:highlight>
              <a:latin typeface="Segoe UI" panose="020B0502040204020203" pitchFamily="34" charset="0"/>
            </a:endParaRPr>
          </a:p>
          <a:p>
            <a:r>
              <a:rPr lang="en-US" sz="1700" b="0" i="0" dirty="0">
                <a:solidFill>
                  <a:srgbClr val="252423"/>
                </a:solidFill>
                <a:effectLst/>
                <a:highlight>
                  <a:srgbClr val="FFFFFF"/>
                </a:highlight>
                <a:latin typeface="Segoe UI" panose="020B0502040204020203" pitchFamily="34" charset="0"/>
              </a:rPr>
              <a:t>﻿Across all 12 Population Characteristics, Average of % of Starbucks Shoppers ranged from 10.01% to 37.80%.</a:t>
            </a:r>
            <a:endParaRPr lang="en-IN" sz="1700" dirty="0"/>
          </a:p>
        </p:txBody>
      </p:sp>
    </p:spTree>
    <p:extLst>
      <p:ext uri="{BB962C8B-B14F-4D97-AF65-F5344CB8AC3E}">
        <p14:creationId xmlns:p14="http://schemas.microsoft.com/office/powerpoint/2010/main" val="397589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4AEE-F426-9F30-DB11-F85D7352B2CF}"/>
              </a:ext>
            </a:extLst>
          </p:cNvPr>
          <p:cNvSpPr>
            <a:spLocks noGrp="1"/>
          </p:cNvSpPr>
          <p:nvPr>
            <p:ph type="title"/>
          </p:nvPr>
        </p:nvSpPr>
        <p:spPr/>
        <p:txBody>
          <a:bodyPr>
            <a:normAutofit/>
          </a:bodyPr>
          <a:lstStyle/>
          <a:p>
            <a:r>
              <a:rPr lang="en-US" b="0" i="0" u="none" strike="noStrike" dirty="0">
                <a:solidFill>
                  <a:srgbClr val="004A52"/>
                </a:solidFill>
                <a:effectLst/>
                <a:latin typeface="Calibri" panose="020F0502020204030204" pitchFamily="34" charset="0"/>
              </a:rPr>
              <a:t>What are the Nescafe shoppers preference ?</a:t>
            </a:r>
            <a:r>
              <a:rPr lang="en-US" dirty="0"/>
              <a:t> </a:t>
            </a:r>
            <a:endParaRPr lang="en-IN" dirty="0"/>
          </a:p>
        </p:txBody>
      </p:sp>
      <p:pic>
        <p:nvPicPr>
          <p:cNvPr id="4" name="Picture 3">
            <a:extLst>
              <a:ext uri="{FF2B5EF4-FFF2-40B4-BE49-F238E27FC236}">
                <a16:creationId xmlns:a16="http://schemas.microsoft.com/office/drawing/2014/main" id="{F2B12B9B-EF91-7D23-1625-ECFEC529A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24128"/>
            <a:ext cx="8212091" cy="5433872"/>
          </a:xfrm>
          <a:prstGeom prst="rect">
            <a:avLst/>
          </a:prstGeom>
        </p:spPr>
      </p:pic>
      <p:sp>
        <p:nvSpPr>
          <p:cNvPr id="5" name="TextBox 4">
            <a:extLst>
              <a:ext uri="{FF2B5EF4-FFF2-40B4-BE49-F238E27FC236}">
                <a16:creationId xmlns:a16="http://schemas.microsoft.com/office/drawing/2014/main" id="{A73C8105-1793-2674-8301-D07D0644143C}"/>
              </a:ext>
            </a:extLst>
          </p:cNvPr>
          <p:cNvSpPr txBox="1"/>
          <p:nvPr/>
        </p:nvSpPr>
        <p:spPr>
          <a:xfrm>
            <a:off x="9050290" y="1545771"/>
            <a:ext cx="2880453" cy="3693319"/>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﻿At 22.56%, Shopping had the highest Average of % of Nescafe Shoppers and was 101.22% higher than Interests, which had the lowest Average of % of Nescafe Shoppers at 11.21%.</a:t>
            </a:r>
          </a:p>
          <a:p>
            <a:r>
              <a:rPr lang="en-US" b="0" i="0" dirty="0">
                <a:solidFill>
                  <a:srgbClr val="252423"/>
                </a:solidFill>
                <a:effectLst/>
                <a:highlight>
                  <a:srgbClr val="FFFFFF"/>
                </a:highlight>
                <a:latin typeface="Segoe UI" panose="020B0502040204020203" pitchFamily="34" charset="0"/>
              </a:rPr>
              <a:t>﻿ ﻿﻿Across all 7 Consumer's Preference, Average of % of Nescafe Shoppers ranged from 11.21% to 22.56%.﻿﻿ ﻿</a:t>
            </a:r>
            <a:endParaRPr lang="en-IN" dirty="0"/>
          </a:p>
        </p:txBody>
      </p:sp>
    </p:spTree>
    <p:extLst>
      <p:ext uri="{BB962C8B-B14F-4D97-AF65-F5344CB8AC3E}">
        <p14:creationId xmlns:p14="http://schemas.microsoft.com/office/powerpoint/2010/main" val="350562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9A83-E6FC-9704-FDA9-6675703BAB9D}"/>
              </a:ext>
            </a:extLst>
          </p:cNvPr>
          <p:cNvSpPr>
            <a:spLocks noGrp="1"/>
          </p:cNvSpPr>
          <p:nvPr>
            <p:ph type="title"/>
          </p:nvPr>
        </p:nvSpPr>
        <p:spPr>
          <a:xfrm>
            <a:off x="838199" y="365125"/>
            <a:ext cx="10776857" cy="1325563"/>
          </a:xfrm>
        </p:spPr>
        <p:txBody>
          <a:bodyPr>
            <a:normAutofit/>
          </a:bodyPr>
          <a:lstStyle/>
          <a:p>
            <a:r>
              <a:rPr lang="en-US" b="0" i="0" u="none" strike="noStrike" dirty="0">
                <a:solidFill>
                  <a:srgbClr val="004A52"/>
                </a:solidFill>
                <a:effectLst/>
                <a:latin typeface="Calibri" panose="020F0502020204030204" pitchFamily="34" charset="0"/>
              </a:rPr>
              <a:t>What are the Starbucks shoppers preference?</a:t>
            </a:r>
            <a:r>
              <a:rPr lang="en-US" dirty="0"/>
              <a:t> </a:t>
            </a:r>
            <a:endParaRPr lang="en-IN" dirty="0"/>
          </a:p>
        </p:txBody>
      </p:sp>
      <p:sp>
        <p:nvSpPr>
          <p:cNvPr id="5" name="TextBox 4">
            <a:extLst>
              <a:ext uri="{FF2B5EF4-FFF2-40B4-BE49-F238E27FC236}">
                <a16:creationId xmlns:a16="http://schemas.microsoft.com/office/drawing/2014/main" id="{4680E02A-57D0-F008-481C-42AD1DC77A29}"/>
              </a:ext>
            </a:extLst>
          </p:cNvPr>
          <p:cNvSpPr txBox="1"/>
          <p:nvPr/>
        </p:nvSpPr>
        <p:spPr>
          <a:xfrm>
            <a:off x="8958303" y="1861457"/>
            <a:ext cx="3103068" cy="3139321"/>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﻿At 24.41%, Shopping had the highest Average of % of Starbucks Shoppers and was 104.00% higher than Eating, which had the lowest Average of % of Starbucks Shoppers at 11.97%.</a:t>
            </a:r>
          </a:p>
          <a:p>
            <a:r>
              <a:rPr lang="en-US" b="0" i="0" dirty="0">
                <a:solidFill>
                  <a:srgbClr val="252423"/>
                </a:solidFill>
                <a:effectLst/>
                <a:highlight>
                  <a:srgbClr val="FFFFFF"/>
                </a:highlight>
                <a:latin typeface="Segoe UI" panose="020B0502040204020203" pitchFamily="34" charset="0"/>
              </a:rPr>
              <a:t>﻿Across all 7 Consumer's Preference, Average of % of Starbucks Shoppers ranged from 11.97% to 24.41%.</a:t>
            </a:r>
            <a:endParaRPr lang="en-IN" dirty="0"/>
          </a:p>
        </p:txBody>
      </p:sp>
      <p:pic>
        <p:nvPicPr>
          <p:cNvPr id="7" name="Picture 6">
            <a:extLst>
              <a:ext uri="{FF2B5EF4-FFF2-40B4-BE49-F238E27FC236}">
                <a16:creationId xmlns:a16="http://schemas.microsoft.com/office/drawing/2014/main" id="{DA7441FB-88A8-3CBE-2B1D-037674BB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33" y="1861457"/>
            <a:ext cx="8229310" cy="4924431"/>
          </a:xfrm>
          <a:prstGeom prst="rect">
            <a:avLst/>
          </a:prstGeom>
        </p:spPr>
      </p:pic>
    </p:spTree>
    <p:extLst>
      <p:ext uri="{BB962C8B-B14F-4D97-AF65-F5344CB8AC3E}">
        <p14:creationId xmlns:p14="http://schemas.microsoft.com/office/powerpoint/2010/main" val="305227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9308B-0360-E992-BBB2-3F82C9DBF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73"/>
            <a:ext cx="11832771" cy="6638620"/>
          </a:xfrm>
          <a:prstGeom prst="rect">
            <a:avLst/>
          </a:prstGeom>
        </p:spPr>
      </p:pic>
    </p:spTree>
    <p:extLst>
      <p:ext uri="{BB962C8B-B14F-4D97-AF65-F5344CB8AC3E}">
        <p14:creationId xmlns:p14="http://schemas.microsoft.com/office/powerpoint/2010/main" val="402212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AAB3-E3EB-57E5-F7DF-EF00A4408A5D}"/>
              </a:ext>
            </a:extLst>
          </p:cNvPr>
          <p:cNvSpPr>
            <a:spLocks noGrp="1"/>
          </p:cNvSpPr>
          <p:nvPr>
            <p:ph type="title"/>
          </p:nvPr>
        </p:nvSpPr>
        <p:spPr/>
        <p:txBody>
          <a:bodyPr>
            <a:noAutofit/>
          </a:bodyPr>
          <a:lstStyle/>
          <a:p>
            <a:r>
              <a:rPr lang="en-US" b="0" i="0" u="none" strike="noStrike" dirty="0">
                <a:solidFill>
                  <a:srgbClr val="004A52"/>
                </a:solidFill>
                <a:effectLst/>
                <a:latin typeface="Calibri" panose="020F0502020204030204" pitchFamily="34" charset="0"/>
              </a:rPr>
              <a:t>How do Nescafe shoppers differ from Starbucks shoppers? How Nescafe can attract/capture Starbucks shoppers?</a:t>
            </a:r>
            <a:r>
              <a:rPr lang="en-US" dirty="0"/>
              <a:t> </a:t>
            </a:r>
            <a:endParaRPr lang="en-IN" dirty="0"/>
          </a:p>
        </p:txBody>
      </p:sp>
      <p:sp>
        <p:nvSpPr>
          <p:cNvPr id="4" name="TextBox 3">
            <a:extLst>
              <a:ext uri="{FF2B5EF4-FFF2-40B4-BE49-F238E27FC236}">
                <a16:creationId xmlns:a16="http://schemas.microsoft.com/office/drawing/2014/main" id="{99C73759-5449-BD15-BAED-D4B4A0F3746B}"/>
              </a:ext>
            </a:extLst>
          </p:cNvPr>
          <p:cNvSpPr txBox="1"/>
          <p:nvPr/>
        </p:nvSpPr>
        <p:spPr>
          <a:xfrm>
            <a:off x="979715" y="2035629"/>
            <a:ext cx="8784772" cy="4247317"/>
          </a:xfrm>
          <a:prstGeom prst="rect">
            <a:avLst/>
          </a:prstGeom>
          <a:noFill/>
        </p:spPr>
        <p:txBody>
          <a:bodyPr wrap="square" rtlCol="0">
            <a:spAutoFit/>
          </a:bodyPr>
          <a:lstStyle/>
          <a:p>
            <a:r>
              <a:rPr lang="en-US" b="1" dirty="0"/>
              <a:t>Demographics:</a:t>
            </a:r>
            <a:r>
              <a:rPr lang="en-US" dirty="0"/>
              <a:t> Nescafé shoppers might lean towards being more cost-conscious, often seeking value for money. They could be more likely to consume coffee at home or work, preferring convenience. On the other hand, Starbucks shoppers may skew towards a more premium-seeking demographic, willing to pay extra for the café experience, personalized coffee, and the brand’s association with lifestyle and status.</a:t>
            </a:r>
          </a:p>
          <a:p>
            <a:endParaRPr lang="en-US" dirty="0"/>
          </a:p>
          <a:p>
            <a:r>
              <a:rPr lang="en-US" b="1" dirty="0"/>
              <a:t>Behavioral Factors:</a:t>
            </a:r>
            <a:r>
              <a:rPr lang="en-US" dirty="0"/>
              <a:t> Nescafé consumers may prioritize convenience and affordability, purchasing coffee in bulk for daily consumption. In contrast, Starbucks shoppers might value the social and experiential aspects of coffee consumption, enjoying the atmosphere of Starbucks outlets, or the customized coffee options.</a:t>
            </a:r>
          </a:p>
          <a:p>
            <a:endParaRPr lang="en-US" dirty="0"/>
          </a:p>
          <a:p>
            <a:r>
              <a:rPr lang="en-US" dirty="0"/>
              <a:t>Nescafe can attract more customers by strategically positioning Nescafé as both a convenient and high-quality alternative to Starbucks, while simultaneously offering competitive pricing and innovative products, the brand can effectively attract and capture a segment of Starbucks’ consumer base.</a:t>
            </a:r>
            <a:endParaRPr lang="en-IN" dirty="0"/>
          </a:p>
        </p:txBody>
      </p:sp>
    </p:spTree>
    <p:extLst>
      <p:ext uri="{BB962C8B-B14F-4D97-AF65-F5344CB8AC3E}">
        <p14:creationId xmlns:p14="http://schemas.microsoft.com/office/powerpoint/2010/main" val="3731763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485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COFFEE ANALYSIS Time Frame – Latest 52 weeks  by Kiran.K</vt:lpstr>
      <vt:lpstr>Who are the Nescafe Buyers and what are their characteristics ?</vt:lpstr>
      <vt:lpstr>Who are the Starbucks Buyers and what are their characteristics ? </vt:lpstr>
      <vt:lpstr>What are the Nescafe shoppers preference ? </vt:lpstr>
      <vt:lpstr>What are the Starbucks shoppers preference? </vt:lpstr>
      <vt:lpstr>PowerPoint Presentation</vt:lpstr>
      <vt:lpstr>How do Nescafe shoppers differ from Starbucks shoppers? How Nescafe can attract/capture Starbucks shoppers?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K</dc:creator>
  <cp:lastModifiedBy>Kiran K</cp:lastModifiedBy>
  <cp:revision>1</cp:revision>
  <dcterms:created xsi:type="dcterms:W3CDTF">2024-08-19T17:06:03Z</dcterms:created>
  <dcterms:modified xsi:type="dcterms:W3CDTF">2024-08-19T18:07:56Z</dcterms:modified>
</cp:coreProperties>
</file>