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4630400" cy="8229600"/>
  <p:notesSz cx="8229600" cy="14630400"/>
  <p:embeddedFontLst>
    <p:embeddedFont>
      <p:font typeface="Kanit" pitchFamily="2" charset="-34"/>
      <p:regular r:id="rId11"/>
      <p:bold r:id="rId12"/>
    </p:embeddedFont>
    <p:embeddedFont>
      <p:font typeface="Martel Sans Light" pitchFamily="2" charset="77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0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728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1857" y="799824"/>
            <a:ext cx="8751120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Classical ML model vs Deep Learning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77154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This project predicts Airbnb listing prices using advanced machine learning techniques and compares with MLP 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80679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It covers data cleaning, feature engineering, model training, and evaluation.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84204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Presented By: Kiran, Gowtham, Kowshigan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76356"/>
            <a:ext cx="988921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Dataset Overview and Cleaning Process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78662"/>
            <a:ext cx="294108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Dataset Size &amp;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69926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102,599 listings, 26 features initially recorded for analysis.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15135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After cleaning, dataset reduced to ~45,000 listings.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3578662"/>
            <a:ext cx="32605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Cleaning Techniques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14761" y="4169926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Handled missing values with median/mode imputation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019675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Dropped columns with &gt;50% missing data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4864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Removed outliers using Interquartile Range method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5206" y="547688"/>
            <a:ext cx="6675715" cy="584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Feature Engineering &amp; Selection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95206" y="1429822"/>
            <a:ext cx="7753588" cy="1443752"/>
          </a:xfrm>
          <a:prstGeom prst="roundRect">
            <a:avLst>
              <a:gd name="adj" fmla="val 2064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93802" y="1628418"/>
            <a:ext cx="2336959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Encoding and Scaling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93802" y="2039660"/>
            <a:ext cx="7356396" cy="635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Encoded categorical variables and scaled numerical features with MinMaxScaler.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95206" y="3072170"/>
            <a:ext cx="7753588" cy="4609743"/>
          </a:xfrm>
          <a:prstGeom prst="roundRect">
            <a:avLst>
              <a:gd name="adj" fmla="val 646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93802" y="3270766"/>
            <a:ext cx="3052286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Top Features Selected by RFE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93802" y="3682008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service fee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893802" y="4069080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room type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893802" y="4456152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minimum nights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893802" y="4843224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number of reviews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893802" y="5230297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reviews per month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893802" y="5617369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review rate number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893802" y="6004441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calculated host listings count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893802" y="6391513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neighbourhood frequency encoded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893802" y="6778585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latitude</a:t>
            </a:r>
            <a:endParaRPr lang="en-US" sz="1550" dirty="0"/>
          </a:p>
        </p:txBody>
      </p:sp>
      <p:sp>
        <p:nvSpPr>
          <p:cNvPr id="18" name="Text 15"/>
          <p:cNvSpPr/>
          <p:nvPr/>
        </p:nvSpPr>
        <p:spPr>
          <a:xfrm>
            <a:off x="893802" y="7165657"/>
            <a:ext cx="735639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instant bookable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3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671" y="623649"/>
            <a:ext cx="7556659" cy="1333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Random Forest Model Tuning Details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93671" y="2297787"/>
            <a:ext cx="170021" cy="832366"/>
          </a:xfrm>
          <a:prstGeom prst="roundRect">
            <a:avLst>
              <a:gd name="adj" fmla="val 2000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03853" y="2297787"/>
            <a:ext cx="3586639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Hyperparameter Optimization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303853" y="2767251"/>
            <a:ext cx="7046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Used RandomizedSearchCV for tuning model parameters.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832" y="3356848"/>
            <a:ext cx="170021" cy="2601158"/>
          </a:xfrm>
          <a:prstGeom prst="roundRect">
            <a:avLst>
              <a:gd name="adj" fmla="val 2000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44015" y="3356848"/>
            <a:ext cx="2750820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Best Parameters Found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644015" y="3826312"/>
            <a:ext cx="6706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n_estimators = 50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644015" y="4268510"/>
            <a:ext cx="6706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max_depth = 5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644015" y="4710708"/>
            <a:ext cx="6706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min_samples_split = 20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644015" y="5152906"/>
            <a:ext cx="6706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min_samples_leaf = 5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644015" y="5595104"/>
            <a:ext cx="67063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max_features = 'sqrt'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1473994" y="6184702"/>
            <a:ext cx="170021" cy="1195268"/>
          </a:xfrm>
          <a:prstGeom prst="roundRect">
            <a:avLst>
              <a:gd name="adj" fmla="val 2000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1984177" y="6184702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Performance</a:t>
            </a:r>
            <a:endParaRPr lang="en-US" sz="2100" dirty="0"/>
          </a:p>
        </p:txBody>
      </p:sp>
      <p:sp>
        <p:nvSpPr>
          <p:cNvPr id="16" name="Text 13"/>
          <p:cNvSpPr/>
          <p:nvPr/>
        </p:nvSpPr>
        <p:spPr>
          <a:xfrm>
            <a:off x="1984177" y="6654165"/>
            <a:ext cx="63661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Reduced test MSE and improved R² with tuned hyperparameters.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36244"/>
            <a:ext cx="1142107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Neural Network Architecture &amp; Model Insights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63855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Network Architecture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22981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Two hidden layers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69653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Dropout and L2 regularization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16326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Gaussian noise added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363855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Training Strategies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22981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Early stopping applied to prevent overfitting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69653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Strong generalization on test data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95668" y="635913"/>
            <a:ext cx="7525464" cy="1360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 Training and Evaluation Metrics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95668" y="2342912"/>
            <a:ext cx="7525464" cy="5255062"/>
          </a:xfrm>
          <a:prstGeom prst="roundRect">
            <a:avLst>
              <a:gd name="adj" fmla="val 6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303288" y="2350532"/>
            <a:ext cx="7510224" cy="103251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534864" y="2496860"/>
            <a:ext cx="103572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8040648" y="2496860"/>
            <a:ext cx="1359384" cy="739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Train RMSE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9542621" y="2496860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Train R²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1044595" y="2496860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Test </a:t>
            </a: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</a:t>
            </a: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MSE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2546568" y="2496860"/>
            <a:ext cx="103572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Test R²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6303288" y="2954941"/>
            <a:ext cx="7510224" cy="225863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534864" y="3529370"/>
            <a:ext cx="1035725" cy="1109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Default Random Forest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040648" y="3529370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98.66</a:t>
            </a:r>
          </a:p>
        </p:txBody>
      </p:sp>
      <p:sp>
        <p:nvSpPr>
          <p:cNvPr id="14" name="Text 11"/>
          <p:cNvSpPr/>
          <p:nvPr/>
        </p:nvSpPr>
        <p:spPr>
          <a:xfrm>
            <a:off x="9542621" y="3529370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0.8702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11044595" y="3529370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cs typeface="Martel Sans Light" pitchFamily="34" charset="-120"/>
              </a:rPr>
              <a:t>97.88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12546568" y="3529370"/>
            <a:ext cx="103572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0.8701</a:t>
            </a:r>
            <a:endParaRPr lang="en-US" sz="1800" dirty="0"/>
          </a:p>
        </p:txBody>
      </p:sp>
      <p:sp>
        <p:nvSpPr>
          <p:cNvPr id="17" name="Shape 14"/>
          <p:cNvSpPr/>
          <p:nvPr/>
        </p:nvSpPr>
        <p:spPr>
          <a:xfrm>
            <a:off x="6303288" y="4785479"/>
            <a:ext cx="7510224" cy="14024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534864" y="4931807"/>
            <a:ext cx="1035725" cy="1109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Tuned Random Forest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8040648" y="4931807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90.98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9542621" y="4931807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0.8896</a:t>
            </a:r>
            <a:endParaRPr lang="en-US" sz="1800" dirty="0"/>
          </a:p>
        </p:txBody>
      </p:sp>
      <p:sp>
        <p:nvSpPr>
          <p:cNvPr id="21" name="Text 18"/>
          <p:cNvSpPr/>
          <p:nvPr/>
        </p:nvSpPr>
        <p:spPr>
          <a:xfrm>
            <a:off x="11044595" y="4931807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90.56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12546568" y="4931807"/>
            <a:ext cx="103572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0.8888</a:t>
            </a:r>
            <a:endParaRPr lang="en-US" sz="1800" dirty="0"/>
          </a:p>
        </p:txBody>
      </p:sp>
      <p:sp>
        <p:nvSpPr>
          <p:cNvPr id="23" name="Shape 20"/>
          <p:cNvSpPr/>
          <p:nvPr/>
        </p:nvSpPr>
        <p:spPr>
          <a:xfrm>
            <a:off x="6303288" y="6187916"/>
            <a:ext cx="7510224" cy="14024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6534864" y="6334244"/>
            <a:ext cx="1035725" cy="1109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MLP Neural Network</a:t>
            </a:r>
            <a:endParaRPr lang="en-US" sz="1800" dirty="0"/>
          </a:p>
        </p:txBody>
      </p:sp>
      <p:sp>
        <p:nvSpPr>
          <p:cNvPr id="25" name="Text 22"/>
          <p:cNvSpPr/>
          <p:nvPr/>
        </p:nvSpPr>
        <p:spPr>
          <a:xfrm>
            <a:off x="8040648" y="6334244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134.67</a:t>
            </a:r>
            <a:endParaRPr lang="en-US" sz="1800" dirty="0"/>
          </a:p>
        </p:txBody>
      </p:sp>
      <p:sp>
        <p:nvSpPr>
          <p:cNvPr id="26" name="Text 23"/>
          <p:cNvSpPr/>
          <p:nvPr/>
        </p:nvSpPr>
        <p:spPr>
          <a:xfrm>
            <a:off x="9542621" y="6334244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0.8606</a:t>
            </a:r>
            <a:endParaRPr lang="en-US" sz="1800" dirty="0"/>
          </a:p>
        </p:txBody>
      </p:sp>
      <p:sp>
        <p:nvSpPr>
          <p:cNvPr id="27" name="Text 24"/>
          <p:cNvSpPr/>
          <p:nvPr/>
        </p:nvSpPr>
        <p:spPr>
          <a:xfrm>
            <a:off x="11044595" y="6334244"/>
            <a:ext cx="103191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134.17</a:t>
            </a:r>
            <a:endParaRPr lang="en-US" sz="1800" dirty="0"/>
          </a:p>
        </p:txBody>
      </p:sp>
      <p:sp>
        <p:nvSpPr>
          <p:cNvPr id="28" name="Text 25"/>
          <p:cNvSpPr/>
          <p:nvPr/>
        </p:nvSpPr>
        <p:spPr>
          <a:xfrm>
            <a:off x="12546568" y="6334244"/>
            <a:ext cx="1035725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0.8600</a:t>
            </a:r>
            <a:endParaRPr lang="en-US" sz="1800" dirty="0"/>
          </a:p>
        </p:txBody>
      </p:sp>
      <p:pic>
        <p:nvPicPr>
          <p:cNvPr id="32" name="Picture 3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2343732-7CA2-9E7C-454A-3C401994C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33229" cy="8229600"/>
          </a:xfrm>
          <a:prstGeom prst="rect">
            <a:avLst/>
          </a:prstGeom>
        </p:spPr>
      </p:pic>
      <p:pic>
        <p:nvPicPr>
          <p:cNvPr id="34" name="Picture 3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F5592405-36D3-A4A4-885B-9FFD95A61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3244" y="0"/>
            <a:ext cx="592647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F4930F-E83B-E9C4-E1F2-08662CAC3425}"/>
              </a:ext>
            </a:extLst>
          </p:cNvPr>
          <p:cNvSpPr txBox="1"/>
          <p:nvPr/>
        </p:nvSpPr>
        <p:spPr>
          <a:xfrm>
            <a:off x="5387546" y="457200"/>
            <a:ext cx="2603598" cy="746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5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Shape 4">
            <a:extLst>
              <a:ext uri="{FF2B5EF4-FFF2-40B4-BE49-F238E27FC236}">
                <a16:creationId xmlns:a16="http://schemas.microsoft.com/office/drawing/2014/main" id="{BE1DE77E-9D54-CF93-BAA4-7DFEF1EC379C}"/>
              </a:ext>
            </a:extLst>
          </p:cNvPr>
          <p:cNvSpPr/>
          <p:nvPr/>
        </p:nvSpPr>
        <p:spPr>
          <a:xfrm>
            <a:off x="1647072" y="1661647"/>
            <a:ext cx="9671717" cy="5913045"/>
          </a:xfrm>
          <a:prstGeom prst="roundRect">
            <a:avLst>
              <a:gd name="adj" fmla="val 646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A00AF-0F38-5BDC-E636-77E603C2ACB2}"/>
              </a:ext>
            </a:extLst>
          </p:cNvPr>
          <p:cNvSpPr txBox="1"/>
          <p:nvPr/>
        </p:nvSpPr>
        <p:spPr>
          <a:xfrm>
            <a:off x="2001794" y="2586844"/>
            <a:ext cx="8864158" cy="322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50" dirty="0">
                <a:solidFill>
                  <a:schemeClr val="bg1"/>
                </a:solidFill>
              </a:rPr>
              <a:t>Built machine learning models to predict Airbnb listing prices with high accuracy.</a:t>
            </a:r>
          </a:p>
          <a:p>
            <a:endParaRPr lang="en-CA" sz="18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50" dirty="0">
                <a:solidFill>
                  <a:schemeClr val="bg1"/>
                </a:solidFill>
              </a:rPr>
              <a:t>Cleaned and preprocessed 45,000 listings from the original dataset of 102,599.</a:t>
            </a:r>
          </a:p>
          <a:p>
            <a:endParaRPr lang="en-CA" sz="18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50" dirty="0">
                <a:solidFill>
                  <a:schemeClr val="bg1"/>
                </a:solidFill>
              </a:rPr>
              <a:t>Selected top 10 important features using Recursive Feature Elimination (RFE).</a:t>
            </a:r>
          </a:p>
          <a:p>
            <a:endParaRPr lang="en-CA" sz="18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50" dirty="0">
                <a:solidFill>
                  <a:schemeClr val="bg1"/>
                </a:solidFill>
              </a:rPr>
              <a:t>Tuned Random Forest and MLP Neural Network both achieved strong R² scores.</a:t>
            </a:r>
          </a:p>
          <a:p>
            <a:endParaRPr lang="en-CA" sz="18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50" dirty="0">
                <a:solidFill>
                  <a:schemeClr val="bg1"/>
                </a:solidFill>
              </a:rPr>
              <a:t>Tuned Random Forest demonstrated the best generalization with no signs of overfitting.</a:t>
            </a:r>
          </a:p>
          <a:p>
            <a:endParaRPr lang="en-CA" sz="185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6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376273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Thank you</a:t>
            </a:r>
            <a:endParaRPr lang="en-US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341</Words>
  <Application>Microsoft Macintosh PowerPoint</Application>
  <PresentationFormat>Custom</PresentationFormat>
  <Paragraphs>83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Kanit</vt:lpstr>
      <vt:lpstr>Arial</vt:lpstr>
      <vt:lpstr>Martel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Kiran Gobi Manivannan</cp:lastModifiedBy>
  <cp:revision>6</cp:revision>
  <dcterms:created xsi:type="dcterms:W3CDTF">2025-04-18T01:58:12Z</dcterms:created>
  <dcterms:modified xsi:type="dcterms:W3CDTF">2025-04-19T15:06:26Z</dcterms:modified>
</cp:coreProperties>
</file>