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64" r:id="rId2"/>
    <p:sldId id="256" r:id="rId3"/>
    <p:sldId id="257" r:id="rId4"/>
    <p:sldId id="258" r:id="rId5"/>
    <p:sldId id="261" r:id="rId6"/>
    <p:sldId id="262" r:id="rId7"/>
    <p:sldId id="263"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4DFD51D-E6F7-4B47-B467-72042EC3E996}">
          <p14:sldIdLst>
            <p14:sldId id="264"/>
            <p14:sldId id="256"/>
            <p14:sldId id="257"/>
            <p14:sldId id="258"/>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164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D6F3A58-DD25-2158-6D92-C9167CECCE49}"/>
              </a:ext>
            </a:extLst>
          </p:cNvPr>
          <p:cNvPicPr>
            <a:picLocks noChangeAspect="1"/>
          </p:cNvPicPr>
          <p:nvPr/>
        </p:nvPicPr>
        <p:blipFill>
          <a:blip r:embed="rId2"/>
          <a:stretch>
            <a:fillRect/>
          </a:stretch>
        </p:blipFill>
        <p:spPr>
          <a:xfrm>
            <a:off x="0" y="-651508"/>
            <a:ext cx="14630400" cy="8881108"/>
          </a:xfrm>
          <a:prstGeom prst="rect">
            <a:avLst/>
          </a:prstGeom>
        </p:spPr>
      </p:pic>
      <p:sp>
        <p:nvSpPr>
          <p:cNvPr id="8" name="TextBox 7">
            <a:extLst>
              <a:ext uri="{FF2B5EF4-FFF2-40B4-BE49-F238E27FC236}">
                <a16:creationId xmlns:a16="http://schemas.microsoft.com/office/drawing/2014/main" id="{228C2105-A555-22DD-594D-1334AEEC7222}"/>
              </a:ext>
            </a:extLst>
          </p:cNvPr>
          <p:cNvSpPr txBox="1"/>
          <p:nvPr/>
        </p:nvSpPr>
        <p:spPr>
          <a:xfrm>
            <a:off x="544009" y="0"/>
            <a:ext cx="13542379" cy="8588505"/>
          </a:xfrm>
          <a:prstGeom prst="rect">
            <a:avLst/>
          </a:prstGeom>
          <a:noFill/>
        </p:spPr>
        <p:txBody>
          <a:bodyPr wrap="square" rtlCol="0">
            <a:spAutoFit/>
          </a:bodyPr>
          <a:lstStyle/>
          <a:p>
            <a:pPr algn="ctr"/>
            <a:r>
              <a:rPr lang="en-IN" sz="4000" b="1" dirty="0">
                <a:solidFill>
                  <a:srgbClr val="374151"/>
                </a:solidFill>
                <a:effectLst/>
                <a:latin typeface="Times New Roman" panose="02020603050405020304" pitchFamily="18" charset="0"/>
                <a:ea typeface="Calibri" panose="020F0502020204030204" pitchFamily="34" charset="0"/>
              </a:rPr>
              <a:t>EXPOSYS DATA LABS</a:t>
            </a:r>
          </a:p>
          <a:p>
            <a:pPr algn="ctr"/>
            <a:endParaRPr lang="en-IN" sz="4000" b="1" dirty="0">
              <a:solidFill>
                <a:srgbClr val="374151"/>
              </a:solidFill>
              <a:latin typeface="Times New Roman" panose="02020603050405020304" pitchFamily="18" charset="0"/>
              <a:ea typeface="Calibri" panose="020F0502020204030204" pitchFamily="34" charset="0"/>
            </a:endParaRPr>
          </a:p>
          <a:p>
            <a:pPr algn="ctr"/>
            <a:endParaRPr lang="en-IN" sz="4000" b="1" dirty="0">
              <a:solidFill>
                <a:srgbClr val="374151"/>
              </a:solidFill>
              <a:effectLst/>
              <a:latin typeface="Times New Roman" panose="02020603050405020304" pitchFamily="18" charset="0"/>
              <a:ea typeface="Calibri" panose="020F0502020204030204" pitchFamily="34" charset="0"/>
            </a:endParaRPr>
          </a:p>
          <a:p>
            <a:pPr algn="ctr"/>
            <a:endParaRPr lang="en-IN" sz="4000" b="1" dirty="0">
              <a:solidFill>
                <a:srgbClr val="374151"/>
              </a:solidFill>
              <a:latin typeface="Times New Roman" panose="02020603050405020304" pitchFamily="18" charset="0"/>
              <a:ea typeface="Calibri" panose="020F0502020204030204" pitchFamily="34" charset="0"/>
            </a:endParaRPr>
          </a:p>
          <a:p>
            <a:pPr algn="ctr"/>
            <a:endParaRPr lang="en-IN" sz="4000" b="1" dirty="0">
              <a:solidFill>
                <a:srgbClr val="374151"/>
              </a:solidFill>
              <a:effectLst/>
              <a:latin typeface="Times New Roman" panose="02020603050405020304" pitchFamily="18" charset="0"/>
              <a:ea typeface="Calibri" panose="020F0502020204030204" pitchFamily="34" charset="0"/>
            </a:endParaRPr>
          </a:p>
          <a:p>
            <a:pPr algn="ctr">
              <a:lnSpc>
                <a:spcPct val="107000"/>
              </a:lnSpc>
              <a:spcAft>
                <a:spcPts val="800"/>
              </a:spcAft>
            </a:pPr>
            <a:r>
              <a:rPr lang="en-IN" sz="18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INTERNSHIP</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WEB DEVELOPMENT</a:t>
            </a:r>
          </a:p>
          <a:p>
            <a:pPr algn="ctr">
              <a:lnSpc>
                <a:spcPct val="107000"/>
              </a:lnSpc>
              <a:spcAft>
                <a:spcPts val="800"/>
              </a:spcAft>
            </a:pPr>
            <a:endParaRPr lang="en-IN" sz="20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IN" sz="20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PROJECT REPORT 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000" b="1"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‘EXPENSE TRACKER’</a:t>
            </a:r>
          </a:p>
          <a:p>
            <a:pPr algn="ct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0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Project by:</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0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Name: </a:t>
            </a:r>
            <a:r>
              <a:rPr lang="en-IN" sz="2000" b="1"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Kiran Chandmal Kankariya</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0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College: </a:t>
            </a:r>
            <a:r>
              <a:rPr lang="en-IN" sz="2000" b="1"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Pune Institute Of Computer Technology</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sz="4000" b="1" dirty="0">
              <a:solidFill>
                <a:srgbClr val="374151"/>
              </a:solidFill>
              <a:effectLst/>
              <a:latin typeface="Times New Roman" panose="02020603050405020304" pitchFamily="18" charset="0"/>
              <a:ea typeface="Calibri" panose="020F0502020204030204" pitchFamily="34" charset="0"/>
            </a:endParaRPr>
          </a:p>
          <a:p>
            <a:pPr algn="ctr"/>
            <a:endParaRPr lang="en-IN" sz="4000" dirty="0"/>
          </a:p>
        </p:txBody>
      </p:sp>
      <p:pic>
        <p:nvPicPr>
          <p:cNvPr id="9" name="Picture 8" descr="Exposys Data Labs | LinkedIn">
            <a:extLst>
              <a:ext uri="{FF2B5EF4-FFF2-40B4-BE49-F238E27FC236}">
                <a16:creationId xmlns:a16="http://schemas.microsoft.com/office/drawing/2014/main" id="{31DFB176-6808-38B5-CDE8-959D1F5CFE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08735" y="812378"/>
            <a:ext cx="1812925" cy="1812925"/>
          </a:xfrm>
          <a:prstGeom prst="rect">
            <a:avLst/>
          </a:prstGeom>
          <a:noFill/>
          <a:ln>
            <a:noFill/>
          </a:ln>
        </p:spPr>
      </p:pic>
    </p:spTree>
    <p:extLst>
      <p:ext uri="{BB962C8B-B14F-4D97-AF65-F5344CB8AC3E}">
        <p14:creationId xmlns:p14="http://schemas.microsoft.com/office/powerpoint/2010/main" val="3959287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833199" y="2023586"/>
            <a:ext cx="8935269" cy="2499598"/>
          </a:xfrm>
          <a:prstGeom prst="rect">
            <a:avLst/>
          </a:prstGeom>
          <a:noFill/>
          <a:ln/>
        </p:spPr>
        <p:txBody>
          <a:bodyPr wrap="square" rtlCol="0" anchor="t"/>
          <a:lstStyle/>
          <a:p>
            <a:pPr marL="0" indent="0">
              <a:lnSpc>
                <a:spcPts val="6561"/>
              </a:lnSpc>
              <a:buNone/>
            </a:pPr>
            <a:r>
              <a:rPr lang="en-US" sz="5249" dirty="0">
                <a:solidFill>
                  <a:srgbClr val="312F2B"/>
                </a:solidFill>
                <a:latin typeface="Gelasio" pitchFamily="34" charset="0"/>
                <a:ea typeface="Gelasio" pitchFamily="34" charset="-122"/>
                <a:cs typeface="Gelasio" pitchFamily="34" charset="-120"/>
              </a:rPr>
              <a:t>EXPENSE TRACKER: To track all your daily expenses.</a:t>
            </a:r>
            <a:endParaRPr lang="en-US" sz="5249" dirty="0"/>
          </a:p>
        </p:txBody>
      </p:sp>
      <p:sp>
        <p:nvSpPr>
          <p:cNvPr id="5" name="Text 2"/>
          <p:cNvSpPr/>
          <p:nvPr/>
        </p:nvSpPr>
        <p:spPr>
          <a:xfrm>
            <a:off x="1279248" y="4167782"/>
            <a:ext cx="7477601"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Welcome to Expense Tracker Website. This website is beneficial for tracking down all your expenses and managing your finance.</a:t>
            </a:r>
            <a:endParaRPr lang="en-US" sz="1750" dirty="0"/>
          </a:p>
        </p:txBody>
      </p:sp>
      <p:sp>
        <p:nvSpPr>
          <p:cNvPr id="6" name="Shape 3"/>
          <p:cNvSpPr/>
          <p:nvPr/>
        </p:nvSpPr>
        <p:spPr>
          <a:xfrm>
            <a:off x="833199" y="5833824"/>
            <a:ext cx="355402" cy="355402"/>
          </a:xfrm>
          <a:prstGeom prst="roundRect">
            <a:avLst>
              <a:gd name="adj" fmla="val 25726039"/>
            </a:avLst>
          </a:prstGeom>
          <a:noFill/>
          <a:ln w="7620">
            <a:solidFill>
              <a:srgbClr val="FFFFFF"/>
            </a:solidFill>
            <a:prstDash val="solid"/>
          </a:ln>
        </p:spPr>
        <p:txBody>
          <a:bodyPr/>
          <a:lstStyle/>
          <a:p>
            <a:endParaRPr lang="en-IN"/>
          </a:p>
        </p:txBody>
      </p:sp>
      <p:pic>
        <p:nvPicPr>
          <p:cNvPr id="8" name="Picture 7">
            <a:extLst>
              <a:ext uri="{FF2B5EF4-FFF2-40B4-BE49-F238E27FC236}">
                <a16:creationId xmlns:a16="http://schemas.microsoft.com/office/drawing/2014/main" id="{79441255-8348-05DE-4B17-DC5619025F71}"/>
              </a:ext>
            </a:extLst>
          </p:cNvPr>
          <p:cNvPicPr>
            <a:picLocks noChangeAspect="1"/>
          </p:cNvPicPr>
          <p:nvPr/>
        </p:nvPicPr>
        <p:blipFill>
          <a:blip r:embed="rId4"/>
          <a:stretch>
            <a:fillRect/>
          </a:stretch>
        </p:blipFill>
        <p:spPr>
          <a:xfrm>
            <a:off x="10347774" y="78059"/>
            <a:ext cx="3703320" cy="798427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1948783" y="1065385"/>
            <a:ext cx="4443889"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Abstract</a:t>
            </a:r>
            <a:endParaRPr lang="en-US" sz="4374" dirty="0"/>
          </a:p>
        </p:txBody>
      </p:sp>
      <p:sp>
        <p:nvSpPr>
          <p:cNvPr id="6" name="Text 2"/>
          <p:cNvSpPr/>
          <p:nvPr/>
        </p:nvSpPr>
        <p:spPr>
          <a:xfrm>
            <a:off x="1948783" y="4399002"/>
            <a:ext cx="3069266" cy="347067"/>
          </a:xfrm>
          <a:prstGeom prst="rect">
            <a:avLst/>
          </a:prstGeom>
          <a:noFill/>
          <a:ln/>
        </p:spPr>
        <p:txBody>
          <a:bodyPr wrap="none" rtlCol="0" anchor="t"/>
          <a:lstStyle/>
          <a:p>
            <a:pPr marL="0" indent="0" algn="l">
              <a:lnSpc>
                <a:spcPts val="2734"/>
              </a:lnSpc>
              <a:buNone/>
            </a:pPr>
            <a:endParaRPr lang="en-US" sz="2187" dirty="0"/>
          </a:p>
        </p:txBody>
      </p:sp>
      <p:sp>
        <p:nvSpPr>
          <p:cNvPr id="7" name="Text 3"/>
          <p:cNvSpPr/>
          <p:nvPr/>
        </p:nvSpPr>
        <p:spPr>
          <a:xfrm>
            <a:off x="2085278" y="2620945"/>
            <a:ext cx="11567532" cy="3650528"/>
          </a:xfrm>
          <a:prstGeom prst="rect">
            <a:avLst/>
          </a:prstGeom>
          <a:noFill/>
          <a:ln/>
        </p:spPr>
        <p:txBody>
          <a:bodyPr wrap="square" rtlCol="0" anchor="t"/>
          <a:lstStyle/>
          <a:p>
            <a:pPr algn="just">
              <a:lnSpc>
                <a:spcPct val="150000"/>
              </a:lnSpc>
            </a:pPr>
            <a:r>
              <a:rPr lang="en-US" sz="1800" b="0" dirty="0">
                <a:effectLst/>
                <a:latin typeface="Lato" panose="020F0502020204030203" pitchFamily="34" charset="0"/>
                <a:ea typeface="Lato" panose="020F0502020204030203" pitchFamily="34" charset="0"/>
                <a:cs typeface="Lato" panose="020F0502020204030203" pitchFamily="34" charset="0"/>
              </a:rPr>
              <a:t>In today's fast-paced world, managing personal finances efficiently is crucial for individuals to achieve financial </a:t>
            </a:r>
            <a:r>
              <a:rPr lang="en-IN" sz="1800" b="0" dirty="0">
                <a:solidFill>
                  <a:srgbClr val="374151"/>
                </a:solidFill>
                <a:effectLst/>
                <a:latin typeface="Lato" panose="020F0502020204030203" pitchFamily="34" charset="0"/>
                <a:ea typeface="Lato" panose="020F0502020204030203" pitchFamily="34" charset="0"/>
                <a:cs typeface="Lato" panose="020F0502020204030203" pitchFamily="34" charset="0"/>
              </a:rPr>
              <a:t>where adjustments can be made to achieve financial wellness.</a:t>
            </a:r>
            <a:r>
              <a:rPr lang="en-IN" sz="1800" b="0" dirty="0">
                <a:effectLst/>
                <a:latin typeface="Lato" panose="020F0502020204030203" pitchFamily="34" charset="0"/>
                <a:ea typeface="Lato" panose="020F0502020204030203" pitchFamily="34" charset="0"/>
                <a:cs typeface="Lato" panose="020F0502020204030203" pitchFamily="34" charset="0"/>
              </a:rPr>
              <a:t> </a:t>
            </a:r>
            <a:r>
              <a:rPr lang="en-US" sz="1800" b="0" dirty="0">
                <a:effectLst/>
                <a:latin typeface="Lato" panose="020F0502020204030203" pitchFamily="34" charset="0"/>
                <a:ea typeface="Lato" panose="020F0502020204030203" pitchFamily="34" charset="0"/>
                <a:cs typeface="Lato" panose="020F0502020204030203" pitchFamily="34" charset="0"/>
              </a:rPr>
              <a:t>stability and meet their long-term goals. To facilitate this process, the advent of expense tracking applications has revolutionized the way people monitor and control their expenses. This abstract highlights the significance of expense trackers, their key features, benefits, and the impact they have on personal financial management. </a:t>
            </a:r>
            <a:r>
              <a:rPr lang="en-IN" sz="1800" b="0" dirty="0">
                <a:effectLst/>
                <a:latin typeface="Lato" panose="020F0502020204030203" pitchFamily="34" charset="0"/>
                <a:ea typeface="Lato" panose="020F0502020204030203" pitchFamily="34" charset="0"/>
                <a:cs typeface="Lato" panose="020F0502020204030203" pitchFamily="34" charset="0"/>
              </a:rPr>
              <a:t>Expense trackers are digital tools designed to record, categorize, and analyse one's expenses, providing a comprehensive overview of their financial activities.  By systematically logging expenses, individuals can gain insights into their spending habits and identify those areas.</a:t>
            </a:r>
            <a:endParaRPr lang="en-IN" sz="1800" b="1" dirty="0">
              <a:effectLst/>
              <a:latin typeface="Lato" panose="020F0502020204030203" pitchFamily="34" charset="0"/>
              <a:ea typeface="Lato" panose="020F0502020204030203" pitchFamily="34" charset="0"/>
              <a:cs typeface="Lato" panose="020F0502020204030203" pitchFamily="34" charset="0"/>
            </a:endParaRPr>
          </a:p>
        </p:txBody>
      </p:sp>
      <p:sp>
        <p:nvSpPr>
          <p:cNvPr id="9" name="Text 4"/>
          <p:cNvSpPr/>
          <p:nvPr/>
        </p:nvSpPr>
        <p:spPr>
          <a:xfrm>
            <a:off x="5555771" y="4436882"/>
            <a:ext cx="2221944" cy="347186"/>
          </a:xfrm>
          <a:prstGeom prst="rect">
            <a:avLst/>
          </a:prstGeom>
          <a:noFill/>
          <a:ln/>
        </p:spPr>
        <p:txBody>
          <a:bodyPr wrap="none" rtlCol="0" anchor="t"/>
          <a:lstStyle/>
          <a:p>
            <a:pPr marL="0" indent="0" algn="l">
              <a:lnSpc>
                <a:spcPts val="2734"/>
              </a:lnSpc>
              <a:buNone/>
            </a:pPr>
            <a:endParaRPr lang="en-US" sz="2187" dirty="0"/>
          </a:p>
        </p:txBody>
      </p:sp>
      <p:sp>
        <p:nvSpPr>
          <p:cNvPr id="10" name="Text 5"/>
          <p:cNvSpPr/>
          <p:nvPr/>
        </p:nvSpPr>
        <p:spPr>
          <a:xfrm>
            <a:off x="5463613" y="5205268"/>
            <a:ext cx="3296007" cy="1066205"/>
          </a:xfrm>
          <a:prstGeom prst="rect">
            <a:avLst/>
          </a:prstGeom>
          <a:noFill/>
          <a:ln/>
        </p:spPr>
        <p:txBody>
          <a:bodyPr wrap="square" rtlCol="0" anchor="t"/>
          <a:lstStyle/>
          <a:p>
            <a:pPr marL="0" indent="0" algn="l">
              <a:lnSpc>
                <a:spcPts val="2799"/>
              </a:lnSpc>
              <a:buNone/>
            </a:pPr>
            <a:endParaRPr lang="en-US" sz="1750" dirty="0"/>
          </a:p>
        </p:txBody>
      </p:sp>
      <p:sp>
        <p:nvSpPr>
          <p:cNvPr id="12" name="Text 6"/>
          <p:cNvSpPr/>
          <p:nvPr/>
        </p:nvSpPr>
        <p:spPr>
          <a:xfrm>
            <a:off x="9242582" y="4539407"/>
            <a:ext cx="2221944" cy="347186"/>
          </a:xfrm>
          <a:prstGeom prst="rect">
            <a:avLst/>
          </a:prstGeom>
          <a:noFill/>
          <a:ln/>
        </p:spPr>
        <p:txBody>
          <a:bodyPr wrap="none" rtlCol="0" anchor="t"/>
          <a:lstStyle/>
          <a:p>
            <a:pPr marL="0" indent="0" algn="l">
              <a:lnSpc>
                <a:spcPts val="2734"/>
              </a:lnSpc>
              <a:buNone/>
            </a:pPr>
            <a:endParaRPr lang="en-US" sz="2187" dirty="0"/>
          </a:p>
        </p:txBody>
      </p:sp>
      <p:sp>
        <p:nvSpPr>
          <p:cNvPr id="13" name="Text 7"/>
          <p:cNvSpPr/>
          <p:nvPr/>
        </p:nvSpPr>
        <p:spPr>
          <a:xfrm>
            <a:off x="9242582" y="5314720"/>
            <a:ext cx="3296007" cy="1066205"/>
          </a:xfrm>
          <a:prstGeom prst="rect">
            <a:avLst/>
          </a:prstGeom>
          <a:noFill/>
          <a:ln/>
        </p:spPr>
        <p:txBody>
          <a:bodyPr wrap="square" rtlCol="0" anchor="t"/>
          <a:lstStyle/>
          <a:p>
            <a:pPr marL="0" indent="0" algn="l">
              <a:lnSpc>
                <a:spcPts val="2799"/>
              </a:lnSpc>
              <a:buNone/>
            </a:pP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2037993" y="909995"/>
            <a:ext cx="4443889"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Introduction</a:t>
            </a:r>
            <a:endParaRPr lang="en-US" sz="4374" dirty="0"/>
          </a:p>
        </p:txBody>
      </p:sp>
      <p:sp>
        <p:nvSpPr>
          <p:cNvPr id="23" name="TextBox 22">
            <a:extLst>
              <a:ext uri="{FF2B5EF4-FFF2-40B4-BE49-F238E27FC236}">
                <a16:creationId xmlns:a16="http://schemas.microsoft.com/office/drawing/2014/main" id="{59094A49-EF8D-3AAD-A927-B852506635DB}"/>
              </a:ext>
            </a:extLst>
          </p:cNvPr>
          <p:cNvSpPr txBox="1"/>
          <p:nvPr/>
        </p:nvSpPr>
        <p:spPr>
          <a:xfrm>
            <a:off x="2163337" y="2085278"/>
            <a:ext cx="10103004" cy="2693814"/>
          </a:xfrm>
          <a:prstGeom prst="rect">
            <a:avLst/>
          </a:prstGeom>
          <a:noFill/>
        </p:spPr>
        <p:txBody>
          <a:bodyPr wrap="square" rtlCol="0">
            <a:spAutoFit/>
          </a:bodyPr>
          <a:lstStyle/>
          <a:p>
            <a:pPr marL="285750" indent="-285750" algn="just">
              <a:lnSpc>
                <a:spcPct val="150000"/>
              </a:lnSpc>
              <a:spcAft>
                <a:spcPts val="600"/>
              </a:spcAft>
              <a:buFont typeface="Arial" panose="020B0604020202020204" pitchFamily="34" charset="0"/>
              <a:buChar char="•"/>
            </a:pPr>
            <a:r>
              <a:rPr lang="en-US" sz="1800" b="0" kern="0" dirty="0">
                <a:effectLst/>
                <a:latin typeface="Lato" panose="020F0502020204030203" pitchFamily="34" charset="0"/>
                <a:ea typeface="Lato" panose="020F0502020204030203" pitchFamily="34" charset="0"/>
                <a:cs typeface="Lato" panose="020F0502020204030203" pitchFamily="34" charset="0"/>
              </a:rPr>
              <a:t>The expense tracker website serves as a virtual tool.</a:t>
            </a:r>
          </a:p>
          <a:p>
            <a:pPr marL="285750" indent="-285750" algn="just">
              <a:lnSpc>
                <a:spcPct val="150000"/>
              </a:lnSpc>
              <a:spcAft>
                <a:spcPts val="600"/>
              </a:spcAft>
              <a:buFont typeface="Arial" panose="020B0604020202020204" pitchFamily="34" charset="0"/>
              <a:buChar char="•"/>
            </a:pPr>
            <a:r>
              <a:rPr lang="en-US" kern="0" dirty="0">
                <a:latin typeface="Lato" panose="020F0502020204030203" pitchFamily="34" charset="0"/>
                <a:ea typeface="Lato" panose="020F0502020204030203" pitchFamily="34" charset="0"/>
                <a:cs typeface="Lato" panose="020F0502020204030203" pitchFamily="34" charset="0"/>
              </a:rPr>
              <a:t>It</a:t>
            </a:r>
            <a:r>
              <a:rPr lang="en-US" sz="1800" b="0" kern="0" dirty="0">
                <a:effectLst/>
                <a:latin typeface="Lato" panose="020F0502020204030203" pitchFamily="34" charset="0"/>
                <a:ea typeface="Lato" panose="020F0502020204030203" pitchFamily="34" charset="0"/>
                <a:cs typeface="Lato" panose="020F0502020204030203" pitchFamily="34" charset="0"/>
              </a:rPr>
              <a:t> empowers individuals and businesses to gain a comprehensive understanding of their spending habits and financial health.</a:t>
            </a:r>
          </a:p>
          <a:p>
            <a:pPr marL="285750" indent="-285750" algn="just">
              <a:lnSpc>
                <a:spcPct val="150000"/>
              </a:lnSpc>
              <a:spcAft>
                <a:spcPts val="600"/>
              </a:spcAft>
              <a:buFont typeface="Arial" panose="020B0604020202020204" pitchFamily="34" charset="0"/>
              <a:buChar char="•"/>
            </a:pPr>
            <a:r>
              <a:rPr lang="en-US" sz="1800" b="0" kern="0" dirty="0">
                <a:effectLst/>
                <a:latin typeface="Lato" panose="020F0502020204030203" pitchFamily="34" charset="0"/>
                <a:ea typeface="Lato" panose="020F0502020204030203" pitchFamily="34" charset="0"/>
                <a:cs typeface="Lato" panose="020F0502020204030203" pitchFamily="34" charset="0"/>
              </a:rPr>
              <a:t>With its user-friendly interface and powerful features, users can effortlessly record and categorize expenses, set budget goals, track income streams, and generate insightful reports to guide their financial decision-making.</a:t>
            </a:r>
            <a:endParaRPr lang="en-IN" sz="1800" b="1" kern="0" dirty="0">
              <a:effectLst/>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037993" y="909995"/>
            <a:ext cx="4443889"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Methodology</a:t>
            </a:r>
            <a:endParaRPr lang="en-US" sz="4374" dirty="0"/>
          </a:p>
        </p:txBody>
      </p:sp>
      <p:sp>
        <p:nvSpPr>
          <p:cNvPr id="22" name="TextBox 21">
            <a:extLst>
              <a:ext uri="{FF2B5EF4-FFF2-40B4-BE49-F238E27FC236}">
                <a16:creationId xmlns:a16="http://schemas.microsoft.com/office/drawing/2014/main" id="{3BBAFCF5-0C23-D2B2-A0CD-5069C034337E}"/>
              </a:ext>
            </a:extLst>
          </p:cNvPr>
          <p:cNvSpPr txBox="1"/>
          <p:nvPr/>
        </p:nvSpPr>
        <p:spPr>
          <a:xfrm>
            <a:off x="2118732" y="2074127"/>
            <a:ext cx="7170234" cy="2308324"/>
          </a:xfrm>
          <a:prstGeom prst="rect">
            <a:avLst/>
          </a:prstGeom>
          <a:noFill/>
        </p:spPr>
        <p:txBody>
          <a:bodyPr wrap="square" rtlCol="0">
            <a:spAutoFit/>
          </a:bodyPr>
          <a:lstStyle/>
          <a:p>
            <a:pPr marL="342900" indent="-342900">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Project Planning and Requirements Gathering.</a:t>
            </a:r>
          </a:p>
          <a:p>
            <a:pPr marL="342900" indent="-342900">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Setup and Installation</a:t>
            </a:r>
            <a:r>
              <a:rPr lang="en-IN" sz="24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UI/UX Design</a:t>
            </a:r>
          </a:p>
          <a:p>
            <a:pPr marL="342900" indent="-342900">
              <a:buAutoNum type="arabicPeriod"/>
            </a:pPr>
            <a:r>
              <a:rPr lang="en-IN" sz="2400" dirty="0">
                <a:latin typeface="Calibri" panose="020F0502020204030204" pitchFamily="34" charset="0"/>
                <a:ea typeface="Calibri" panose="020F0502020204030204" pitchFamily="34" charset="0"/>
                <a:cs typeface="Times New Roman" panose="02020603050405020304" pitchFamily="18" charset="0"/>
              </a:rPr>
              <a:t>W</a:t>
            </a:r>
            <a:r>
              <a:rPr lang="en-IN" sz="2400" dirty="0">
                <a:effectLst/>
                <a:latin typeface="Calibri" panose="020F0502020204030204" pitchFamily="34" charset="0"/>
                <a:ea typeface="Calibri" panose="020F0502020204030204" pitchFamily="34" charset="0"/>
                <a:cs typeface="Times New Roman" panose="02020603050405020304" pitchFamily="18" charset="0"/>
              </a:rPr>
              <a:t>eb Development</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Testing</a:t>
            </a:r>
          </a:p>
          <a:p>
            <a:pPr marL="342900" indent="-342900">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Maintenance and Updates</a:t>
            </a:r>
            <a:endParaRPr lang="en-IN" sz="2400" dirty="0"/>
          </a:p>
        </p:txBody>
      </p:sp>
      <p:pic>
        <p:nvPicPr>
          <p:cNvPr id="1026" name="Picture 2" descr="Project Management Methodologies For Mobile App Development - BuildFire">
            <a:extLst>
              <a:ext uri="{FF2B5EF4-FFF2-40B4-BE49-F238E27FC236}">
                <a16:creationId xmlns:a16="http://schemas.microsoft.com/office/drawing/2014/main" id="{257AC138-473C-3311-D517-D2B541E6F2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0615" y="2074127"/>
            <a:ext cx="5346885" cy="42058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1152"/>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1959934" y="1049016"/>
            <a:ext cx="4443889"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Implementation</a:t>
            </a:r>
            <a:endParaRPr lang="en-US" sz="4374" dirty="0"/>
          </a:p>
        </p:txBody>
      </p:sp>
      <p:sp>
        <p:nvSpPr>
          <p:cNvPr id="6" name="Text 3"/>
          <p:cNvSpPr/>
          <p:nvPr/>
        </p:nvSpPr>
        <p:spPr>
          <a:xfrm>
            <a:off x="2388367" y="2492832"/>
            <a:ext cx="2301240" cy="347186"/>
          </a:xfrm>
          <a:prstGeom prst="rect">
            <a:avLst/>
          </a:prstGeom>
          <a:noFill/>
          <a:ln/>
        </p:spPr>
        <p:txBody>
          <a:bodyPr wrap="none" rtlCol="0" anchor="t"/>
          <a:lstStyle/>
          <a:p>
            <a:pPr marL="0" indent="0">
              <a:lnSpc>
                <a:spcPts val="2734"/>
              </a:lnSpc>
              <a:buNone/>
            </a:pPr>
            <a:endParaRPr lang="en-US" sz="2187" dirty="0"/>
          </a:p>
        </p:txBody>
      </p:sp>
      <p:sp>
        <p:nvSpPr>
          <p:cNvPr id="8" name="Shape 5"/>
          <p:cNvSpPr/>
          <p:nvPr/>
        </p:nvSpPr>
        <p:spPr>
          <a:xfrm>
            <a:off x="1959934" y="2174488"/>
            <a:ext cx="3370064" cy="5415032"/>
          </a:xfrm>
          <a:prstGeom prst="roundRect">
            <a:avLst>
              <a:gd name="adj" fmla="val 3548"/>
            </a:avLst>
          </a:prstGeom>
          <a:solidFill>
            <a:srgbClr val="E8E8E3"/>
          </a:solidFill>
          <a:ln w="13811">
            <a:solidFill>
              <a:srgbClr val="D1D1C7"/>
            </a:solidFill>
            <a:prstDash val="solid"/>
          </a:ln>
        </p:spPr>
        <p:txBody>
          <a:bodyPr/>
          <a:lstStyle/>
          <a:p>
            <a:endParaRPr lang="en-IN"/>
          </a:p>
        </p:txBody>
      </p:sp>
      <p:sp>
        <p:nvSpPr>
          <p:cNvPr id="9" name="Text 6"/>
          <p:cNvSpPr/>
          <p:nvPr/>
        </p:nvSpPr>
        <p:spPr>
          <a:xfrm>
            <a:off x="2317278" y="2342075"/>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Technical Stack</a:t>
            </a:r>
            <a:endParaRPr lang="en-US" sz="2187" dirty="0"/>
          </a:p>
        </p:txBody>
      </p:sp>
      <p:sp>
        <p:nvSpPr>
          <p:cNvPr id="10" name="Text 7"/>
          <p:cNvSpPr/>
          <p:nvPr/>
        </p:nvSpPr>
        <p:spPr>
          <a:xfrm>
            <a:off x="2317278" y="2948005"/>
            <a:ext cx="2898100" cy="3675279"/>
          </a:xfrm>
          <a:prstGeom prst="rect">
            <a:avLst/>
          </a:prstGeom>
          <a:noFill/>
          <a:ln/>
        </p:spPr>
        <p:txBody>
          <a:bodyPr wrap="square" rtlCol="0" anchor="t"/>
          <a:lstStyle/>
          <a:p>
            <a:pPr marL="0" indent="0">
              <a:lnSpc>
                <a:spcPts val="2799"/>
              </a:lnSpc>
              <a:buNone/>
            </a:pPr>
            <a:r>
              <a:rPr lang="en-US" sz="2000" dirty="0">
                <a:solidFill>
                  <a:srgbClr val="272525"/>
                </a:solidFill>
                <a:latin typeface="Lato" pitchFamily="34" charset="0"/>
                <a:ea typeface="Lato" pitchFamily="34" charset="-122"/>
                <a:cs typeface="Lato" pitchFamily="34" charset="-120"/>
              </a:rPr>
              <a:t>1.React JS</a:t>
            </a:r>
          </a:p>
          <a:p>
            <a:pPr marL="0" indent="0">
              <a:lnSpc>
                <a:spcPts val="2799"/>
              </a:lnSpc>
              <a:buNone/>
            </a:pPr>
            <a:endParaRPr lang="en-US" sz="2000" dirty="0">
              <a:solidFill>
                <a:srgbClr val="272525"/>
              </a:solidFill>
              <a:latin typeface="Lato" pitchFamily="34" charset="0"/>
              <a:ea typeface="Lato" pitchFamily="34" charset="-122"/>
              <a:cs typeface="Lato" pitchFamily="34" charset="-120"/>
            </a:endParaRPr>
          </a:p>
          <a:p>
            <a:pPr marL="0" indent="0">
              <a:lnSpc>
                <a:spcPts val="2799"/>
              </a:lnSpc>
              <a:buNone/>
            </a:pPr>
            <a:r>
              <a:rPr lang="en-US" sz="2000" dirty="0">
                <a:solidFill>
                  <a:srgbClr val="272525"/>
                </a:solidFill>
                <a:latin typeface="Lato" pitchFamily="34" charset="0"/>
                <a:ea typeface="Lato" pitchFamily="34" charset="-122"/>
                <a:cs typeface="Lato" pitchFamily="34" charset="-120"/>
              </a:rPr>
              <a:t>2.Tailwind</a:t>
            </a:r>
          </a:p>
          <a:p>
            <a:pPr marL="0" indent="0">
              <a:lnSpc>
                <a:spcPts val="2799"/>
              </a:lnSpc>
              <a:buNone/>
            </a:pPr>
            <a:endParaRPr lang="en-US" sz="2000" dirty="0">
              <a:solidFill>
                <a:srgbClr val="272525"/>
              </a:solidFill>
              <a:latin typeface="Lato" pitchFamily="34" charset="0"/>
              <a:ea typeface="Lato" pitchFamily="34" charset="-122"/>
              <a:cs typeface="Lato" pitchFamily="34" charset="-120"/>
            </a:endParaRPr>
          </a:p>
          <a:p>
            <a:pPr marL="0" indent="0">
              <a:lnSpc>
                <a:spcPts val="2799"/>
              </a:lnSpc>
              <a:buNone/>
            </a:pPr>
            <a:r>
              <a:rPr lang="en-US" sz="2000" dirty="0">
                <a:solidFill>
                  <a:srgbClr val="272525"/>
                </a:solidFill>
                <a:latin typeface="Lato" pitchFamily="34" charset="0"/>
                <a:ea typeface="Lato" pitchFamily="34" charset="-122"/>
                <a:cs typeface="Lato" pitchFamily="34" charset="-120"/>
              </a:rPr>
              <a:t>3.Html</a:t>
            </a:r>
          </a:p>
          <a:p>
            <a:pPr marL="0" indent="0">
              <a:lnSpc>
                <a:spcPts val="2799"/>
              </a:lnSpc>
              <a:buNone/>
            </a:pPr>
            <a:endParaRPr lang="en-US" sz="2000" dirty="0">
              <a:solidFill>
                <a:srgbClr val="272525"/>
              </a:solidFill>
              <a:latin typeface="Lato" pitchFamily="34" charset="0"/>
              <a:ea typeface="Lato" pitchFamily="34" charset="-122"/>
              <a:cs typeface="Lato" pitchFamily="34" charset="-120"/>
            </a:endParaRPr>
          </a:p>
          <a:p>
            <a:pPr marL="0" indent="0">
              <a:lnSpc>
                <a:spcPts val="2799"/>
              </a:lnSpc>
              <a:buNone/>
            </a:pPr>
            <a:r>
              <a:rPr lang="en-US" sz="2000" dirty="0">
                <a:solidFill>
                  <a:srgbClr val="272525"/>
                </a:solidFill>
                <a:latin typeface="Lato" pitchFamily="34" charset="0"/>
                <a:ea typeface="Lato" pitchFamily="34" charset="-122"/>
                <a:cs typeface="Lato" pitchFamily="34" charset="-120"/>
              </a:rPr>
              <a:t>4.GitHub</a:t>
            </a:r>
            <a:endParaRPr lang="en-US" sz="1750" dirty="0"/>
          </a:p>
        </p:txBody>
      </p:sp>
      <p:pic>
        <p:nvPicPr>
          <p:cNvPr id="12" name="Picture 11">
            <a:extLst>
              <a:ext uri="{FF2B5EF4-FFF2-40B4-BE49-F238E27FC236}">
                <a16:creationId xmlns:a16="http://schemas.microsoft.com/office/drawing/2014/main" id="{8A4FA472-D4D9-5130-4F22-141ADC4F3A17}"/>
              </a:ext>
            </a:extLst>
          </p:cNvPr>
          <p:cNvPicPr>
            <a:picLocks noChangeAspect="1"/>
          </p:cNvPicPr>
          <p:nvPr/>
        </p:nvPicPr>
        <p:blipFill>
          <a:blip r:embed="rId4"/>
          <a:stretch>
            <a:fillRect/>
          </a:stretch>
        </p:blipFill>
        <p:spPr>
          <a:xfrm>
            <a:off x="6384998" y="208567"/>
            <a:ext cx="2588923" cy="5753162"/>
          </a:xfrm>
          <a:prstGeom prst="rect">
            <a:avLst/>
          </a:prstGeom>
        </p:spPr>
      </p:pic>
      <p:pic>
        <p:nvPicPr>
          <p:cNvPr id="14" name="Picture 13">
            <a:extLst>
              <a:ext uri="{FF2B5EF4-FFF2-40B4-BE49-F238E27FC236}">
                <a16:creationId xmlns:a16="http://schemas.microsoft.com/office/drawing/2014/main" id="{A82D3539-76D2-E380-FF82-E15486D38CDA}"/>
              </a:ext>
            </a:extLst>
          </p:cNvPr>
          <p:cNvPicPr>
            <a:picLocks noChangeAspect="1"/>
          </p:cNvPicPr>
          <p:nvPr/>
        </p:nvPicPr>
        <p:blipFill>
          <a:blip r:embed="rId5"/>
          <a:stretch>
            <a:fillRect/>
          </a:stretch>
        </p:blipFill>
        <p:spPr>
          <a:xfrm>
            <a:off x="7646102" y="3561660"/>
            <a:ext cx="2351119" cy="4600915"/>
          </a:xfrm>
          <a:prstGeom prst="rect">
            <a:avLst/>
          </a:prstGeom>
        </p:spPr>
      </p:pic>
      <p:pic>
        <p:nvPicPr>
          <p:cNvPr id="24" name="Picture 23">
            <a:extLst>
              <a:ext uri="{FF2B5EF4-FFF2-40B4-BE49-F238E27FC236}">
                <a16:creationId xmlns:a16="http://schemas.microsoft.com/office/drawing/2014/main" id="{ECACA63D-6AAF-BFBE-3FE6-6D1AFE607ADD}"/>
              </a:ext>
            </a:extLst>
          </p:cNvPr>
          <p:cNvPicPr>
            <a:picLocks noChangeAspect="1"/>
          </p:cNvPicPr>
          <p:nvPr/>
        </p:nvPicPr>
        <p:blipFill>
          <a:blip r:embed="rId6"/>
          <a:stretch>
            <a:fillRect/>
          </a:stretch>
        </p:blipFill>
        <p:spPr>
          <a:xfrm>
            <a:off x="11714996" y="264641"/>
            <a:ext cx="2404989" cy="5344421"/>
          </a:xfrm>
          <a:prstGeom prst="rect">
            <a:avLst/>
          </a:prstGeom>
        </p:spPr>
      </p:pic>
      <p:pic>
        <p:nvPicPr>
          <p:cNvPr id="22" name="Picture 21">
            <a:extLst>
              <a:ext uri="{FF2B5EF4-FFF2-40B4-BE49-F238E27FC236}">
                <a16:creationId xmlns:a16="http://schemas.microsoft.com/office/drawing/2014/main" id="{E744495C-2E2D-9167-9B9D-E46558CEF783}"/>
              </a:ext>
            </a:extLst>
          </p:cNvPr>
          <p:cNvPicPr>
            <a:picLocks noChangeAspect="1"/>
          </p:cNvPicPr>
          <p:nvPr/>
        </p:nvPicPr>
        <p:blipFill>
          <a:blip r:embed="rId7"/>
          <a:stretch>
            <a:fillRect/>
          </a:stretch>
        </p:blipFill>
        <p:spPr>
          <a:xfrm>
            <a:off x="10217517" y="3395875"/>
            <a:ext cx="2145015" cy="47667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dirty="0"/>
          </a:p>
        </p:txBody>
      </p:sp>
      <p:sp>
        <p:nvSpPr>
          <p:cNvPr id="4" name="Text 1"/>
          <p:cNvSpPr/>
          <p:nvPr/>
        </p:nvSpPr>
        <p:spPr>
          <a:xfrm>
            <a:off x="2037993" y="859512"/>
            <a:ext cx="4443889"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Conclusion</a:t>
            </a:r>
            <a:endParaRPr lang="en-US" sz="4374" dirty="0"/>
          </a:p>
        </p:txBody>
      </p:sp>
      <p:sp>
        <p:nvSpPr>
          <p:cNvPr id="15" name="TextBox 14">
            <a:extLst>
              <a:ext uri="{FF2B5EF4-FFF2-40B4-BE49-F238E27FC236}">
                <a16:creationId xmlns:a16="http://schemas.microsoft.com/office/drawing/2014/main" id="{59E0C7A3-C69D-5029-A88B-AE96A0FB9C77}"/>
              </a:ext>
            </a:extLst>
          </p:cNvPr>
          <p:cNvSpPr txBox="1"/>
          <p:nvPr/>
        </p:nvSpPr>
        <p:spPr>
          <a:xfrm>
            <a:off x="2330605" y="2152185"/>
            <a:ext cx="8809463" cy="3340723"/>
          </a:xfrm>
          <a:prstGeom prst="rect">
            <a:avLst/>
          </a:prstGeom>
          <a:noFill/>
        </p:spPr>
        <p:txBody>
          <a:bodyPr wrap="square" rtlCol="0">
            <a:spAutoFit/>
          </a:bodyPr>
          <a:lstStyle/>
          <a:p>
            <a:pPr>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While doing this project I have learned a lot of things like developing a </a:t>
            </a:r>
            <a:r>
              <a:rPr lang="en-IN" sz="2400" kern="100" dirty="0">
                <a:latin typeface="Times New Roman" panose="02020603050405020304" pitchFamily="18" charset="0"/>
                <a:ea typeface="Calibri" panose="020F0502020204030204" pitchFamily="34" charset="0"/>
                <a:cs typeface="Times New Roman" panose="02020603050405020304" pitchFamily="18" charset="0"/>
              </a:rPr>
              <a:t>Web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application using React JS, </a:t>
            </a:r>
            <a:r>
              <a:rPr lang="en-IN" sz="2400" kern="100" dirty="0">
                <a:latin typeface="Times New Roman" panose="02020603050405020304" pitchFamily="18" charset="0"/>
                <a:ea typeface="Calibri" panose="020F0502020204030204" pitchFamily="34" charset="0"/>
                <a:cs typeface="Times New Roman" panose="02020603050405020304" pitchFamily="18" charset="0"/>
              </a:rPr>
              <a:t>u</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sing </a:t>
            </a:r>
            <a:r>
              <a:rPr lang="en-IN" sz="2400" kern="100" dirty="0">
                <a:latin typeface="Times New Roman" panose="02020603050405020304" pitchFamily="18" charset="0"/>
                <a:ea typeface="Calibri" panose="020F0502020204030204" pitchFamily="34" charset="0"/>
                <a:cs typeface="Times New Roman" panose="02020603050405020304" pitchFamily="18" charset="0"/>
              </a:rPr>
              <a:t>T</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ailwind CSS for designing purpose. Also I learnt how to how to implement hooks in react. I have tried to make this an responsive website and user friendly.</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This process of making the app taught me a lot of new things and motivated me to explore the vast domain of web development further and contribute to the field.</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374</Words>
  <Application>Microsoft Office PowerPoint</Application>
  <PresentationFormat>Custom</PresentationFormat>
  <Paragraphs>48</Paragraphs>
  <Slides>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Gelasio</vt:lpstr>
      <vt:lpstr>Lato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kiran kankariya</cp:lastModifiedBy>
  <cp:revision>3</cp:revision>
  <dcterms:created xsi:type="dcterms:W3CDTF">2023-09-05T17:48:05Z</dcterms:created>
  <dcterms:modified xsi:type="dcterms:W3CDTF">2023-09-07T12:19:27Z</dcterms:modified>
</cp:coreProperties>
</file>