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9E44-0203-47A1-9692-CC87AB314CC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90C-8C02-44C2-9641-A0DDDA9BA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21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9E44-0203-47A1-9692-CC87AB314CC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90C-8C02-44C2-9641-A0DDDA9BA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5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9E44-0203-47A1-9692-CC87AB314CC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90C-8C02-44C2-9641-A0DDDA9BA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14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9E44-0203-47A1-9692-CC87AB314CC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90C-8C02-44C2-9641-A0DDDA9BA44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680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9E44-0203-47A1-9692-CC87AB314CC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90C-8C02-44C2-9641-A0DDDA9BA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686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9E44-0203-47A1-9692-CC87AB314CC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90C-8C02-44C2-9641-A0DDDA9BA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80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9E44-0203-47A1-9692-CC87AB314CC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90C-8C02-44C2-9641-A0DDDA9BA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14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9E44-0203-47A1-9692-CC87AB314CC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90C-8C02-44C2-9641-A0DDDA9BA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859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9E44-0203-47A1-9692-CC87AB314CC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90C-8C02-44C2-9641-A0DDDA9BA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5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9E44-0203-47A1-9692-CC87AB314CC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90C-8C02-44C2-9641-A0DDDA9BA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12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9E44-0203-47A1-9692-CC87AB314CC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90C-8C02-44C2-9641-A0DDDA9BA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90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9E44-0203-47A1-9692-CC87AB314CC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90C-8C02-44C2-9641-A0DDDA9BA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09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9E44-0203-47A1-9692-CC87AB314CC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90C-8C02-44C2-9641-A0DDDA9BA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58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9E44-0203-47A1-9692-CC87AB314CC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90C-8C02-44C2-9641-A0DDDA9BA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84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9E44-0203-47A1-9692-CC87AB314CC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90C-8C02-44C2-9641-A0DDDA9BA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88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9E44-0203-47A1-9692-CC87AB314CC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90C-8C02-44C2-9641-A0DDDA9BA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01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9E44-0203-47A1-9692-CC87AB314CC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90C-8C02-44C2-9641-A0DDDA9BA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69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29E44-0203-47A1-9692-CC87AB314CC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5F90C-8C02-44C2-9641-A0DDDA9BA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483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F1CB-1A30-C5B5-B3EE-1A9E2B748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8414" y="139946"/>
            <a:ext cx="10199552" cy="2701225"/>
          </a:xfrm>
        </p:spPr>
        <p:txBody>
          <a:bodyPr/>
          <a:lstStyle/>
          <a:p>
            <a:pPr algn="ctr"/>
            <a:r>
              <a:rPr lang="en-IN" sz="6600" b="1" dirty="0"/>
              <a:t>INSURANCE</a:t>
            </a:r>
            <a:br>
              <a:rPr lang="en-IN" sz="6600" b="1" dirty="0"/>
            </a:br>
            <a:r>
              <a:rPr lang="en-IN" sz="6600" b="1" dirty="0"/>
              <a:t>ANALYTICS</a:t>
            </a:r>
            <a:br>
              <a:rPr lang="en-IN" sz="6600" b="1" dirty="0"/>
            </a:br>
            <a:r>
              <a:rPr lang="en-IN" sz="2400" b="1" dirty="0"/>
              <a:t> Group 3 Presentation </a:t>
            </a:r>
            <a:br>
              <a:rPr lang="en-IN" sz="2400" b="1" dirty="0"/>
            </a:br>
            <a:r>
              <a:rPr lang="en-IN" sz="2400" b="1" dirty="0"/>
              <a:t>                                            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7BC29A-4346-C0C7-61F2-CF691695F72A}"/>
              </a:ext>
            </a:extLst>
          </p:cNvPr>
          <p:cNvSpPr/>
          <p:nvPr/>
        </p:nvSpPr>
        <p:spPr>
          <a:xfrm>
            <a:off x="1154955" y="3028950"/>
            <a:ext cx="7172616" cy="8001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1 . Excel Dashboard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76FBDC-4039-31EE-B382-4375D68F0A6F}"/>
              </a:ext>
            </a:extLst>
          </p:cNvPr>
          <p:cNvSpPr/>
          <p:nvPr/>
        </p:nvSpPr>
        <p:spPr>
          <a:xfrm>
            <a:off x="1154956" y="4000500"/>
            <a:ext cx="7172616" cy="800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2 . Power BI Dashboard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D9958D-0268-F7F3-2C7D-694EFA65B99B}"/>
              </a:ext>
            </a:extLst>
          </p:cNvPr>
          <p:cNvSpPr/>
          <p:nvPr/>
        </p:nvSpPr>
        <p:spPr>
          <a:xfrm>
            <a:off x="1154955" y="4911728"/>
            <a:ext cx="7172616" cy="800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3 . Tableau Dashboard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8C6A48-B619-D8C1-C4DB-D4078D5A56AF}"/>
              </a:ext>
            </a:extLst>
          </p:cNvPr>
          <p:cNvSpPr/>
          <p:nvPr/>
        </p:nvSpPr>
        <p:spPr>
          <a:xfrm>
            <a:off x="1154955" y="5822956"/>
            <a:ext cx="7172616" cy="8102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4 . SQL Dashboard</a:t>
            </a:r>
          </a:p>
        </p:txBody>
      </p:sp>
    </p:spTree>
    <p:extLst>
      <p:ext uri="{BB962C8B-B14F-4D97-AF65-F5344CB8AC3E}">
        <p14:creationId xmlns:p14="http://schemas.microsoft.com/office/powerpoint/2010/main" val="395528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722C-231F-BEEF-CE4A-15BD9421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38" y="198194"/>
            <a:ext cx="9404723" cy="659645"/>
          </a:xfrm>
        </p:spPr>
        <p:txBody>
          <a:bodyPr/>
          <a:lstStyle/>
          <a:p>
            <a:r>
              <a:rPr lang="en-IN" sz="2800" b="1" dirty="0">
                <a:highlight>
                  <a:srgbClr val="800000"/>
                </a:highlight>
              </a:rPr>
              <a:t>SQL Query 3.1 : Cross Sell – Target, Achieve, new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BB323-7E8F-28AC-B535-1B13453EB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83" y="754148"/>
            <a:ext cx="11751491" cy="590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0C93-E3DE-DD7C-2A37-43A173FA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22548"/>
            <a:ext cx="9404723" cy="697584"/>
          </a:xfrm>
        </p:spPr>
        <p:txBody>
          <a:bodyPr/>
          <a:lstStyle/>
          <a:p>
            <a:r>
              <a:rPr lang="en-IN" sz="3200" b="1" dirty="0">
                <a:highlight>
                  <a:srgbClr val="800000"/>
                </a:highlight>
              </a:rPr>
              <a:t>SQL Query 3.2 : New – Target, </a:t>
            </a:r>
            <a:r>
              <a:rPr lang="en-IN" sz="3200" b="1" dirty="0" err="1">
                <a:highlight>
                  <a:srgbClr val="800000"/>
                </a:highlight>
              </a:rPr>
              <a:t>Acheive</a:t>
            </a:r>
            <a:r>
              <a:rPr lang="en-IN" sz="3200" b="1" dirty="0">
                <a:highlight>
                  <a:srgbClr val="800000"/>
                </a:highlight>
              </a:rPr>
              <a:t>, new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269C05-FFA5-D269-2A3D-0379810D3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8" y="780820"/>
            <a:ext cx="11774079" cy="578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8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BD89-DAF6-F119-E6FA-3095C961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22548"/>
            <a:ext cx="9404723" cy="659877"/>
          </a:xfrm>
        </p:spPr>
        <p:txBody>
          <a:bodyPr/>
          <a:lstStyle/>
          <a:p>
            <a:r>
              <a:rPr lang="en-IN" sz="2800" b="1" dirty="0">
                <a:highlight>
                  <a:srgbClr val="800000"/>
                </a:highlight>
              </a:rPr>
              <a:t>SQL Query 3.3 : Renewal – Target, Achieve, new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B2247-7999-98B9-FD44-EE0A22426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1" y="782424"/>
            <a:ext cx="11873224" cy="595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2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B125-3E75-9962-2998-5A1DDA4D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69682"/>
            <a:ext cx="9404723" cy="678730"/>
          </a:xfrm>
        </p:spPr>
        <p:txBody>
          <a:bodyPr/>
          <a:lstStyle/>
          <a:p>
            <a:r>
              <a:rPr lang="en-IN" sz="3200" b="1" dirty="0">
                <a:highlight>
                  <a:srgbClr val="800000"/>
                </a:highlight>
              </a:rPr>
              <a:t>SQL Query 4 : Stage Funnel by Revenue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B0C07-FCB7-9F65-86AB-6F1C5853C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6" y="848412"/>
            <a:ext cx="11760403" cy="591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9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79DC-9EA0-AED0-0B3F-D19CD0CB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3122"/>
            <a:ext cx="9404723" cy="716437"/>
          </a:xfrm>
        </p:spPr>
        <p:txBody>
          <a:bodyPr/>
          <a:lstStyle/>
          <a:p>
            <a:r>
              <a:rPr lang="en-IN" sz="3200" b="1" dirty="0">
                <a:highlight>
                  <a:srgbClr val="800000"/>
                </a:highlight>
              </a:rPr>
              <a:t>SQL Query 5 : No. of Meeting By </a:t>
            </a:r>
            <a:r>
              <a:rPr lang="en-IN" sz="3200" b="1" dirty="0" err="1">
                <a:highlight>
                  <a:srgbClr val="800000"/>
                </a:highlight>
              </a:rPr>
              <a:t>Acc</a:t>
            </a:r>
            <a:r>
              <a:rPr lang="en-IN" sz="3200" b="1" dirty="0">
                <a:highlight>
                  <a:srgbClr val="800000"/>
                </a:highlight>
              </a:rPr>
              <a:t> Exec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EC99C6-643D-5E47-13EC-1BE6D78E4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9" y="788440"/>
            <a:ext cx="11783505" cy="595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5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2A8C-EE70-DF70-0760-2834C59F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3123"/>
            <a:ext cx="9404723" cy="631596"/>
          </a:xfrm>
        </p:spPr>
        <p:txBody>
          <a:bodyPr/>
          <a:lstStyle/>
          <a:p>
            <a:r>
              <a:rPr lang="en-IN" sz="3200" b="1" dirty="0">
                <a:highlight>
                  <a:srgbClr val="800000"/>
                </a:highlight>
              </a:rPr>
              <a:t>SQL Query 6 : Top Open Opportunity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8A09E-9D69-7957-5A79-2A86A4C6D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5" y="744719"/>
            <a:ext cx="11863820" cy="600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75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2A12-B046-6CB5-1B21-46415E76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63570"/>
            <a:ext cx="9404723" cy="867267"/>
          </a:xfrm>
        </p:spPr>
        <p:txBody>
          <a:bodyPr/>
          <a:lstStyle/>
          <a:p>
            <a:pPr algn="ctr"/>
            <a:r>
              <a:rPr lang="en-IN" b="1" dirty="0">
                <a:highlight>
                  <a:srgbClr val="000000"/>
                </a:highlight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2F3F-11D5-6ED9-B12C-5A39F139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0" y="1791093"/>
            <a:ext cx="11528982" cy="445730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Insurance Analysis Project</a:t>
            </a:r>
            <a:r>
              <a:rPr lang="en-US" dirty="0"/>
              <a:t> provides a comprehensive evaluation of account executives’ performance, leveraging </a:t>
            </a:r>
            <a:r>
              <a:rPr lang="en-US" b="1" dirty="0"/>
              <a:t>Excel, Power BI, Tableau, and SQL</a:t>
            </a:r>
            <a:r>
              <a:rPr lang="en-US" dirty="0"/>
              <a:t> to analyze key performance indicators (KPIs). By categorizing achievements into </a:t>
            </a:r>
            <a:r>
              <a:rPr lang="en-US" b="1" dirty="0"/>
              <a:t>placed and invoiced business</a:t>
            </a:r>
            <a:r>
              <a:rPr lang="en-US" dirty="0"/>
              <a:t>, further divided into </a:t>
            </a:r>
            <a:r>
              <a:rPr lang="en-US" b="1" dirty="0"/>
              <a:t>new, cross-sell, and renewal segments</a:t>
            </a:r>
            <a:r>
              <a:rPr lang="en-US" dirty="0"/>
              <a:t>, the project ensures precise tracking of individual and overall performance.</a:t>
            </a:r>
          </a:p>
          <a:p>
            <a:r>
              <a:rPr lang="en-US" dirty="0"/>
              <a:t>With insights into </a:t>
            </a:r>
            <a:r>
              <a:rPr lang="en-US" b="1" dirty="0"/>
              <a:t>meeting counts, invoice performance, open opportunities, and conversion ratios</a:t>
            </a:r>
            <a:r>
              <a:rPr lang="en-US" dirty="0"/>
              <a:t>, the analysis enhances </a:t>
            </a:r>
            <a:r>
              <a:rPr lang="en-US" b="1" dirty="0"/>
              <a:t>strategic decision-making</a:t>
            </a:r>
            <a:r>
              <a:rPr lang="en-US" dirty="0"/>
              <a:t> and fosters </a:t>
            </a:r>
            <a:r>
              <a:rPr lang="en-US" b="1" dirty="0"/>
              <a:t>data-driven business growth</a:t>
            </a:r>
            <a:r>
              <a:rPr lang="en-US" dirty="0"/>
              <a:t>. The structured approach helps identify </a:t>
            </a:r>
            <a:r>
              <a:rPr lang="en-US" b="1" dirty="0"/>
              <a:t>top performers, improvement areas, and future sales opportunities</a:t>
            </a:r>
            <a:r>
              <a:rPr lang="en-US" dirty="0"/>
              <a:t>, ultimately improving </a:t>
            </a:r>
            <a:r>
              <a:rPr lang="en-US" b="1" dirty="0"/>
              <a:t>efficiency, revenue generation, and customer retention</a:t>
            </a:r>
            <a:r>
              <a:rPr lang="en-US" dirty="0"/>
              <a:t>.</a:t>
            </a:r>
          </a:p>
          <a:p>
            <a:r>
              <a:rPr lang="en-US" dirty="0"/>
              <a:t>This project is instrumental in </a:t>
            </a:r>
            <a:r>
              <a:rPr lang="en-US" b="1" dirty="0"/>
              <a:t>enhancing transparency, optimizing sales strategies, and driving continuous improvement</a:t>
            </a:r>
            <a:r>
              <a:rPr lang="en-US" dirty="0"/>
              <a:t> within the organization.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143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83C7-BB98-88C0-A6E0-061627B3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064471"/>
            <a:ext cx="9404723" cy="3393649"/>
          </a:xfrm>
        </p:spPr>
        <p:txBody>
          <a:bodyPr/>
          <a:lstStyle/>
          <a:p>
            <a:pPr algn="ctr"/>
            <a:r>
              <a:rPr lang="en-IN" sz="7200" b="1" dirty="0">
                <a:highlight>
                  <a:srgbClr val="800000"/>
                </a:highlight>
              </a:rPr>
              <a:t>THANK YOU</a:t>
            </a:r>
            <a:br>
              <a:rPr lang="en-IN" sz="7200" b="1" dirty="0">
                <a:highlight>
                  <a:srgbClr val="800000"/>
                </a:highlight>
              </a:rPr>
            </a:br>
            <a:br>
              <a:rPr lang="en-IN" sz="7200" b="1" dirty="0">
                <a:highlight>
                  <a:srgbClr val="808080"/>
                </a:highlight>
              </a:rPr>
            </a:br>
            <a:r>
              <a:rPr lang="en-IN" sz="5400" b="1" dirty="0">
                <a:highlight>
                  <a:srgbClr val="808080"/>
                </a:highlight>
              </a:rPr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249209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8B2F-D2BB-C3DB-5409-A817C25B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8682"/>
          </a:xfrm>
        </p:spPr>
        <p:txBody>
          <a:bodyPr/>
          <a:lstStyle/>
          <a:p>
            <a:r>
              <a:rPr lang="en-IN" sz="3600" b="1" dirty="0">
                <a:highlight>
                  <a:srgbClr val="000000"/>
                </a:highlight>
              </a:rPr>
              <a:t>Project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FA3C-43FB-88C7-66F0-D1A1E324F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8" y="1595534"/>
            <a:ext cx="9558786" cy="4652865"/>
          </a:xfrm>
        </p:spPr>
        <p:txBody>
          <a:bodyPr/>
          <a:lstStyle/>
          <a:p>
            <a:r>
              <a:rPr lang="en-IN" b="1" dirty="0"/>
              <a:t>1. Yogesh </a:t>
            </a:r>
            <a:r>
              <a:rPr lang="en-IN" b="1" dirty="0" err="1"/>
              <a:t>Hanmant</a:t>
            </a:r>
            <a:r>
              <a:rPr lang="en-IN" b="1" dirty="0"/>
              <a:t> Jadhav</a:t>
            </a:r>
          </a:p>
          <a:p>
            <a:r>
              <a:rPr lang="en-IN" b="1" dirty="0"/>
              <a:t>2. Kiran Nitin Mane</a:t>
            </a:r>
          </a:p>
          <a:p>
            <a:r>
              <a:rPr lang="en-IN" b="1" dirty="0"/>
              <a:t>3. </a:t>
            </a:r>
            <a:r>
              <a:rPr lang="en-IN" b="1" dirty="0" err="1"/>
              <a:t>Sanket</a:t>
            </a:r>
            <a:r>
              <a:rPr lang="en-IN" b="1" dirty="0"/>
              <a:t> Rajendra Ghadge</a:t>
            </a:r>
          </a:p>
          <a:p>
            <a:r>
              <a:rPr lang="en-IN" b="1" dirty="0"/>
              <a:t>4. P </a:t>
            </a:r>
            <a:r>
              <a:rPr lang="en-IN" b="1" dirty="0" err="1"/>
              <a:t>Venkatesulu</a:t>
            </a:r>
            <a:endParaRPr lang="en-IN" b="1" dirty="0"/>
          </a:p>
          <a:p>
            <a:r>
              <a:rPr lang="en-IN" b="1" dirty="0"/>
              <a:t>5. Ajinkya Shivaji Yadav</a:t>
            </a:r>
          </a:p>
          <a:p>
            <a:r>
              <a:rPr lang="en-IN" b="1" dirty="0"/>
              <a:t>6. Tej Chowdary Sunkara</a:t>
            </a:r>
          </a:p>
          <a:p>
            <a:r>
              <a:rPr lang="en-IN" b="1" dirty="0"/>
              <a:t>7. Kiran Ashok Magar</a:t>
            </a:r>
          </a:p>
        </p:txBody>
      </p:sp>
    </p:spTree>
    <p:extLst>
      <p:ext uri="{BB962C8B-B14F-4D97-AF65-F5344CB8AC3E}">
        <p14:creationId xmlns:p14="http://schemas.microsoft.com/office/powerpoint/2010/main" val="3424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93BA-3B2B-4965-B597-48645E8E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highlight>
                  <a:srgbClr val="000000"/>
                </a:highlight>
              </a:rPr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5302-5EA9-304F-114C-6059D46B1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147666"/>
            <a:ext cx="9404722" cy="5100734"/>
          </a:xfrm>
        </p:spPr>
        <p:txBody>
          <a:bodyPr/>
          <a:lstStyle/>
          <a:p>
            <a:r>
              <a:rPr lang="en-IN" dirty="0"/>
              <a:t>The insurance analysis project analyses and processes individual performance.</a:t>
            </a:r>
          </a:p>
          <a:p>
            <a:r>
              <a:rPr lang="en-IN" dirty="0"/>
              <a:t>The analysis was done in Excel, Power BI, Tableau, and SQL. It highlights the target of each executive. Further analysis of achievements in two categories-placed and invoiced achievements both calculated through sub-categories new, cross-sell, and renewal.</a:t>
            </a:r>
          </a:p>
          <a:p>
            <a:r>
              <a:rPr lang="en-IN" dirty="0"/>
              <a:t>Then the percentage of achievements was calculated using the previous steps. The report includes the necessary KPIs such as yearly meeting count, total meetings conducted by each account executive, cross-sell, new and renewal charts, number of invoice by an account executive, open opportunities, and more.</a:t>
            </a:r>
          </a:p>
        </p:txBody>
      </p:sp>
    </p:spTree>
    <p:extLst>
      <p:ext uri="{BB962C8B-B14F-4D97-AF65-F5344CB8AC3E}">
        <p14:creationId xmlns:p14="http://schemas.microsoft.com/office/powerpoint/2010/main" val="17869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B59A-EA7A-443F-05AA-9EC26EDE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highlight>
                  <a:srgbClr val="000000"/>
                </a:highlight>
              </a:rPr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6AD4-AE99-5B66-7A3B-41FA1BE1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84988"/>
            <a:ext cx="8946541" cy="506341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Insurance Analysis Project</a:t>
            </a:r>
            <a:r>
              <a:rPr lang="en-US" dirty="0"/>
              <a:t> evaluates and processes the individual performance of account executives. The analysis was conducted using </a:t>
            </a:r>
            <a:r>
              <a:rPr lang="en-US" b="1" dirty="0"/>
              <a:t>Excel, Power BI, Tableau, and SQL</a:t>
            </a:r>
            <a:r>
              <a:rPr lang="en-US" dirty="0"/>
              <a:t>, focusing on key performance indicators (KPIs).</a:t>
            </a:r>
          </a:p>
          <a:p>
            <a:r>
              <a:rPr lang="en-US" dirty="0"/>
              <a:t>The project highlights each executive’s </a:t>
            </a:r>
            <a:r>
              <a:rPr lang="en-US" b="1" dirty="0"/>
              <a:t>targets and achievements</a:t>
            </a:r>
            <a:r>
              <a:rPr lang="en-US" dirty="0"/>
              <a:t>, categorized into </a:t>
            </a:r>
            <a:r>
              <a:rPr lang="en-US" b="1" dirty="0"/>
              <a:t>placed and invoiced achievements</a:t>
            </a:r>
            <a:r>
              <a:rPr lang="en-US" dirty="0"/>
              <a:t>, further segmented into </a:t>
            </a:r>
            <a:r>
              <a:rPr lang="en-US" b="1" dirty="0"/>
              <a:t>new, cross-sell, and renewal</a:t>
            </a:r>
            <a:r>
              <a:rPr lang="en-US" dirty="0"/>
              <a:t> business. Using these metrics, the </a:t>
            </a:r>
            <a:r>
              <a:rPr lang="en-US" b="1" dirty="0"/>
              <a:t>percentage of achievements</a:t>
            </a:r>
            <a:r>
              <a:rPr lang="en-US" dirty="0"/>
              <a:t> was calculated for better performance tracking.</a:t>
            </a:r>
          </a:p>
          <a:p>
            <a:r>
              <a:rPr lang="en-US" dirty="0"/>
              <a:t>The report includes essential KPIs such as </a:t>
            </a:r>
            <a:r>
              <a:rPr lang="en-US" b="1" dirty="0"/>
              <a:t>yearly meeting count, total meetings per executive, cross-sell performance, new and renewal charts, invoice count per executive, open opportunities, and more</a:t>
            </a:r>
            <a:r>
              <a:rPr lang="en-US" dirty="0"/>
              <a:t>. These insights help drive strategic decisions and improve overall business efficiency.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52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2485-DBF6-8EA4-17FB-F728575C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4646"/>
            <a:ext cx="9404723" cy="497848"/>
          </a:xfrm>
        </p:spPr>
        <p:txBody>
          <a:bodyPr/>
          <a:lstStyle/>
          <a:p>
            <a:pPr algn="ctr"/>
            <a:r>
              <a:rPr lang="en-IN" sz="3200" b="1" dirty="0">
                <a:highlight>
                  <a:srgbClr val="000000"/>
                </a:highlight>
              </a:rPr>
              <a:t>Excel Dashboard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077FDC-4FE4-662F-FE50-42A2FE79F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" y="667910"/>
            <a:ext cx="11934908" cy="617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5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5202-67B0-B005-7599-6BAAD688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604299"/>
          </a:xfrm>
        </p:spPr>
        <p:txBody>
          <a:bodyPr/>
          <a:lstStyle/>
          <a:p>
            <a:pPr algn="ctr"/>
            <a:r>
              <a:rPr lang="en-IN" sz="3200" b="1" dirty="0">
                <a:highlight>
                  <a:srgbClr val="000000"/>
                </a:highlight>
              </a:rPr>
              <a:t>Power BI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524A5-066A-C444-F8C7-7910DE9D8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" y="524787"/>
            <a:ext cx="11783833" cy="593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76FE-0311-A59B-C25B-266C6F86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"/>
            <a:ext cx="9404723" cy="548640"/>
          </a:xfrm>
        </p:spPr>
        <p:txBody>
          <a:bodyPr/>
          <a:lstStyle/>
          <a:p>
            <a:pPr algn="ctr"/>
            <a:r>
              <a:rPr lang="en-IN" sz="3200" b="1" dirty="0">
                <a:highlight>
                  <a:srgbClr val="000000"/>
                </a:highlight>
              </a:rPr>
              <a:t>Tableau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A8301-AADF-F6E5-6E00-A7592A947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13"/>
            <a:ext cx="12192000" cy="611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6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18E4-446D-E718-89DD-D292F9D1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98788" cy="782193"/>
          </a:xfrm>
        </p:spPr>
        <p:txBody>
          <a:bodyPr/>
          <a:lstStyle/>
          <a:p>
            <a:r>
              <a:rPr lang="en-IN" sz="3200" b="1" dirty="0">
                <a:highlight>
                  <a:srgbClr val="800000"/>
                </a:highlight>
              </a:rPr>
              <a:t>SQL Query 1 : No. of Invoice by </a:t>
            </a:r>
            <a:r>
              <a:rPr lang="en-IN" sz="3200" b="1" dirty="0" err="1">
                <a:highlight>
                  <a:srgbClr val="800000"/>
                </a:highlight>
              </a:rPr>
              <a:t>Acc</a:t>
            </a:r>
            <a:r>
              <a:rPr lang="en-IN" sz="3200" b="1" dirty="0">
                <a:highlight>
                  <a:srgbClr val="800000"/>
                </a:highlight>
              </a:rPr>
              <a:t> Exec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F4276-9E0A-9CC3-D391-F993F6FF0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3" y="1093509"/>
            <a:ext cx="10891101" cy="566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3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A1B5-F3FC-3CFE-C8EC-A2D4B1A6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1364"/>
          </a:xfrm>
        </p:spPr>
        <p:txBody>
          <a:bodyPr/>
          <a:lstStyle/>
          <a:p>
            <a:r>
              <a:rPr lang="en-IN" sz="3200" b="1" dirty="0">
                <a:highlight>
                  <a:srgbClr val="800000"/>
                </a:highlight>
              </a:rPr>
              <a:t>SQL Query 2 : Yearly Meeting 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9583C-3F2F-4F9E-0617-02AADC91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2" y="1084082"/>
            <a:ext cx="11547836" cy="56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03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755</TotalTime>
  <Words>529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Ion</vt:lpstr>
      <vt:lpstr>INSURANCE ANALYTICS  Group 3 Presentation                                                  </vt:lpstr>
      <vt:lpstr>Project Members</vt:lpstr>
      <vt:lpstr>Project Summary</vt:lpstr>
      <vt:lpstr>Project Summary</vt:lpstr>
      <vt:lpstr>Excel Dashboard</vt:lpstr>
      <vt:lpstr>Power BI Dashboard</vt:lpstr>
      <vt:lpstr>Tableau Dashboard</vt:lpstr>
      <vt:lpstr>SQL Query 1 : No. of Invoice by Acc Exec</vt:lpstr>
      <vt:lpstr>SQL Query 2 : Yearly Meeting Count</vt:lpstr>
      <vt:lpstr>SQL Query 3.1 : Cross Sell – Target, Achieve, new</vt:lpstr>
      <vt:lpstr>SQL Query 3.2 : New – Target, Acheive, new</vt:lpstr>
      <vt:lpstr>SQL Query 3.3 : Renewal – Target, Achieve, new</vt:lpstr>
      <vt:lpstr>SQL Query 4 : Stage Funnel by Revenue</vt:lpstr>
      <vt:lpstr>SQL Query 5 : No. of Meeting By Acc Exec</vt:lpstr>
      <vt:lpstr>SQL Query 6 : Top Open Opportunity</vt:lpstr>
      <vt:lpstr>Conclusion</vt:lpstr>
      <vt:lpstr>THANK YOU  GROUP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Mane</dc:creator>
  <cp:lastModifiedBy>Kiran Mane</cp:lastModifiedBy>
  <cp:revision>9</cp:revision>
  <dcterms:created xsi:type="dcterms:W3CDTF">2025-02-12T11:23:41Z</dcterms:created>
  <dcterms:modified xsi:type="dcterms:W3CDTF">2025-02-14T03:03:11Z</dcterms:modified>
</cp:coreProperties>
</file>