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91" r:id="rId29"/>
    <p:sldId id="292" r:id="rId30"/>
    <p:sldId id="293" r:id="rId31"/>
    <p:sldId id="290" r:id="rId32"/>
    <p:sldId id="294" r:id="rId33"/>
    <p:sldId id="295" r:id="rId34"/>
    <p:sldId id="296" r:id="rId35"/>
    <p:sldId id="297" r:id="rId36"/>
    <p:sldId id="298" r:id="rId37"/>
    <p:sldId id="302" r:id="rId38"/>
    <p:sldId id="300" r:id="rId39"/>
    <p:sldId id="301" r:id="rId40"/>
    <p:sldId id="30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A6E019-D7EC-4D87-953E-66254EFDABAC}" v="18" dt="2020-11-08T19:01:14.8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1AA35-8C3C-498E-A8D4-A03E6D4483FA}" type="datetimeFigureOut">
              <a:rPr lang="en-IN" smtClean="0"/>
              <a:t>15-12-2020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BCC86-094F-4168-B7DF-47FC5BBDC822}" type="slidenum">
              <a:rPr lang="en-IN" smtClean="0"/>
              <a:t>‹#›</a:t>
            </a:fld>
            <a:endParaRPr lang="en-IN"/>
          </a:p>
        </p:txBody>
      </p:sp>
    </p:spTree>
    <p:extLst>
      <p:ext uri="{BB962C8B-B14F-4D97-AF65-F5344CB8AC3E}">
        <p14:creationId xmlns:p14="http://schemas.microsoft.com/office/powerpoint/2010/main" val="576858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6AD7-8B2F-4534-AF58-29E2EC95F8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D8D2E9-8FC2-4A5A-8C06-D72D0D4797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CF7FBE-DD97-4D72-95DE-017EDA3D4ED6}"/>
              </a:ext>
            </a:extLst>
          </p:cNvPr>
          <p:cNvSpPr>
            <a:spLocks noGrp="1"/>
          </p:cNvSpPr>
          <p:nvPr>
            <p:ph type="dt" sz="half" idx="10"/>
          </p:nvPr>
        </p:nvSpPr>
        <p:spPr/>
        <p:txBody>
          <a:bodyPr/>
          <a:lstStyle/>
          <a:p>
            <a:fld id="{E861694F-91BA-4396-A922-09003A9EC129}" type="datetimeFigureOut">
              <a:rPr lang="en-IN" smtClean="0"/>
              <a:t>15-12-2020</a:t>
            </a:fld>
            <a:endParaRPr lang="en-IN"/>
          </a:p>
        </p:txBody>
      </p:sp>
      <p:sp>
        <p:nvSpPr>
          <p:cNvPr id="5" name="Footer Placeholder 4">
            <a:extLst>
              <a:ext uri="{FF2B5EF4-FFF2-40B4-BE49-F238E27FC236}">
                <a16:creationId xmlns:a16="http://schemas.microsoft.com/office/drawing/2014/main" id="{D20D6F8C-6835-420D-B6A0-1508A6ACE6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137BB-A16F-4BA4-8BA5-B025A2768180}"/>
              </a:ext>
            </a:extLst>
          </p:cNvPr>
          <p:cNvSpPr>
            <a:spLocks noGrp="1"/>
          </p:cNvSpPr>
          <p:nvPr>
            <p:ph type="sldNum" sz="quarter" idx="12"/>
          </p:nvPr>
        </p:nvSpPr>
        <p:spPr/>
        <p:txBody>
          <a:bodyPr/>
          <a:lstStyle/>
          <a:p>
            <a:fld id="{9D7B534C-93A8-4B5D-9707-62A0DF4363F6}" type="slidenum">
              <a:rPr lang="en-IN" smtClean="0"/>
              <a:t>‹#›</a:t>
            </a:fld>
            <a:endParaRPr lang="en-IN"/>
          </a:p>
        </p:txBody>
      </p:sp>
    </p:spTree>
    <p:extLst>
      <p:ext uri="{BB962C8B-B14F-4D97-AF65-F5344CB8AC3E}">
        <p14:creationId xmlns:p14="http://schemas.microsoft.com/office/powerpoint/2010/main" val="417855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3A4C-3DA8-4A05-BAA5-0051CAE385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A0BD0F-2993-4AF2-892F-8DF0665F40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FD67EE-5316-4922-A89A-C28B9B180154}"/>
              </a:ext>
            </a:extLst>
          </p:cNvPr>
          <p:cNvSpPr>
            <a:spLocks noGrp="1"/>
          </p:cNvSpPr>
          <p:nvPr>
            <p:ph type="dt" sz="half" idx="10"/>
          </p:nvPr>
        </p:nvSpPr>
        <p:spPr/>
        <p:txBody>
          <a:bodyPr/>
          <a:lstStyle/>
          <a:p>
            <a:fld id="{E861694F-91BA-4396-A922-09003A9EC129}" type="datetimeFigureOut">
              <a:rPr lang="en-IN" smtClean="0"/>
              <a:t>15-12-2020</a:t>
            </a:fld>
            <a:endParaRPr lang="en-IN"/>
          </a:p>
        </p:txBody>
      </p:sp>
      <p:sp>
        <p:nvSpPr>
          <p:cNvPr id="5" name="Footer Placeholder 4">
            <a:extLst>
              <a:ext uri="{FF2B5EF4-FFF2-40B4-BE49-F238E27FC236}">
                <a16:creationId xmlns:a16="http://schemas.microsoft.com/office/drawing/2014/main" id="{DD444C63-EE3C-43B5-BC7D-E3B66D9958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2AFE8-EAA7-490B-9612-DCFFC8321F4B}"/>
              </a:ext>
            </a:extLst>
          </p:cNvPr>
          <p:cNvSpPr>
            <a:spLocks noGrp="1"/>
          </p:cNvSpPr>
          <p:nvPr>
            <p:ph type="sldNum" sz="quarter" idx="12"/>
          </p:nvPr>
        </p:nvSpPr>
        <p:spPr/>
        <p:txBody>
          <a:bodyPr/>
          <a:lstStyle/>
          <a:p>
            <a:fld id="{9D7B534C-93A8-4B5D-9707-62A0DF4363F6}" type="slidenum">
              <a:rPr lang="en-IN" smtClean="0"/>
              <a:t>‹#›</a:t>
            </a:fld>
            <a:endParaRPr lang="en-IN"/>
          </a:p>
        </p:txBody>
      </p:sp>
    </p:spTree>
    <p:extLst>
      <p:ext uri="{BB962C8B-B14F-4D97-AF65-F5344CB8AC3E}">
        <p14:creationId xmlns:p14="http://schemas.microsoft.com/office/powerpoint/2010/main" val="66641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B6484A-24EC-4709-8B98-84162D9181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9AAD89-37ED-4DD1-BAE0-06491688F4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F01A2-46AB-4DAA-A47F-80EEB595B3E8}"/>
              </a:ext>
            </a:extLst>
          </p:cNvPr>
          <p:cNvSpPr>
            <a:spLocks noGrp="1"/>
          </p:cNvSpPr>
          <p:nvPr>
            <p:ph type="dt" sz="half" idx="10"/>
          </p:nvPr>
        </p:nvSpPr>
        <p:spPr/>
        <p:txBody>
          <a:bodyPr/>
          <a:lstStyle/>
          <a:p>
            <a:fld id="{E861694F-91BA-4396-A922-09003A9EC129}" type="datetimeFigureOut">
              <a:rPr lang="en-IN" smtClean="0"/>
              <a:t>15-12-2020</a:t>
            </a:fld>
            <a:endParaRPr lang="en-IN"/>
          </a:p>
        </p:txBody>
      </p:sp>
      <p:sp>
        <p:nvSpPr>
          <p:cNvPr id="5" name="Footer Placeholder 4">
            <a:extLst>
              <a:ext uri="{FF2B5EF4-FFF2-40B4-BE49-F238E27FC236}">
                <a16:creationId xmlns:a16="http://schemas.microsoft.com/office/drawing/2014/main" id="{DD249153-9A15-493A-82CE-BC6F0404A4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E3858C-AADF-4CE2-9167-3868BB66F586}"/>
              </a:ext>
            </a:extLst>
          </p:cNvPr>
          <p:cNvSpPr>
            <a:spLocks noGrp="1"/>
          </p:cNvSpPr>
          <p:nvPr>
            <p:ph type="sldNum" sz="quarter" idx="12"/>
          </p:nvPr>
        </p:nvSpPr>
        <p:spPr/>
        <p:txBody>
          <a:bodyPr/>
          <a:lstStyle/>
          <a:p>
            <a:fld id="{9D7B534C-93A8-4B5D-9707-62A0DF4363F6}" type="slidenum">
              <a:rPr lang="en-IN" smtClean="0"/>
              <a:t>‹#›</a:t>
            </a:fld>
            <a:endParaRPr lang="en-IN"/>
          </a:p>
        </p:txBody>
      </p:sp>
    </p:spTree>
    <p:extLst>
      <p:ext uri="{BB962C8B-B14F-4D97-AF65-F5344CB8AC3E}">
        <p14:creationId xmlns:p14="http://schemas.microsoft.com/office/powerpoint/2010/main" val="336785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E034-C617-4603-A31F-9A87709B16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611A08-6E40-4B8F-86CE-241E67032B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2C136B-86DE-4DAF-A829-A2CF175E7DBB}"/>
              </a:ext>
            </a:extLst>
          </p:cNvPr>
          <p:cNvSpPr>
            <a:spLocks noGrp="1"/>
          </p:cNvSpPr>
          <p:nvPr>
            <p:ph type="dt" sz="half" idx="10"/>
          </p:nvPr>
        </p:nvSpPr>
        <p:spPr/>
        <p:txBody>
          <a:bodyPr/>
          <a:lstStyle/>
          <a:p>
            <a:fld id="{E861694F-91BA-4396-A922-09003A9EC129}" type="datetimeFigureOut">
              <a:rPr lang="en-IN" smtClean="0"/>
              <a:t>15-12-2020</a:t>
            </a:fld>
            <a:endParaRPr lang="en-IN"/>
          </a:p>
        </p:txBody>
      </p:sp>
      <p:sp>
        <p:nvSpPr>
          <p:cNvPr id="5" name="Footer Placeholder 4">
            <a:extLst>
              <a:ext uri="{FF2B5EF4-FFF2-40B4-BE49-F238E27FC236}">
                <a16:creationId xmlns:a16="http://schemas.microsoft.com/office/drawing/2014/main" id="{0CC0BB5F-7BC2-4EEF-AA06-8F2FE1FE64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C138C7-B028-4D1F-BADB-6D84F07909BF}"/>
              </a:ext>
            </a:extLst>
          </p:cNvPr>
          <p:cNvSpPr>
            <a:spLocks noGrp="1"/>
          </p:cNvSpPr>
          <p:nvPr>
            <p:ph type="sldNum" sz="quarter" idx="12"/>
          </p:nvPr>
        </p:nvSpPr>
        <p:spPr/>
        <p:txBody>
          <a:bodyPr/>
          <a:lstStyle/>
          <a:p>
            <a:fld id="{9D7B534C-93A8-4B5D-9707-62A0DF4363F6}" type="slidenum">
              <a:rPr lang="en-IN" smtClean="0"/>
              <a:t>‹#›</a:t>
            </a:fld>
            <a:endParaRPr lang="en-IN"/>
          </a:p>
        </p:txBody>
      </p:sp>
    </p:spTree>
    <p:extLst>
      <p:ext uri="{BB962C8B-B14F-4D97-AF65-F5344CB8AC3E}">
        <p14:creationId xmlns:p14="http://schemas.microsoft.com/office/powerpoint/2010/main" val="408778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ECF6-E953-48E7-8D2B-1075773301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7328C7-9A3B-4888-B651-5A918DC42E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91B0D8-E5BA-4F33-8170-4712700E542F}"/>
              </a:ext>
            </a:extLst>
          </p:cNvPr>
          <p:cNvSpPr>
            <a:spLocks noGrp="1"/>
          </p:cNvSpPr>
          <p:nvPr>
            <p:ph type="dt" sz="half" idx="10"/>
          </p:nvPr>
        </p:nvSpPr>
        <p:spPr/>
        <p:txBody>
          <a:bodyPr/>
          <a:lstStyle/>
          <a:p>
            <a:fld id="{E861694F-91BA-4396-A922-09003A9EC129}" type="datetimeFigureOut">
              <a:rPr lang="en-IN" smtClean="0"/>
              <a:t>15-12-2020</a:t>
            </a:fld>
            <a:endParaRPr lang="en-IN"/>
          </a:p>
        </p:txBody>
      </p:sp>
      <p:sp>
        <p:nvSpPr>
          <p:cNvPr id="5" name="Footer Placeholder 4">
            <a:extLst>
              <a:ext uri="{FF2B5EF4-FFF2-40B4-BE49-F238E27FC236}">
                <a16:creationId xmlns:a16="http://schemas.microsoft.com/office/drawing/2014/main" id="{2C44955D-5CC6-42C4-801B-F075DF3171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0AB8FD-C737-4E0A-9512-9913AE593011}"/>
              </a:ext>
            </a:extLst>
          </p:cNvPr>
          <p:cNvSpPr>
            <a:spLocks noGrp="1"/>
          </p:cNvSpPr>
          <p:nvPr>
            <p:ph type="sldNum" sz="quarter" idx="12"/>
          </p:nvPr>
        </p:nvSpPr>
        <p:spPr/>
        <p:txBody>
          <a:bodyPr/>
          <a:lstStyle/>
          <a:p>
            <a:fld id="{9D7B534C-93A8-4B5D-9707-62A0DF4363F6}" type="slidenum">
              <a:rPr lang="en-IN" smtClean="0"/>
              <a:t>‹#›</a:t>
            </a:fld>
            <a:endParaRPr lang="en-IN"/>
          </a:p>
        </p:txBody>
      </p:sp>
    </p:spTree>
    <p:extLst>
      <p:ext uri="{BB962C8B-B14F-4D97-AF65-F5344CB8AC3E}">
        <p14:creationId xmlns:p14="http://schemas.microsoft.com/office/powerpoint/2010/main" val="3567475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4D08-06E3-4960-B9DC-B8D2ED4817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AD2313-D963-4821-AB2E-00DA1C4BAE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C28F14-C8E7-4616-B6DE-69E7E70CEA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330E10-2038-463E-80DD-14597672F8F7}"/>
              </a:ext>
            </a:extLst>
          </p:cNvPr>
          <p:cNvSpPr>
            <a:spLocks noGrp="1"/>
          </p:cNvSpPr>
          <p:nvPr>
            <p:ph type="dt" sz="half" idx="10"/>
          </p:nvPr>
        </p:nvSpPr>
        <p:spPr/>
        <p:txBody>
          <a:bodyPr/>
          <a:lstStyle/>
          <a:p>
            <a:fld id="{E861694F-91BA-4396-A922-09003A9EC129}" type="datetimeFigureOut">
              <a:rPr lang="en-IN" smtClean="0"/>
              <a:t>15-12-2020</a:t>
            </a:fld>
            <a:endParaRPr lang="en-IN"/>
          </a:p>
        </p:txBody>
      </p:sp>
      <p:sp>
        <p:nvSpPr>
          <p:cNvPr id="6" name="Footer Placeholder 5">
            <a:extLst>
              <a:ext uri="{FF2B5EF4-FFF2-40B4-BE49-F238E27FC236}">
                <a16:creationId xmlns:a16="http://schemas.microsoft.com/office/drawing/2014/main" id="{F7C58229-B7E5-40EA-BF75-D72C1FBA5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36448F-9D5E-43F6-93AD-57174A017CB1}"/>
              </a:ext>
            </a:extLst>
          </p:cNvPr>
          <p:cNvSpPr>
            <a:spLocks noGrp="1"/>
          </p:cNvSpPr>
          <p:nvPr>
            <p:ph type="sldNum" sz="quarter" idx="12"/>
          </p:nvPr>
        </p:nvSpPr>
        <p:spPr/>
        <p:txBody>
          <a:bodyPr/>
          <a:lstStyle/>
          <a:p>
            <a:fld id="{9D7B534C-93A8-4B5D-9707-62A0DF4363F6}" type="slidenum">
              <a:rPr lang="en-IN" smtClean="0"/>
              <a:t>‹#›</a:t>
            </a:fld>
            <a:endParaRPr lang="en-IN"/>
          </a:p>
        </p:txBody>
      </p:sp>
    </p:spTree>
    <p:extLst>
      <p:ext uri="{BB962C8B-B14F-4D97-AF65-F5344CB8AC3E}">
        <p14:creationId xmlns:p14="http://schemas.microsoft.com/office/powerpoint/2010/main" val="1543870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558D-B0C4-4E85-99B1-1320BEC007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35CABB-2B1C-4A4E-9A8F-0B10FFDF9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77FE7B-C80D-400D-8210-13E156663A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F5BE40-017D-498F-8F6D-41EF66F7C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A6E9C9-DFA0-4C91-80A6-75A5070CF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0E7708-97A6-43F7-9CA5-0AF66E716F3E}"/>
              </a:ext>
            </a:extLst>
          </p:cNvPr>
          <p:cNvSpPr>
            <a:spLocks noGrp="1"/>
          </p:cNvSpPr>
          <p:nvPr>
            <p:ph type="dt" sz="half" idx="10"/>
          </p:nvPr>
        </p:nvSpPr>
        <p:spPr/>
        <p:txBody>
          <a:bodyPr/>
          <a:lstStyle/>
          <a:p>
            <a:fld id="{E861694F-91BA-4396-A922-09003A9EC129}" type="datetimeFigureOut">
              <a:rPr lang="en-IN" smtClean="0"/>
              <a:t>15-12-2020</a:t>
            </a:fld>
            <a:endParaRPr lang="en-IN"/>
          </a:p>
        </p:txBody>
      </p:sp>
      <p:sp>
        <p:nvSpPr>
          <p:cNvPr id="8" name="Footer Placeholder 7">
            <a:extLst>
              <a:ext uri="{FF2B5EF4-FFF2-40B4-BE49-F238E27FC236}">
                <a16:creationId xmlns:a16="http://schemas.microsoft.com/office/drawing/2014/main" id="{BFF41E6F-935A-4387-B01C-92732D3F2D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139E6B-1EFF-428C-8472-F5750D5949C9}"/>
              </a:ext>
            </a:extLst>
          </p:cNvPr>
          <p:cNvSpPr>
            <a:spLocks noGrp="1"/>
          </p:cNvSpPr>
          <p:nvPr>
            <p:ph type="sldNum" sz="quarter" idx="12"/>
          </p:nvPr>
        </p:nvSpPr>
        <p:spPr/>
        <p:txBody>
          <a:bodyPr/>
          <a:lstStyle/>
          <a:p>
            <a:fld id="{9D7B534C-93A8-4B5D-9707-62A0DF4363F6}" type="slidenum">
              <a:rPr lang="en-IN" smtClean="0"/>
              <a:t>‹#›</a:t>
            </a:fld>
            <a:endParaRPr lang="en-IN"/>
          </a:p>
        </p:txBody>
      </p:sp>
    </p:spTree>
    <p:extLst>
      <p:ext uri="{BB962C8B-B14F-4D97-AF65-F5344CB8AC3E}">
        <p14:creationId xmlns:p14="http://schemas.microsoft.com/office/powerpoint/2010/main" val="223720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6C1A-DC08-40F6-8D90-C09B49C50D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83638B-6F9B-4101-A37E-387A27B9B8AE}"/>
              </a:ext>
            </a:extLst>
          </p:cNvPr>
          <p:cNvSpPr>
            <a:spLocks noGrp="1"/>
          </p:cNvSpPr>
          <p:nvPr>
            <p:ph type="dt" sz="half" idx="10"/>
          </p:nvPr>
        </p:nvSpPr>
        <p:spPr/>
        <p:txBody>
          <a:bodyPr/>
          <a:lstStyle/>
          <a:p>
            <a:fld id="{E861694F-91BA-4396-A922-09003A9EC129}" type="datetimeFigureOut">
              <a:rPr lang="en-IN" smtClean="0"/>
              <a:t>15-12-2020</a:t>
            </a:fld>
            <a:endParaRPr lang="en-IN"/>
          </a:p>
        </p:txBody>
      </p:sp>
      <p:sp>
        <p:nvSpPr>
          <p:cNvPr id="4" name="Footer Placeholder 3">
            <a:extLst>
              <a:ext uri="{FF2B5EF4-FFF2-40B4-BE49-F238E27FC236}">
                <a16:creationId xmlns:a16="http://schemas.microsoft.com/office/drawing/2014/main" id="{AFCA1247-FC23-4F32-9688-BE3AB138E2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D1C19F-1618-4172-8B4E-5E194D1853A8}"/>
              </a:ext>
            </a:extLst>
          </p:cNvPr>
          <p:cNvSpPr>
            <a:spLocks noGrp="1"/>
          </p:cNvSpPr>
          <p:nvPr>
            <p:ph type="sldNum" sz="quarter" idx="12"/>
          </p:nvPr>
        </p:nvSpPr>
        <p:spPr/>
        <p:txBody>
          <a:bodyPr/>
          <a:lstStyle/>
          <a:p>
            <a:fld id="{9D7B534C-93A8-4B5D-9707-62A0DF4363F6}" type="slidenum">
              <a:rPr lang="en-IN" smtClean="0"/>
              <a:t>‹#›</a:t>
            </a:fld>
            <a:endParaRPr lang="en-IN"/>
          </a:p>
        </p:txBody>
      </p:sp>
    </p:spTree>
    <p:extLst>
      <p:ext uri="{BB962C8B-B14F-4D97-AF65-F5344CB8AC3E}">
        <p14:creationId xmlns:p14="http://schemas.microsoft.com/office/powerpoint/2010/main" val="3063513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C2685-C819-4D01-9FCE-4F5805E45F22}"/>
              </a:ext>
            </a:extLst>
          </p:cNvPr>
          <p:cNvSpPr>
            <a:spLocks noGrp="1"/>
          </p:cNvSpPr>
          <p:nvPr>
            <p:ph type="dt" sz="half" idx="10"/>
          </p:nvPr>
        </p:nvSpPr>
        <p:spPr/>
        <p:txBody>
          <a:bodyPr/>
          <a:lstStyle/>
          <a:p>
            <a:fld id="{E861694F-91BA-4396-A922-09003A9EC129}" type="datetimeFigureOut">
              <a:rPr lang="en-IN" smtClean="0"/>
              <a:t>15-12-2020</a:t>
            </a:fld>
            <a:endParaRPr lang="en-IN"/>
          </a:p>
        </p:txBody>
      </p:sp>
      <p:sp>
        <p:nvSpPr>
          <p:cNvPr id="3" name="Footer Placeholder 2">
            <a:extLst>
              <a:ext uri="{FF2B5EF4-FFF2-40B4-BE49-F238E27FC236}">
                <a16:creationId xmlns:a16="http://schemas.microsoft.com/office/drawing/2014/main" id="{C9553FBB-0404-402D-9C77-5C494DE854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C8E0EC-97ED-41A3-B921-D60AA7B1CD0D}"/>
              </a:ext>
            </a:extLst>
          </p:cNvPr>
          <p:cNvSpPr>
            <a:spLocks noGrp="1"/>
          </p:cNvSpPr>
          <p:nvPr>
            <p:ph type="sldNum" sz="quarter" idx="12"/>
          </p:nvPr>
        </p:nvSpPr>
        <p:spPr/>
        <p:txBody>
          <a:bodyPr/>
          <a:lstStyle/>
          <a:p>
            <a:fld id="{9D7B534C-93A8-4B5D-9707-62A0DF4363F6}" type="slidenum">
              <a:rPr lang="en-IN" smtClean="0"/>
              <a:t>‹#›</a:t>
            </a:fld>
            <a:endParaRPr lang="en-IN"/>
          </a:p>
        </p:txBody>
      </p:sp>
    </p:spTree>
    <p:extLst>
      <p:ext uri="{BB962C8B-B14F-4D97-AF65-F5344CB8AC3E}">
        <p14:creationId xmlns:p14="http://schemas.microsoft.com/office/powerpoint/2010/main" val="416409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4C97-4F80-4215-A38F-6F2F3F03E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5D1226-1C1F-4143-AD9B-15F29C313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4B19C0-48A7-440C-81C3-F47B1E962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47D0F-4B5F-4D3F-AD1A-36742696E389}"/>
              </a:ext>
            </a:extLst>
          </p:cNvPr>
          <p:cNvSpPr>
            <a:spLocks noGrp="1"/>
          </p:cNvSpPr>
          <p:nvPr>
            <p:ph type="dt" sz="half" idx="10"/>
          </p:nvPr>
        </p:nvSpPr>
        <p:spPr/>
        <p:txBody>
          <a:bodyPr/>
          <a:lstStyle/>
          <a:p>
            <a:fld id="{E861694F-91BA-4396-A922-09003A9EC129}" type="datetimeFigureOut">
              <a:rPr lang="en-IN" smtClean="0"/>
              <a:t>15-12-2020</a:t>
            </a:fld>
            <a:endParaRPr lang="en-IN"/>
          </a:p>
        </p:txBody>
      </p:sp>
      <p:sp>
        <p:nvSpPr>
          <p:cNvPr id="6" name="Footer Placeholder 5">
            <a:extLst>
              <a:ext uri="{FF2B5EF4-FFF2-40B4-BE49-F238E27FC236}">
                <a16:creationId xmlns:a16="http://schemas.microsoft.com/office/drawing/2014/main" id="{15E7C6C1-93AD-4229-9D5E-3017F54473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BCB8C8-2BAF-4736-8E1A-3327AC769A47}"/>
              </a:ext>
            </a:extLst>
          </p:cNvPr>
          <p:cNvSpPr>
            <a:spLocks noGrp="1"/>
          </p:cNvSpPr>
          <p:nvPr>
            <p:ph type="sldNum" sz="quarter" idx="12"/>
          </p:nvPr>
        </p:nvSpPr>
        <p:spPr/>
        <p:txBody>
          <a:bodyPr/>
          <a:lstStyle/>
          <a:p>
            <a:fld id="{9D7B534C-93A8-4B5D-9707-62A0DF4363F6}" type="slidenum">
              <a:rPr lang="en-IN" smtClean="0"/>
              <a:t>‹#›</a:t>
            </a:fld>
            <a:endParaRPr lang="en-IN"/>
          </a:p>
        </p:txBody>
      </p:sp>
    </p:spTree>
    <p:extLst>
      <p:ext uri="{BB962C8B-B14F-4D97-AF65-F5344CB8AC3E}">
        <p14:creationId xmlns:p14="http://schemas.microsoft.com/office/powerpoint/2010/main" val="130297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B8FB-D36A-44FD-9B2B-63CEE34E94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9BA189-BD1C-466F-B8B6-A4F1C9F23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CEAA2E-418D-469E-A736-CB13441FB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EF4BC-3A5F-40A2-9A4B-D78F48B68BB5}"/>
              </a:ext>
            </a:extLst>
          </p:cNvPr>
          <p:cNvSpPr>
            <a:spLocks noGrp="1"/>
          </p:cNvSpPr>
          <p:nvPr>
            <p:ph type="dt" sz="half" idx="10"/>
          </p:nvPr>
        </p:nvSpPr>
        <p:spPr/>
        <p:txBody>
          <a:bodyPr/>
          <a:lstStyle/>
          <a:p>
            <a:fld id="{E861694F-91BA-4396-A922-09003A9EC129}" type="datetimeFigureOut">
              <a:rPr lang="en-IN" smtClean="0"/>
              <a:t>15-12-2020</a:t>
            </a:fld>
            <a:endParaRPr lang="en-IN"/>
          </a:p>
        </p:txBody>
      </p:sp>
      <p:sp>
        <p:nvSpPr>
          <p:cNvPr id="6" name="Footer Placeholder 5">
            <a:extLst>
              <a:ext uri="{FF2B5EF4-FFF2-40B4-BE49-F238E27FC236}">
                <a16:creationId xmlns:a16="http://schemas.microsoft.com/office/drawing/2014/main" id="{84CF77B2-CA67-4F12-8C50-C898161EA4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9C31DB-8D38-4C83-B97D-5FCF4E0E6F1E}"/>
              </a:ext>
            </a:extLst>
          </p:cNvPr>
          <p:cNvSpPr>
            <a:spLocks noGrp="1"/>
          </p:cNvSpPr>
          <p:nvPr>
            <p:ph type="sldNum" sz="quarter" idx="12"/>
          </p:nvPr>
        </p:nvSpPr>
        <p:spPr/>
        <p:txBody>
          <a:bodyPr/>
          <a:lstStyle/>
          <a:p>
            <a:fld id="{9D7B534C-93A8-4B5D-9707-62A0DF4363F6}" type="slidenum">
              <a:rPr lang="en-IN" smtClean="0"/>
              <a:t>‹#›</a:t>
            </a:fld>
            <a:endParaRPr lang="en-IN"/>
          </a:p>
        </p:txBody>
      </p:sp>
    </p:spTree>
    <p:extLst>
      <p:ext uri="{BB962C8B-B14F-4D97-AF65-F5344CB8AC3E}">
        <p14:creationId xmlns:p14="http://schemas.microsoft.com/office/powerpoint/2010/main" val="3497971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004B7E-03EC-4929-B971-A04675CAF0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EDD96C-92E3-4B7E-B0E8-7653E5DC0B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B7CC31-6D87-40C2-9CF4-1D874BC770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1694F-91BA-4396-A922-09003A9EC129}" type="datetimeFigureOut">
              <a:rPr lang="en-IN" smtClean="0"/>
              <a:t>15-12-2020</a:t>
            </a:fld>
            <a:endParaRPr lang="en-IN"/>
          </a:p>
        </p:txBody>
      </p:sp>
      <p:sp>
        <p:nvSpPr>
          <p:cNvPr id="5" name="Footer Placeholder 4">
            <a:extLst>
              <a:ext uri="{FF2B5EF4-FFF2-40B4-BE49-F238E27FC236}">
                <a16:creationId xmlns:a16="http://schemas.microsoft.com/office/drawing/2014/main" id="{C7BBC6B3-F335-47F1-847A-6295E44166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A04F65-E74F-4189-8AAB-B7F75B9286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B534C-93A8-4B5D-9707-62A0DF4363F6}" type="slidenum">
              <a:rPr lang="en-IN" smtClean="0"/>
              <a:t>‹#›</a:t>
            </a:fld>
            <a:endParaRPr lang="en-IN"/>
          </a:p>
        </p:txBody>
      </p:sp>
    </p:spTree>
    <p:extLst>
      <p:ext uri="{BB962C8B-B14F-4D97-AF65-F5344CB8AC3E}">
        <p14:creationId xmlns:p14="http://schemas.microsoft.com/office/powerpoint/2010/main" val="896122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jsphyg/weather-dataset-rattle-packag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5.jpg"/></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383282-5230-401F-8B98-28C98868E79F}"/>
              </a:ext>
            </a:extLst>
          </p:cNvPr>
          <p:cNvSpPr txBox="1"/>
          <p:nvPr/>
        </p:nvSpPr>
        <p:spPr>
          <a:xfrm>
            <a:off x="594805" y="958788"/>
            <a:ext cx="11665258" cy="4708981"/>
          </a:xfrm>
          <a:prstGeom prst="rect">
            <a:avLst/>
          </a:prstGeom>
          <a:noFill/>
        </p:spPr>
        <p:txBody>
          <a:bodyPr wrap="square" rtlCol="0">
            <a:spAutoFit/>
          </a:bodyPr>
          <a:lstStyle/>
          <a:p>
            <a:r>
              <a:rPr lang="en-US" sz="2400" u="sng" dirty="0"/>
              <a:t>1.Dataset Selection</a:t>
            </a:r>
          </a:p>
          <a:p>
            <a:endParaRPr lang="en-US" sz="2400" u="sng" dirty="0"/>
          </a:p>
          <a:p>
            <a:endParaRPr lang="en-US" dirty="0"/>
          </a:p>
          <a:p>
            <a:r>
              <a:rPr lang="en-US" dirty="0"/>
              <a:t>Link for the dataset : </a:t>
            </a:r>
            <a:r>
              <a:rPr lang="en-US" dirty="0">
                <a:hlinkClick r:id="rId2"/>
              </a:rPr>
              <a:t>https://www.Kaggle.com/jsphyg/weather-dataset-rattle-package</a:t>
            </a:r>
            <a:endParaRPr lang="en-US" dirty="0"/>
          </a:p>
          <a:p>
            <a:endParaRPr lang="en-US" dirty="0"/>
          </a:p>
          <a:p>
            <a:r>
              <a:rPr lang="en-US" dirty="0"/>
              <a:t>Dataset name : </a:t>
            </a:r>
            <a:r>
              <a:rPr lang="en-US" dirty="0" err="1"/>
              <a:t>weatherAUS</a:t>
            </a:r>
            <a:r>
              <a:rPr lang="en-US" dirty="0"/>
              <a:t>- Rain in Australia</a:t>
            </a:r>
          </a:p>
          <a:p>
            <a:endParaRPr lang="en-US" dirty="0"/>
          </a:p>
          <a:p>
            <a:r>
              <a:rPr lang="en-US" dirty="0"/>
              <a:t>Number of rows : 142193</a:t>
            </a:r>
          </a:p>
          <a:p>
            <a:endParaRPr lang="en-US" dirty="0"/>
          </a:p>
          <a:p>
            <a:r>
              <a:rPr lang="en-US" dirty="0"/>
              <a:t>Number of variables : 24</a:t>
            </a:r>
          </a:p>
          <a:p>
            <a:endParaRPr lang="en-US" dirty="0"/>
          </a:p>
          <a:p>
            <a:r>
              <a:rPr lang="en-US" dirty="0"/>
              <a:t>Number of categorical variables : 7</a:t>
            </a:r>
          </a:p>
          <a:p>
            <a:endParaRPr lang="en-US" dirty="0"/>
          </a:p>
          <a:p>
            <a:r>
              <a:rPr lang="en-US" dirty="0"/>
              <a:t>Number of numerical variables : 17</a:t>
            </a:r>
          </a:p>
          <a:p>
            <a:endParaRPr lang="en-US" dirty="0"/>
          </a:p>
          <a:p>
            <a:r>
              <a:rPr lang="en-US" dirty="0"/>
              <a:t>Number of missing values : 316559</a:t>
            </a:r>
            <a:endParaRPr lang="en-IN" dirty="0"/>
          </a:p>
        </p:txBody>
      </p:sp>
      <p:sp>
        <p:nvSpPr>
          <p:cNvPr id="5" name="Rectangle 1">
            <a:extLst>
              <a:ext uri="{FF2B5EF4-FFF2-40B4-BE49-F238E27FC236}">
                <a16:creationId xmlns:a16="http://schemas.microsoft.com/office/drawing/2014/main" id="{FD1EB663-A706-4B32-87E5-734E0D5A7157}"/>
              </a:ext>
            </a:extLst>
          </p:cNvPr>
          <p:cNvSpPr>
            <a:spLocks noChangeArrowheads="1"/>
          </p:cNvSpPr>
          <p:nvPr/>
        </p:nvSpPr>
        <p:spPr bwMode="auto">
          <a:xfrm>
            <a:off x="0" y="120877"/>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3508ABB1-2FBF-4506-9D23-9659FB713E65}"/>
              </a:ext>
            </a:extLst>
          </p:cNvPr>
          <p:cNvSpPr>
            <a:spLocks noChangeArrowheads="1"/>
          </p:cNvSpPr>
          <p:nvPr/>
        </p:nvSpPr>
        <p:spPr bwMode="auto">
          <a:xfrm>
            <a:off x="152400" y="2732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6478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6508C7-9204-4BD7-A64D-525833189DBC}"/>
              </a:ext>
            </a:extLst>
          </p:cNvPr>
          <p:cNvSpPr txBox="1"/>
          <p:nvPr/>
        </p:nvSpPr>
        <p:spPr>
          <a:xfrm>
            <a:off x="100614" y="0"/>
            <a:ext cx="12002609" cy="6186309"/>
          </a:xfrm>
          <a:prstGeom prst="rect">
            <a:avLst/>
          </a:prstGeom>
          <a:noFill/>
        </p:spPr>
        <p:txBody>
          <a:bodyPr wrap="square" rtlCol="0">
            <a:spAutoFit/>
          </a:bodyPr>
          <a:lstStyle/>
          <a:p>
            <a:endParaRPr lang="en-IN" dirty="0"/>
          </a:p>
          <a:p>
            <a:endParaRPr lang="en-IN" dirty="0"/>
          </a:p>
          <a:p>
            <a:pPr marL="285750" indent="-285750">
              <a:buFont typeface="Arial" panose="020B0604020202020204" pitchFamily="34" charset="0"/>
              <a:buChar char="•"/>
            </a:pPr>
            <a:r>
              <a:rPr lang="en-IN" dirty="0"/>
              <a:t> Successfully removed all null values. Remaining rows 56669 and columns 21.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836AAB0B-248E-4A5E-A23F-7AFA95481FD5}"/>
              </a:ext>
            </a:extLst>
          </p:cNvPr>
          <p:cNvPicPr>
            <a:picLocks noChangeAspect="1"/>
          </p:cNvPicPr>
          <p:nvPr/>
        </p:nvPicPr>
        <p:blipFill>
          <a:blip r:embed="rId2"/>
          <a:stretch>
            <a:fillRect/>
          </a:stretch>
        </p:blipFill>
        <p:spPr>
          <a:xfrm>
            <a:off x="100614" y="1385044"/>
            <a:ext cx="11332589" cy="4403108"/>
          </a:xfrm>
          <a:prstGeom prst="rect">
            <a:avLst/>
          </a:prstGeom>
        </p:spPr>
      </p:pic>
    </p:spTree>
    <p:extLst>
      <p:ext uri="{BB962C8B-B14F-4D97-AF65-F5344CB8AC3E}">
        <p14:creationId xmlns:p14="http://schemas.microsoft.com/office/powerpoint/2010/main" val="82516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0B1796-A719-4E92-B07D-96FFC0340988}"/>
              </a:ext>
            </a:extLst>
          </p:cNvPr>
          <p:cNvSpPr txBox="1"/>
          <p:nvPr/>
        </p:nvSpPr>
        <p:spPr>
          <a:xfrm>
            <a:off x="0" y="106531"/>
            <a:ext cx="11931589" cy="8433078"/>
          </a:xfrm>
          <a:prstGeom prst="rect">
            <a:avLst/>
          </a:prstGeom>
          <a:noFill/>
        </p:spPr>
        <p:txBody>
          <a:bodyPr wrap="square" rtlCol="0">
            <a:spAutoFit/>
          </a:bodyPr>
          <a:lstStyle/>
          <a:p>
            <a:r>
              <a:rPr lang="en-US" sz="2400" u="sng" dirty="0"/>
              <a:t>Graph visualization</a:t>
            </a:r>
          </a:p>
          <a:p>
            <a:endParaRPr lang="en-US" sz="2000" u="sng" dirty="0"/>
          </a:p>
          <a:p>
            <a:pPr marL="342900" indent="-342900">
              <a:buFont typeface="Arial" panose="020B0604020202020204" pitchFamily="34" charset="0"/>
              <a:buChar char="•"/>
            </a:pPr>
            <a:r>
              <a:rPr lang="en-US" sz="2000" dirty="0"/>
              <a:t>Using boxplot for numerical variables : Temparature,Evaporation,Sunshine,Humidity,Pressure,Cloud,Rainfall</a:t>
            </a:r>
          </a:p>
          <a:p>
            <a:pPr marL="342900" indent="-342900">
              <a:buFont typeface="Arial" panose="020B0604020202020204" pitchFamily="34" charset="0"/>
              <a:buChar char="•"/>
            </a:pPr>
            <a:r>
              <a:rPr lang="en-US" sz="2000" dirty="0" err="1"/>
              <a:t>WindSpeed</a:t>
            </a:r>
            <a:r>
              <a:rPr lang="en-US" sz="2000" dirty="0"/>
              <a:t>.</a:t>
            </a:r>
          </a:p>
          <a:p>
            <a:pPr marL="342900" indent="-342900">
              <a:buFont typeface="Arial" panose="020B0604020202020204" pitchFamily="34" charset="0"/>
              <a:buChar char="•"/>
            </a:pPr>
            <a:r>
              <a:rPr lang="en-US" sz="2000" dirty="0"/>
              <a:t>Using </a:t>
            </a:r>
            <a:r>
              <a:rPr lang="en-US" sz="2000" dirty="0" err="1"/>
              <a:t>barchart</a:t>
            </a:r>
            <a:r>
              <a:rPr lang="en-US" sz="2000" dirty="0"/>
              <a:t> for categorical variables :WindGustDir,WindDir9am,WindDir3pm,RainToday.</a:t>
            </a:r>
          </a:p>
          <a:p>
            <a:endParaRPr lang="en-US" sz="2400" u="sng" dirty="0"/>
          </a:p>
          <a:p>
            <a:pPr marL="285750" indent="-285750">
              <a:buFont typeface="Arial" panose="020B0604020202020204" pitchFamily="34" charset="0"/>
              <a:buChar char="•"/>
            </a:pPr>
            <a:r>
              <a:rPr lang="en-US" dirty="0"/>
              <a:t>Boxplot for </a:t>
            </a:r>
            <a:r>
              <a:rPr lang="en-US" dirty="0" err="1"/>
              <a:t>Temparatures</a:t>
            </a:r>
            <a:r>
              <a:rPr lang="en-US" dirty="0"/>
              <a:t>    </a:t>
            </a:r>
            <a:r>
              <a:rPr lang="en-US" dirty="0">
                <a:sym typeface="Wingdings" panose="05000000000000000000" pitchFamily="2" charset="2"/>
              </a:rPr>
              <a:t></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F56C298F-24CB-437F-A99C-42CAB0A6184C}"/>
              </a:ext>
            </a:extLst>
          </p:cNvPr>
          <p:cNvPicPr>
            <a:picLocks noChangeAspect="1"/>
          </p:cNvPicPr>
          <p:nvPr/>
        </p:nvPicPr>
        <p:blipFill>
          <a:blip r:embed="rId2"/>
          <a:stretch>
            <a:fillRect/>
          </a:stretch>
        </p:blipFill>
        <p:spPr>
          <a:xfrm>
            <a:off x="3719743" y="1943952"/>
            <a:ext cx="6986748" cy="4807517"/>
          </a:xfrm>
          <a:prstGeom prst="rect">
            <a:avLst/>
          </a:prstGeom>
        </p:spPr>
      </p:pic>
    </p:spTree>
    <p:extLst>
      <p:ext uri="{BB962C8B-B14F-4D97-AF65-F5344CB8AC3E}">
        <p14:creationId xmlns:p14="http://schemas.microsoft.com/office/powerpoint/2010/main" val="33316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9CAA1C-2457-4312-B07F-8A139F7002A7}"/>
              </a:ext>
            </a:extLst>
          </p:cNvPr>
          <p:cNvSpPr txBox="1"/>
          <p:nvPr/>
        </p:nvSpPr>
        <p:spPr>
          <a:xfrm>
            <a:off x="103572" y="-436305"/>
            <a:ext cx="11984855" cy="8125301"/>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Boxplot for Evaporation and sunshine                                                                 </a:t>
            </a:r>
            <a:r>
              <a:rPr lang="en-IN" dirty="0"/>
              <a:t>Boxplot for Pressure :</a:t>
            </a: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endParaRPr lang="en-US" dirty="0"/>
          </a:p>
          <a:p>
            <a:endParaRPr lang="en-IN" dirty="0"/>
          </a:p>
        </p:txBody>
      </p:sp>
      <p:pic>
        <p:nvPicPr>
          <p:cNvPr id="5" name="Picture 4">
            <a:extLst>
              <a:ext uri="{FF2B5EF4-FFF2-40B4-BE49-F238E27FC236}">
                <a16:creationId xmlns:a16="http://schemas.microsoft.com/office/drawing/2014/main" id="{109CE304-6293-46C2-946F-4A30121631C5}"/>
              </a:ext>
            </a:extLst>
          </p:cNvPr>
          <p:cNvPicPr>
            <a:picLocks noChangeAspect="1"/>
          </p:cNvPicPr>
          <p:nvPr/>
        </p:nvPicPr>
        <p:blipFill rotWithShape="1">
          <a:blip r:embed="rId2"/>
          <a:srcRect r="11392"/>
          <a:stretch/>
        </p:blipFill>
        <p:spPr>
          <a:xfrm>
            <a:off x="0" y="1790409"/>
            <a:ext cx="5828402" cy="3962320"/>
          </a:xfrm>
          <a:prstGeom prst="rect">
            <a:avLst/>
          </a:prstGeom>
        </p:spPr>
      </p:pic>
      <p:pic>
        <p:nvPicPr>
          <p:cNvPr id="6" name="Picture 5">
            <a:extLst>
              <a:ext uri="{FF2B5EF4-FFF2-40B4-BE49-F238E27FC236}">
                <a16:creationId xmlns:a16="http://schemas.microsoft.com/office/drawing/2014/main" id="{46043271-3891-4AA3-9677-04DC872CD36E}"/>
              </a:ext>
            </a:extLst>
          </p:cNvPr>
          <p:cNvPicPr>
            <a:picLocks noChangeAspect="1"/>
          </p:cNvPicPr>
          <p:nvPr/>
        </p:nvPicPr>
        <p:blipFill>
          <a:blip r:embed="rId3"/>
          <a:stretch>
            <a:fillRect/>
          </a:stretch>
        </p:blipFill>
        <p:spPr>
          <a:xfrm>
            <a:off x="5828402" y="1974970"/>
            <a:ext cx="6016101" cy="3844476"/>
          </a:xfrm>
          <a:prstGeom prst="rect">
            <a:avLst/>
          </a:prstGeom>
        </p:spPr>
      </p:pic>
    </p:spTree>
    <p:extLst>
      <p:ext uri="{BB962C8B-B14F-4D97-AF65-F5344CB8AC3E}">
        <p14:creationId xmlns:p14="http://schemas.microsoft.com/office/powerpoint/2010/main" val="797969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D1D662-30DD-433A-9CA0-963785606C72}"/>
              </a:ext>
            </a:extLst>
          </p:cNvPr>
          <p:cNvSpPr txBox="1"/>
          <p:nvPr/>
        </p:nvSpPr>
        <p:spPr>
          <a:xfrm>
            <a:off x="79898" y="42412"/>
            <a:ext cx="11967099" cy="6740307"/>
          </a:xfrm>
          <a:prstGeom prst="rect">
            <a:avLst/>
          </a:prstGeom>
          <a:noFill/>
        </p:spPr>
        <p:txBody>
          <a:bodyPr wrap="square" rtlCol="0">
            <a:spAutoFit/>
          </a:bodyPr>
          <a:lstStyle/>
          <a:p>
            <a:endParaRPr lang="en-US" dirty="0"/>
          </a:p>
          <a:p>
            <a:endParaRPr lang="en-IN" dirty="0"/>
          </a:p>
          <a:p>
            <a:endParaRPr lang="en-IN" dirty="0"/>
          </a:p>
          <a:p>
            <a:pPr marL="285750" indent="-285750">
              <a:buFont typeface="Arial" panose="020B0604020202020204" pitchFamily="34" charset="0"/>
              <a:buChar char="•"/>
            </a:pPr>
            <a:r>
              <a:rPr lang="en-IN" dirty="0"/>
              <a:t>Boxplot for Humidity :                                                                                                     Boxplot for </a:t>
            </a:r>
            <a:r>
              <a:rPr lang="en-IN" dirty="0" err="1"/>
              <a:t>WindSpeeds</a:t>
            </a:r>
            <a:r>
              <a:rPr lang="en-IN" dirty="0"/>
              <a:t> :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a:p>
            <a:pPr marL="285750" indent="-285750">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F97DDE54-03CA-42EE-ABAE-D5BF7E2EBDD1}"/>
              </a:ext>
            </a:extLst>
          </p:cNvPr>
          <p:cNvPicPr>
            <a:picLocks noChangeAspect="1"/>
          </p:cNvPicPr>
          <p:nvPr/>
        </p:nvPicPr>
        <p:blipFill>
          <a:blip r:embed="rId2"/>
          <a:stretch>
            <a:fillRect/>
          </a:stretch>
        </p:blipFill>
        <p:spPr>
          <a:xfrm>
            <a:off x="79898" y="1530914"/>
            <a:ext cx="6016102" cy="4060081"/>
          </a:xfrm>
          <a:prstGeom prst="rect">
            <a:avLst/>
          </a:prstGeom>
        </p:spPr>
      </p:pic>
      <p:pic>
        <p:nvPicPr>
          <p:cNvPr id="7" name="Picture 6">
            <a:extLst>
              <a:ext uri="{FF2B5EF4-FFF2-40B4-BE49-F238E27FC236}">
                <a16:creationId xmlns:a16="http://schemas.microsoft.com/office/drawing/2014/main" id="{1A45C96B-EFD3-46A2-B97A-53A1A84F4EEC}"/>
              </a:ext>
            </a:extLst>
          </p:cNvPr>
          <p:cNvPicPr>
            <a:picLocks noChangeAspect="1"/>
          </p:cNvPicPr>
          <p:nvPr/>
        </p:nvPicPr>
        <p:blipFill>
          <a:blip r:embed="rId3"/>
          <a:stretch>
            <a:fillRect/>
          </a:stretch>
        </p:blipFill>
        <p:spPr>
          <a:xfrm>
            <a:off x="6096000" y="1683373"/>
            <a:ext cx="5414667" cy="3755162"/>
          </a:xfrm>
          <a:prstGeom prst="rect">
            <a:avLst/>
          </a:prstGeom>
        </p:spPr>
      </p:pic>
    </p:spTree>
    <p:extLst>
      <p:ext uri="{BB962C8B-B14F-4D97-AF65-F5344CB8AC3E}">
        <p14:creationId xmlns:p14="http://schemas.microsoft.com/office/powerpoint/2010/main" val="1416955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C2DB18-D6FC-453A-8803-2C0BF88624B8}"/>
              </a:ext>
            </a:extLst>
          </p:cNvPr>
          <p:cNvSpPr txBox="1"/>
          <p:nvPr/>
        </p:nvSpPr>
        <p:spPr>
          <a:xfrm>
            <a:off x="150920" y="62144"/>
            <a:ext cx="11913833" cy="6740307"/>
          </a:xfrm>
          <a:prstGeom prst="rect">
            <a:avLst/>
          </a:prstGeom>
          <a:noFill/>
        </p:spPr>
        <p:txBody>
          <a:bodyPr wrap="square" rtlCol="0">
            <a:spAutoFit/>
          </a:bodyPr>
          <a:lstStyle/>
          <a:p>
            <a:endParaRPr lang="en-US" dirty="0"/>
          </a:p>
          <a:p>
            <a:endParaRPr lang="en-IN" dirty="0"/>
          </a:p>
          <a:p>
            <a:endParaRPr lang="en-IN" dirty="0"/>
          </a:p>
          <a:p>
            <a:endParaRPr lang="en-IN" dirty="0"/>
          </a:p>
          <a:p>
            <a:r>
              <a:rPr lang="en-IN" dirty="0"/>
              <a:t>Boxplot for Cloud9am and Cloud3pm :                                                                               Boxplot for Rainfall :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98F19426-8E21-43AD-A165-97DAB5314F5A}"/>
              </a:ext>
            </a:extLst>
          </p:cNvPr>
          <p:cNvPicPr>
            <a:picLocks noChangeAspect="1"/>
          </p:cNvPicPr>
          <p:nvPr/>
        </p:nvPicPr>
        <p:blipFill>
          <a:blip r:embed="rId2"/>
          <a:stretch>
            <a:fillRect/>
          </a:stretch>
        </p:blipFill>
        <p:spPr>
          <a:xfrm>
            <a:off x="0" y="1740021"/>
            <a:ext cx="6320901" cy="4216894"/>
          </a:xfrm>
          <a:prstGeom prst="rect">
            <a:avLst/>
          </a:prstGeom>
        </p:spPr>
      </p:pic>
      <p:pic>
        <p:nvPicPr>
          <p:cNvPr id="6" name="Picture 5">
            <a:extLst>
              <a:ext uri="{FF2B5EF4-FFF2-40B4-BE49-F238E27FC236}">
                <a16:creationId xmlns:a16="http://schemas.microsoft.com/office/drawing/2014/main" id="{85E9953F-FF0A-4BC4-AB06-8F01191F93AC}"/>
              </a:ext>
            </a:extLst>
          </p:cNvPr>
          <p:cNvPicPr>
            <a:picLocks noChangeAspect="1"/>
          </p:cNvPicPr>
          <p:nvPr/>
        </p:nvPicPr>
        <p:blipFill>
          <a:blip r:embed="rId3"/>
          <a:stretch>
            <a:fillRect/>
          </a:stretch>
        </p:blipFill>
        <p:spPr>
          <a:xfrm>
            <a:off x="6617707" y="1902192"/>
            <a:ext cx="5574294" cy="3892553"/>
          </a:xfrm>
          <a:prstGeom prst="rect">
            <a:avLst/>
          </a:prstGeom>
        </p:spPr>
      </p:pic>
    </p:spTree>
    <p:extLst>
      <p:ext uri="{BB962C8B-B14F-4D97-AF65-F5344CB8AC3E}">
        <p14:creationId xmlns:p14="http://schemas.microsoft.com/office/powerpoint/2010/main" val="2439272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7438E1-55C5-475D-AA62-5FDBEA42C441}"/>
              </a:ext>
            </a:extLst>
          </p:cNvPr>
          <p:cNvSpPr txBox="1"/>
          <p:nvPr/>
        </p:nvSpPr>
        <p:spPr>
          <a:xfrm>
            <a:off x="62144" y="0"/>
            <a:ext cx="12067712" cy="6740307"/>
          </a:xfrm>
          <a:prstGeom prst="rect">
            <a:avLst/>
          </a:prstGeom>
          <a:noFill/>
        </p:spPr>
        <p:txBody>
          <a:bodyPr wrap="square" rtlCol="0">
            <a:spAutoFit/>
          </a:bodyPr>
          <a:lstStyle/>
          <a:p>
            <a:endParaRPr lang="en-US" sz="1800" dirty="0"/>
          </a:p>
          <a:p>
            <a:pPr marL="285750" indent="-285750">
              <a:buFont typeface="Arial" panose="020B0604020202020204" pitchFamily="34" charset="0"/>
              <a:buChar char="•"/>
            </a:pPr>
            <a:r>
              <a:rPr lang="en-US" sz="1800" dirty="0"/>
              <a:t>Using </a:t>
            </a:r>
            <a:r>
              <a:rPr lang="en-US" sz="1800" dirty="0" err="1"/>
              <a:t>barchart</a:t>
            </a:r>
            <a:r>
              <a:rPr lang="en-US" sz="1800" dirty="0"/>
              <a:t> for categorical variables :WindGustDir,WindDir9am,WindDir3pm,RainToday.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t>For plotting purpose we are encoding all these features into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endParaRPr lang="en-US" dirty="0"/>
          </a:p>
          <a:p>
            <a:endParaRPr lang="en-US" sz="1800" dirty="0"/>
          </a:p>
          <a:p>
            <a:endParaRPr lang="en-IN" dirty="0"/>
          </a:p>
        </p:txBody>
      </p:sp>
      <p:pic>
        <p:nvPicPr>
          <p:cNvPr id="5" name="Picture 4">
            <a:extLst>
              <a:ext uri="{FF2B5EF4-FFF2-40B4-BE49-F238E27FC236}">
                <a16:creationId xmlns:a16="http://schemas.microsoft.com/office/drawing/2014/main" id="{6F5317A8-CBE9-4090-8EA5-9BD2238034B5}"/>
              </a:ext>
            </a:extLst>
          </p:cNvPr>
          <p:cNvPicPr>
            <a:picLocks noChangeAspect="1"/>
          </p:cNvPicPr>
          <p:nvPr/>
        </p:nvPicPr>
        <p:blipFill>
          <a:blip r:embed="rId2"/>
          <a:stretch>
            <a:fillRect/>
          </a:stretch>
        </p:blipFill>
        <p:spPr>
          <a:xfrm>
            <a:off x="148485" y="1280506"/>
            <a:ext cx="5175681" cy="2601778"/>
          </a:xfrm>
          <a:prstGeom prst="rect">
            <a:avLst/>
          </a:prstGeom>
        </p:spPr>
      </p:pic>
      <p:pic>
        <p:nvPicPr>
          <p:cNvPr id="6" name="Picture 5">
            <a:extLst>
              <a:ext uri="{FF2B5EF4-FFF2-40B4-BE49-F238E27FC236}">
                <a16:creationId xmlns:a16="http://schemas.microsoft.com/office/drawing/2014/main" id="{8189CE7E-830F-4011-815C-A64D3D7C4426}"/>
              </a:ext>
            </a:extLst>
          </p:cNvPr>
          <p:cNvPicPr>
            <a:picLocks noChangeAspect="1"/>
          </p:cNvPicPr>
          <p:nvPr/>
        </p:nvPicPr>
        <p:blipFill>
          <a:blip r:embed="rId3"/>
          <a:stretch>
            <a:fillRect/>
          </a:stretch>
        </p:blipFill>
        <p:spPr>
          <a:xfrm>
            <a:off x="90780" y="3948704"/>
            <a:ext cx="5433656" cy="2791603"/>
          </a:xfrm>
          <a:prstGeom prst="rect">
            <a:avLst/>
          </a:prstGeom>
        </p:spPr>
      </p:pic>
      <p:pic>
        <p:nvPicPr>
          <p:cNvPr id="7" name="Picture 6">
            <a:extLst>
              <a:ext uri="{FF2B5EF4-FFF2-40B4-BE49-F238E27FC236}">
                <a16:creationId xmlns:a16="http://schemas.microsoft.com/office/drawing/2014/main" id="{ADF2FCC3-191E-4130-91D5-E3D983F6E29E}"/>
              </a:ext>
            </a:extLst>
          </p:cNvPr>
          <p:cNvPicPr>
            <a:picLocks noChangeAspect="1"/>
          </p:cNvPicPr>
          <p:nvPr/>
        </p:nvPicPr>
        <p:blipFill>
          <a:blip r:embed="rId4"/>
          <a:stretch>
            <a:fillRect/>
          </a:stretch>
        </p:blipFill>
        <p:spPr>
          <a:xfrm>
            <a:off x="5811407" y="1280506"/>
            <a:ext cx="5268958" cy="2709474"/>
          </a:xfrm>
          <a:prstGeom prst="rect">
            <a:avLst/>
          </a:prstGeom>
        </p:spPr>
      </p:pic>
      <p:pic>
        <p:nvPicPr>
          <p:cNvPr id="8" name="Picture 7">
            <a:extLst>
              <a:ext uri="{FF2B5EF4-FFF2-40B4-BE49-F238E27FC236}">
                <a16:creationId xmlns:a16="http://schemas.microsoft.com/office/drawing/2014/main" id="{C0DDD59E-759C-4255-AF69-EFA42BF22C09}"/>
              </a:ext>
            </a:extLst>
          </p:cNvPr>
          <p:cNvPicPr>
            <a:picLocks noChangeAspect="1"/>
          </p:cNvPicPr>
          <p:nvPr/>
        </p:nvPicPr>
        <p:blipFill>
          <a:blip r:embed="rId5"/>
          <a:stretch>
            <a:fillRect/>
          </a:stretch>
        </p:blipFill>
        <p:spPr>
          <a:xfrm>
            <a:off x="5811407" y="4101885"/>
            <a:ext cx="5075546" cy="2691577"/>
          </a:xfrm>
          <a:prstGeom prst="rect">
            <a:avLst/>
          </a:prstGeom>
        </p:spPr>
      </p:pic>
    </p:spTree>
    <p:extLst>
      <p:ext uri="{BB962C8B-B14F-4D97-AF65-F5344CB8AC3E}">
        <p14:creationId xmlns:p14="http://schemas.microsoft.com/office/powerpoint/2010/main" val="2782337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134DDD-CE90-4813-9293-2794B2179986}"/>
              </a:ext>
            </a:extLst>
          </p:cNvPr>
          <p:cNvSpPr txBox="1"/>
          <p:nvPr/>
        </p:nvSpPr>
        <p:spPr>
          <a:xfrm>
            <a:off x="0" y="0"/>
            <a:ext cx="12192000" cy="6463308"/>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IN" dirty="0" err="1"/>
              <a:t>RainToday</a:t>
            </a:r>
            <a:r>
              <a:rPr lang="en-IN" dirty="0"/>
              <a:t> and </a:t>
            </a:r>
            <a:r>
              <a:rPr lang="en-IN" dirty="0" err="1"/>
              <a:t>RainTomorrow</a:t>
            </a:r>
            <a:r>
              <a:rPr lang="en-IN" dirty="0"/>
              <a:t> code values are same after encoding </a:t>
            </a:r>
            <a:r>
              <a:rPr lang="en-IN" dirty="0" err="1"/>
              <a:t>i.e</a:t>
            </a:r>
            <a:r>
              <a:rPr lang="en-IN" dirty="0"/>
              <a:t> “0 : No” and  “1 : Yes”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Regarding all the dataset, probability of Rain tomorrow is 22 %.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40649CD7-FB28-48B8-8D89-93BCCF1BADB3}"/>
              </a:ext>
            </a:extLst>
          </p:cNvPr>
          <p:cNvPicPr>
            <a:picLocks noChangeAspect="1"/>
          </p:cNvPicPr>
          <p:nvPr/>
        </p:nvPicPr>
        <p:blipFill>
          <a:blip r:embed="rId2"/>
          <a:stretch>
            <a:fillRect/>
          </a:stretch>
        </p:blipFill>
        <p:spPr>
          <a:xfrm>
            <a:off x="258794" y="762001"/>
            <a:ext cx="5175008" cy="2576004"/>
          </a:xfrm>
          <a:prstGeom prst="rect">
            <a:avLst/>
          </a:prstGeom>
        </p:spPr>
      </p:pic>
      <p:pic>
        <p:nvPicPr>
          <p:cNvPr id="6" name="Picture 5">
            <a:extLst>
              <a:ext uri="{FF2B5EF4-FFF2-40B4-BE49-F238E27FC236}">
                <a16:creationId xmlns:a16="http://schemas.microsoft.com/office/drawing/2014/main" id="{368969FE-5745-42C5-B13D-2A8A1C5BD49D}"/>
              </a:ext>
            </a:extLst>
          </p:cNvPr>
          <p:cNvPicPr>
            <a:picLocks noChangeAspect="1"/>
          </p:cNvPicPr>
          <p:nvPr/>
        </p:nvPicPr>
        <p:blipFill>
          <a:blip r:embed="rId3"/>
          <a:stretch>
            <a:fillRect/>
          </a:stretch>
        </p:blipFill>
        <p:spPr>
          <a:xfrm>
            <a:off x="464552" y="4838048"/>
            <a:ext cx="9078944" cy="895888"/>
          </a:xfrm>
          <a:prstGeom prst="rect">
            <a:avLst/>
          </a:prstGeom>
        </p:spPr>
      </p:pic>
    </p:spTree>
    <p:extLst>
      <p:ext uri="{BB962C8B-B14F-4D97-AF65-F5344CB8AC3E}">
        <p14:creationId xmlns:p14="http://schemas.microsoft.com/office/powerpoint/2010/main" val="837893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176934-0C3C-4FFB-B5E1-F9D1B7A31458}"/>
              </a:ext>
            </a:extLst>
          </p:cNvPr>
          <p:cNvSpPr txBox="1"/>
          <p:nvPr/>
        </p:nvSpPr>
        <p:spPr>
          <a:xfrm>
            <a:off x="310718" y="186431"/>
            <a:ext cx="11549849" cy="369332"/>
          </a:xfrm>
          <a:prstGeom prst="rect">
            <a:avLst/>
          </a:prstGeom>
          <a:noFill/>
        </p:spPr>
        <p:txBody>
          <a:bodyPr wrap="square" rtlCol="0">
            <a:spAutoFit/>
          </a:bodyPr>
          <a:lstStyle/>
          <a:p>
            <a:r>
              <a:rPr lang="en-US" dirty="0"/>
              <a:t>Below, the probabilities of rain tomorrow for the classes of each categorical  variable are plotted with their mean values.</a:t>
            </a:r>
            <a:endParaRPr lang="en-IN" dirty="0"/>
          </a:p>
        </p:txBody>
      </p:sp>
      <p:pic>
        <p:nvPicPr>
          <p:cNvPr id="12" name="Picture 11">
            <a:extLst>
              <a:ext uri="{FF2B5EF4-FFF2-40B4-BE49-F238E27FC236}">
                <a16:creationId xmlns:a16="http://schemas.microsoft.com/office/drawing/2014/main" id="{4CEED1BA-3812-4716-893D-2457F7F5DD0C}"/>
              </a:ext>
            </a:extLst>
          </p:cNvPr>
          <p:cNvPicPr>
            <a:picLocks noChangeAspect="1"/>
          </p:cNvPicPr>
          <p:nvPr/>
        </p:nvPicPr>
        <p:blipFill>
          <a:blip r:embed="rId2"/>
          <a:stretch>
            <a:fillRect/>
          </a:stretch>
        </p:blipFill>
        <p:spPr>
          <a:xfrm>
            <a:off x="4848916" y="1907752"/>
            <a:ext cx="7032366" cy="4950248"/>
          </a:xfrm>
          <a:prstGeom prst="rect">
            <a:avLst/>
          </a:prstGeom>
        </p:spPr>
      </p:pic>
      <p:pic>
        <p:nvPicPr>
          <p:cNvPr id="13" name="Picture 12">
            <a:extLst>
              <a:ext uri="{FF2B5EF4-FFF2-40B4-BE49-F238E27FC236}">
                <a16:creationId xmlns:a16="http://schemas.microsoft.com/office/drawing/2014/main" id="{8B93DEBB-3BF4-498F-B28A-7C9ACA3FFFE7}"/>
              </a:ext>
            </a:extLst>
          </p:cNvPr>
          <p:cNvPicPr>
            <a:picLocks noChangeAspect="1"/>
          </p:cNvPicPr>
          <p:nvPr/>
        </p:nvPicPr>
        <p:blipFill>
          <a:blip r:embed="rId3"/>
          <a:stretch>
            <a:fillRect/>
          </a:stretch>
        </p:blipFill>
        <p:spPr>
          <a:xfrm>
            <a:off x="310718" y="558999"/>
            <a:ext cx="5632651" cy="1348753"/>
          </a:xfrm>
          <a:prstGeom prst="rect">
            <a:avLst/>
          </a:prstGeom>
        </p:spPr>
      </p:pic>
    </p:spTree>
    <p:extLst>
      <p:ext uri="{BB962C8B-B14F-4D97-AF65-F5344CB8AC3E}">
        <p14:creationId xmlns:p14="http://schemas.microsoft.com/office/powerpoint/2010/main" val="1155493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DF487E-91CA-48D3-8EC3-1835BCC5F244}"/>
              </a:ext>
            </a:extLst>
          </p:cNvPr>
          <p:cNvSpPr txBox="1"/>
          <p:nvPr/>
        </p:nvSpPr>
        <p:spPr>
          <a:xfrm>
            <a:off x="134645" y="117693"/>
            <a:ext cx="11922710" cy="5447645"/>
          </a:xfrm>
          <a:prstGeom prst="rect">
            <a:avLst/>
          </a:prstGeom>
          <a:noFill/>
        </p:spPr>
        <p:txBody>
          <a:bodyPr wrap="square" rtlCol="0">
            <a:spAutoFit/>
          </a:bodyPr>
          <a:lstStyle/>
          <a:p>
            <a:pPr marL="285750" indent="-285750">
              <a:buFont typeface="Arial" panose="020B0604020202020204" pitchFamily="34" charset="0"/>
              <a:buChar char="•"/>
            </a:pPr>
            <a:r>
              <a:rPr lang="en-US" sz="2400" b="1" u="sng" dirty="0"/>
              <a:t>Outliers</a:t>
            </a:r>
          </a:p>
          <a:p>
            <a:pPr marL="285750" indent="-285750">
              <a:buFont typeface="Arial" panose="020B0604020202020204" pitchFamily="34" charset="0"/>
              <a:buChar char="•"/>
            </a:pPr>
            <a:r>
              <a:rPr lang="en-US" b="0" i="0" dirty="0">
                <a:effectLst/>
                <a:latin typeface="Inter"/>
              </a:rPr>
              <a:t>Checking for outliers on all numerical values</a:t>
            </a:r>
          </a:p>
          <a:p>
            <a:endParaRPr lang="en-US" dirty="0"/>
          </a:p>
          <a:p>
            <a:pPr marL="285750" indent="-285750">
              <a:buFont typeface="Arial" panose="020B0604020202020204" pitchFamily="34" charset="0"/>
              <a:buChar char="•"/>
            </a:pPr>
            <a:r>
              <a:rPr lang="en-US" dirty="0"/>
              <a:t>From all the boxplots we observed that MaxTemp,Temp9am,Temp3pm,Evaporation,Humidity9am,Pressure9am,Pressure3pm,WindGustSpeed,WindSpeed9am,windSpeed3pm,Rainfall these columns have outliers.</a:t>
            </a:r>
          </a:p>
          <a:p>
            <a:endParaRPr lang="en-US" dirty="0"/>
          </a:p>
          <a:p>
            <a:pPr marL="285750" indent="-285750">
              <a:buFont typeface="Arial" panose="020B0604020202020204" pitchFamily="34" charset="0"/>
              <a:buChar char="•"/>
            </a:pPr>
            <a:r>
              <a:rPr lang="en-US" dirty="0"/>
              <a:t>Calculating 5 tuple summary for all.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D1FB4079-4C9A-470A-BD76-05234470CB65}"/>
              </a:ext>
            </a:extLst>
          </p:cNvPr>
          <p:cNvPicPr>
            <a:picLocks noChangeAspect="1"/>
          </p:cNvPicPr>
          <p:nvPr/>
        </p:nvPicPr>
        <p:blipFill>
          <a:blip r:embed="rId2"/>
          <a:stretch>
            <a:fillRect/>
          </a:stretch>
        </p:blipFill>
        <p:spPr>
          <a:xfrm>
            <a:off x="6096000" y="3150335"/>
            <a:ext cx="5539666" cy="2201619"/>
          </a:xfrm>
          <a:prstGeom prst="rect">
            <a:avLst/>
          </a:prstGeom>
        </p:spPr>
      </p:pic>
      <p:sp>
        <p:nvSpPr>
          <p:cNvPr id="7" name="TextBox 6">
            <a:extLst>
              <a:ext uri="{FF2B5EF4-FFF2-40B4-BE49-F238E27FC236}">
                <a16:creationId xmlns:a16="http://schemas.microsoft.com/office/drawing/2014/main" id="{B9C4F45B-5678-4A79-BB07-52CCC33A2927}"/>
              </a:ext>
            </a:extLst>
          </p:cNvPr>
          <p:cNvSpPr txBox="1"/>
          <p:nvPr/>
        </p:nvSpPr>
        <p:spPr>
          <a:xfrm>
            <a:off x="245616" y="3150335"/>
            <a:ext cx="5850384" cy="1200329"/>
          </a:xfrm>
          <a:prstGeom prst="rect">
            <a:avLst/>
          </a:prstGeom>
          <a:noFill/>
        </p:spPr>
        <p:txBody>
          <a:bodyPr wrap="square" rtlCol="0">
            <a:spAutoFit/>
          </a:bodyPr>
          <a:lstStyle/>
          <a:p>
            <a:r>
              <a:rPr lang="en-US" dirty="0"/>
              <a:t>Rainfall :</a:t>
            </a:r>
          </a:p>
          <a:p>
            <a:endParaRPr lang="en-US" dirty="0"/>
          </a:p>
          <a:p>
            <a:pPr marL="285750" indent="-285750">
              <a:buFont typeface="Arial" panose="020B0604020202020204" pitchFamily="34" charset="0"/>
              <a:buChar char="•"/>
            </a:pPr>
            <a:r>
              <a:rPr lang="en-US" dirty="0"/>
              <a:t>All values Above 1.5 mm are to be considered as  outliers.</a:t>
            </a:r>
          </a:p>
          <a:p>
            <a:endParaRPr lang="en-IN" dirty="0"/>
          </a:p>
        </p:txBody>
      </p:sp>
    </p:spTree>
    <p:extLst>
      <p:ext uri="{BB962C8B-B14F-4D97-AF65-F5344CB8AC3E}">
        <p14:creationId xmlns:p14="http://schemas.microsoft.com/office/powerpoint/2010/main" val="60949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E9314D-7C9F-46C2-96C7-2793574E0000}"/>
              </a:ext>
            </a:extLst>
          </p:cNvPr>
          <p:cNvPicPr>
            <a:picLocks noChangeAspect="1"/>
          </p:cNvPicPr>
          <p:nvPr/>
        </p:nvPicPr>
        <p:blipFill>
          <a:blip r:embed="rId2"/>
          <a:stretch>
            <a:fillRect/>
          </a:stretch>
        </p:blipFill>
        <p:spPr>
          <a:xfrm>
            <a:off x="4921189" y="0"/>
            <a:ext cx="7270811" cy="3036293"/>
          </a:xfrm>
          <a:prstGeom prst="rect">
            <a:avLst/>
          </a:prstGeom>
        </p:spPr>
      </p:pic>
      <p:sp>
        <p:nvSpPr>
          <p:cNvPr id="6" name="TextBox 5">
            <a:extLst>
              <a:ext uri="{FF2B5EF4-FFF2-40B4-BE49-F238E27FC236}">
                <a16:creationId xmlns:a16="http://schemas.microsoft.com/office/drawing/2014/main" id="{3DB79D6B-9E38-4FE9-9982-3D4D6D958231}"/>
              </a:ext>
            </a:extLst>
          </p:cNvPr>
          <p:cNvSpPr txBox="1"/>
          <p:nvPr/>
        </p:nvSpPr>
        <p:spPr>
          <a:xfrm>
            <a:off x="275208" y="224161"/>
            <a:ext cx="4645981" cy="1477328"/>
          </a:xfrm>
          <a:prstGeom prst="rect">
            <a:avLst/>
          </a:prstGeom>
          <a:noFill/>
        </p:spPr>
        <p:txBody>
          <a:bodyPr wrap="square" rtlCol="0">
            <a:spAutoFit/>
          </a:bodyPr>
          <a:lstStyle/>
          <a:p>
            <a:r>
              <a:rPr lang="en-US" dirty="0" err="1"/>
              <a:t>MaxTemp</a:t>
            </a:r>
            <a:r>
              <a:rPr lang="en-US" dirty="0"/>
              <a:t> :</a:t>
            </a:r>
          </a:p>
          <a:p>
            <a:endParaRPr lang="en-US" dirty="0"/>
          </a:p>
          <a:p>
            <a:pPr marL="285750" indent="-285750">
              <a:buFont typeface="Arial" panose="020B0604020202020204" pitchFamily="34" charset="0"/>
              <a:buChar char="•"/>
            </a:pPr>
            <a:r>
              <a:rPr lang="en-US" dirty="0"/>
              <a:t>All values Above 46.2 C and below 2.2 C are to be considered as  outliers.</a:t>
            </a:r>
          </a:p>
          <a:p>
            <a:pPr marL="285750" indent="-285750">
              <a:buFont typeface="Arial" panose="020B0604020202020204" pitchFamily="34" charset="0"/>
              <a:buChar char="•"/>
            </a:pPr>
            <a:endParaRPr lang="en-IN" dirty="0"/>
          </a:p>
        </p:txBody>
      </p:sp>
      <p:sp>
        <p:nvSpPr>
          <p:cNvPr id="7" name="TextBox 6">
            <a:extLst>
              <a:ext uri="{FF2B5EF4-FFF2-40B4-BE49-F238E27FC236}">
                <a16:creationId xmlns:a16="http://schemas.microsoft.com/office/drawing/2014/main" id="{1741C859-D240-4832-B25F-13982A1337FA}"/>
              </a:ext>
            </a:extLst>
          </p:cNvPr>
          <p:cNvSpPr txBox="1"/>
          <p:nvPr/>
        </p:nvSpPr>
        <p:spPr>
          <a:xfrm>
            <a:off x="150920" y="3577701"/>
            <a:ext cx="4548327" cy="1477328"/>
          </a:xfrm>
          <a:prstGeom prst="rect">
            <a:avLst/>
          </a:prstGeom>
          <a:noFill/>
        </p:spPr>
        <p:txBody>
          <a:bodyPr wrap="square" rtlCol="0">
            <a:spAutoFit/>
          </a:bodyPr>
          <a:lstStyle/>
          <a:p>
            <a:r>
              <a:rPr lang="en-US" dirty="0"/>
              <a:t>Temp9am :</a:t>
            </a:r>
          </a:p>
          <a:p>
            <a:endParaRPr lang="en-US" dirty="0"/>
          </a:p>
          <a:p>
            <a:pPr marL="285750" indent="-285750">
              <a:buFont typeface="Arial" panose="020B0604020202020204" pitchFamily="34" charset="0"/>
              <a:buChar char="•"/>
            </a:pPr>
            <a:r>
              <a:rPr lang="en-US" dirty="0"/>
              <a:t>All values Above 38.6 C and below -2.2 C are to be considered as  outliers.</a:t>
            </a:r>
          </a:p>
          <a:p>
            <a:endParaRPr lang="en-IN" dirty="0"/>
          </a:p>
        </p:txBody>
      </p:sp>
      <p:pic>
        <p:nvPicPr>
          <p:cNvPr id="8" name="Picture 7">
            <a:extLst>
              <a:ext uri="{FF2B5EF4-FFF2-40B4-BE49-F238E27FC236}">
                <a16:creationId xmlns:a16="http://schemas.microsoft.com/office/drawing/2014/main" id="{FD6301A8-07CE-4A79-9C82-AB270D0A540C}"/>
              </a:ext>
            </a:extLst>
          </p:cNvPr>
          <p:cNvPicPr>
            <a:picLocks noChangeAspect="1"/>
          </p:cNvPicPr>
          <p:nvPr/>
        </p:nvPicPr>
        <p:blipFill>
          <a:blip r:embed="rId3"/>
          <a:stretch>
            <a:fillRect/>
          </a:stretch>
        </p:blipFill>
        <p:spPr>
          <a:xfrm>
            <a:off x="4921189" y="3429000"/>
            <a:ext cx="7270811" cy="2938508"/>
          </a:xfrm>
          <a:prstGeom prst="rect">
            <a:avLst/>
          </a:prstGeom>
        </p:spPr>
      </p:pic>
    </p:spTree>
    <p:extLst>
      <p:ext uri="{BB962C8B-B14F-4D97-AF65-F5344CB8AC3E}">
        <p14:creationId xmlns:p14="http://schemas.microsoft.com/office/powerpoint/2010/main" val="1829753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6AD91F-F2EF-487D-A8C1-EDE45AC349CA}"/>
              </a:ext>
            </a:extLst>
          </p:cNvPr>
          <p:cNvSpPr txBox="1"/>
          <p:nvPr/>
        </p:nvSpPr>
        <p:spPr>
          <a:xfrm>
            <a:off x="0" y="0"/>
            <a:ext cx="12082509" cy="7571303"/>
          </a:xfrm>
          <a:prstGeom prst="rect">
            <a:avLst/>
          </a:prstGeom>
          <a:noFill/>
        </p:spPr>
        <p:txBody>
          <a:bodyPr wrap="square" rtlCol="0">
            <a:spAutoFit/>
          </a:bodyPr>
          <a:lstStyle/>
          <a:p>
            <a:r>
              <a:rPr lang="en-IN" sz="2400" u="sng" dirty="0"/>
              <a:t>Explanatory Data Analysis :</a:t>
            </a:r>
          </a:p>
          <a:p>
            <a:endParaRPr lang="en-IN" dirty="0"/>
          </a:p>
          <a:p>
            <a:r>
              <a:rPr lang="en-IN" sz="2000" dirty="0"/>
              <a:t>	This dataset  contains about 10 years  of daily weather observations from numerous Australian weather stations.</a:t>
            </a:r>
          </a:p>
          <a:p>
            <a:endParaRPr lang="en-IN" sz="1600" dirty="0"/>
          </a:p>
          <a:p>
            <a:r>
              <a:rPr lang="en-IN" sz="1600" dirty="0"/>
              <a:t>1.Date : The date of observation(a date object).</a:t>
            </a:r>
          </a:p>
          <a:p>
            <a:endParaRPr lang="en-IN" sz="1600" dirty="0"/>
          </a:p>
          <a:p>
            <a:r>
              <a:rPr lang="en-IN" sz="1600" dirty="0"/>
              <a:t>2.Location :The common name of the location of the weather station.</a:t>
            </a:r>
          </a:p>
          <a:p>
            <a:endParaRPr lang="en-IN" sz="1600" dirty="0"/>
          </a:p>
          <a:p>
            <a:r>
              <a:rPr lang="en-IN" sz="1600" dirty="0"/>
              <a:t>3.MinTemp : The minimum temperature in degrees Celsius.</a:t>
            </a:r>
          </a:p>
          <a:p>
            <a:endParaRPr lang="en-IN" sz="1600" dirty="0"/>
          </a:p>
          <a:p>
            <a:r>
              <a:rPr lang="en-IN" sz="1600" dirty="0"/>
              <a:t>4.MaxTemp :The maximum temperature in degrees Celsius.</a:t>
            </a:r>
          </a:p>
          <a:p>
            <a:endParaRPr lang="en-IN" sz="1600" dirty="0"/>
          </a:p>
          <a:p>
            <a:r>
              <a:rPr lang="en-IN" sz="1600" dirty="0"/>
              <a:t>5.Rainfall : The amount of rainfall recorded for the day in mm.</a:t>
            </a:r>
          </a:p>
          <a:p>
            <a:endParaRPr lang="en-IN" sz="1600" dirty="0"/>
          </a:p>
          <a:p>
            <a:r>
              <a:rPr lang="en-IN" sz="1600" dirty="0"/>
              <a:t>6.WindGustDir : The direction of the strongest wind gust in 24 hours.</a:t>
            </a:r>
          </a:p>
          <a:p>
            <a:endParaRPr lang="en-IN" sz="1600" dirty="0"/>
          </a:p>
          <a:p>
            <a:r>
              <a:rPr lang="en-US" sz="1600" dirty="0"/>
              <a:t>7. </a:t>
            </a:r>
            <a:r>
              <a:rPr lang="en-US" sz="1600" dirty="0" err="1"/>
              <a:t>WindGustSpeed</a:t>
            </a:r>
            <a:r>
              <a:rPr lang="en-US" sz="1600" dirty="0"/>
              <a:t> : The speed(km/h) of the strongest wind gust in the 24 hrs.</a:t>
            </a:r>
          </a:p>
          <a:p>
            <a:endParaRPr lang="en-US" sz="1600" dirty="0"/>
          </a:p>
          <a:p>
            <a:r>
              <a:rPr lang="en-US" sz="1600" dirty="0"/>
              <a:t>8.WindDir9am : </a:t>
            </a:r>
            <a:r>
              <a:rPr lang="en-IN" sz="1600" dirty="0"/>
              <a:t>The direction of the strongest wind gust at 9am.</a:t>
            </a:r>
          </a:p>
          <a:p>
            <a:endParaRPr lang="en-IN" sz="1600" dirty="0"/>
          </a:p>
          <a:p>
            <a:r>
              <a:rPr lang="en-IN" sz="1600" dirty="0"/>
              <a:t>9.WindDir3pm : The direction of the strongest wind gust at 3pm</a:t>
            </a:r>
          </a:p>
          <a:p>
            <a:endParaRPr lang="en-IN" sz="1600" dirty="0"/>
          </a:p>
          <a:p>
            <a:r>
              <a:rPr lang="en-IN" sz="1600" dirty="0"/>
              <a:t>10.WindSpeed9am : </a:t>
            </a:r>
            <a:r>
              <a:rPr lang="en-US" sz="1600" dirty="0"/>
              <a:t>The speed(km/h) of the strongest wind gust at 9am.</a:t>
            </a:r>
          </a:p>
          <a:p>
            <a:endParaRPr lang="en-US" sz="1600" dirty="0"/>
          </a:p>
          <a:p>
            <a:r>
              <a:rPr lang="en-IN" sz="1600" dirty="0"/>
              <a:t>11.WindSpeed3pm : </a:t>
            </a:r>
            <a:r>
              <a:rPr lang="en-US" sz="1600" dirty="0"/>
              <a:t>The speed(km/h) of the strongest wind gust at 3pm.</a:t>
            </a:r>
          </a:p>
          <a:p>
            <a:endParaRPr lang="en-US" sz="1600" dirty="0"/>
          </a:p>
          <a:p>
            <a:endParaRPr lang="en-IN" sz="1600" dirty="0"/>
          </a:p>
          <a:p>
            <a:endParaRPr lang="en-IN" sz="2000" dirty="0"/>
          </a:p>
        </p:txBody>
      </p:sp>
    </p:spTree>
    <p:extLst>
      <p:ext uri="{BB962C8B-B14F-4D97-AF65-F5344CB8AC3E}">
        <p14:creationId xmlns:p14="http://schemas.microsoft.com/office/powerpoint/2010/main" val="3008990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97E5C-921F-4160-9059-85AEC24B7E25}"/>
              </a:ext>
            </a:extLst>
          </p:cNvPr>
          <p:cNvPicPr>
            <a:picLocks noChangeAspect="1"/>
          </p:cNvPicPr>
          <p:nvPr/>
        </p:nvPicPr>
        <p:blipFill>
          <a:blip r:embed="rId2"/>
          <a:stretch>
            <a:fillRect/>
          </a:stretch>
        </p:blipFill>
        <p:spPr>
          <a:xfrm>
            <a:off x="5768843" y="239697"/>
            <a:ext cx="6322543" cy="2519782"/>
          </a:xfrm>
          <a:prstGeom prst="rect">
            <a:avLst/>
          </a:prstGeom>
        </p:spPr>
      </p:pic>
      <p:pic>
        <p:nvPicPr>
          <p:cNvPr id="5" name="Picture 4">
            <a:extLst>
              <a:ext uri="{FF2B5EF4-FFF2-40B4-BE49-F238E27FC236}">
                <a16:creationId xmlns:a16="http://schemas.microsoft.com/office/drawing/2014/main" id="{A14B7851-D4E0-4941-B493-AE7E1EF75F47}"/>
              </a:ext>
            </a:extLst>
          </p:cNvPr>
          <p:cNvPicPr>
            <a:picLocks noChangeAspect="1"/>
          </p:cNvPicPr>
          <p:nvPr/>
        </p:nvPicPr>
        <p:blipFill>
          <a:blip r:embed="rId3"/>
          <a:stretch>
            <a:fillRect/>
          </a:stretch>
        </p:blipFill>
        <p:spPr>
          <a:xfrm>
            <a:off x="5869457" y="3355054"/>
            <a:ext cx="6322543" cy="2899264"/>
          </a:xfrm>
          <a:prstGeom prst="rect">
            <a:avLst/>
          </a:prstGeom>
        </p:spPr>
      </p:pic>
      <p:sp>
        <p:nvSpPr>
          <p:cNvPr id="7" name="TextBox 6">
            <a:extLst>
              <a:ext uri="{FF2B5EF4-FFF2-40B4-BE49-F238E27FC236}">
                <a16:creationId xmlns:a16="http://schemas.microsoft.com/office/drawing/2014/main" id="{F0ADD92E-0748-4E27-9659-5FABA8DE07D7}"/>
              </a:ext>
            </a:extLst>
          </p:cNvPr>
          <p:cNvSpPr txBox="1"/>
          <p:nvPr/>
        </p:nvSpPr>
        <p:spPr>
          <a:xfrm>
            <a:off x="62144" y="0"/>
            <a:ext cx="5539666" cy="5078313"/>
          </a:xfrm>
          <a:prstGeom prst="rect">
            <a:avLst/>
          </a:prstGeom>
          <a:noFill/>
        </p:spPr>
        <p:txBody>
          <a:bodyPr wrap="square" rtlCol="0">
            <a:spAutoFit/>
          </a:bodyPr>
          <a:lstStyle/>
          <a:p>
            <a:r>
              <a:rPr lang="en-US" dirty="0"/>
              <a:t>Temp3pm :</a:t>
            </a:r>
          </a:p>
          <a:p>
            <a:endParaRPr lang="en-US" dirty="0"/>
          </a:p>
          <a:p>
            <a:pPr marL="285750" indent="-285750">
              <a:buFont typeface="Arial" panose="020B0604020202020204" pitchFamily="34" charset="0"/>
              <a:buChar char="•"/>
            </a:pPr>
            <a:r>
              <a:rPr lang="en-US" dirty="0"/>
              <a:t>All values Above 43.65 C and below 1.65 C  are to be considered as  outliers.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r>
              <a:rPr lang="en-US" dirty="0"/>
              <a:t>Evaporation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values Above 14.3mm and below -4.1 are to be considered as  outliers.</a:t>
            </a:r>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729805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E44158-4229-462D-BAAA-98C03BA36CF8}"/>
              </a:ext>
            </a:extLst>
          </p:cNvPr>
          <p:cNvPicPr>
            <a:picLocks noChangeAspect="1"/>
          </p:cNvPicPr>
          <p:nvPr/>
        </p:nvPicPr>
        <p:blipFill>
          <a:blip r:embed="rId2"/>
          <a:stretch>
            <a:fillRect/>
          </a:stretch>
        </p:blipFill>
        <p:spPr>
          <a:xfrm>
            <a:off x="5876361" y="168676"/>
            <a:ext cx="6315639" cy="2917502"/>
          </a:xfrm>
          <a:prstGeom prst="rect">
            <a:avLst/>
          </a:prstGeom>
        </p:spPr>
      </p:pic>
      <p:pic>
        <p:nvPicPr>
          <p:cNvPr id="5" name="Picture 4">
            <a:extLst>
              <a:ext uri="{FF2B5EF4-FFF2-40B4-BE49-F238E27FC236}">
                <a16:creationId xmlns:a16="http://schemas.microsoft.com/office/drawing/2014/main" id="{04CD5DD4-9731-40DB-9161-4FDF38BCFAF6}"/>
              </a:ext>
            </a:extLst>
          </p:cNvPr>
          <p:cNvPicPr>
            <a:picLocks noChangeAspect="1"/>
          </p:cNvPicPr>
          <p:nvPr/>
        </p:nvPicPr>
        <p:blipFill>
          <a:blip r:embed="rId3"/>
          <a:stretch>
            <a:fillRect/>
          </a:stretch>
        </p:blipFill>
        <p:spPr>
          <a:xfrm>
            <a:off x="5876361" y="3553287"/>
            <a:ext cx="6004265" cy="2643326"/>
          </a:xfrm>
          <a:prstGeom prst="rect">
            <a:avLst/>
          </a:prstGeom>
        </p:spPr>
      </p:pic>
      <p:sp>
        <p:nvSpPr>
          <p:cNvPr id="6" name="TextBox 5">
            <a:extLst>
              <a:ext uri="{FF2B5EF4-FFF2-40B4-BE49-F238E27FC236}">
                <a16:creationId xmlns:a16="http://schemas.microsoft.com/office/drawing/2014/main" id="{D04D2D86-9A46-4841-84C5-9DD794707809}"/>
              </a:ext>
            </a:extLst>
          </p:cNvPr>
          <p:cNvSpPr txBox="1"/>
          <p:nvPr/>
        </p:nvSpPr>
        <p:spPr>
          <a:xfrm>
            <a:off x="133165" y="79899"/>
            <a:ext cx="5557421" cy="5355312"/>
          </a:xfrm>
          <a:prstGeom prst="rect">
            <a:avLst/>
          </a:prstGeom>
          <a:noFill/>
        </p:spPr>
        <p:txBody>
          <a:bodyPr wrap="square" rtlCol="0">
            <a:spAutoFit/>
          </a:bodyPr>
          <a:lstStyle/>
          <a:p>
            <a:r>
              <a:rPr lang="en-US" dirty="0"/>
              <a:t>Pressure9am</a:t>
            </a:r>
          </a:p>
          <a:p>
            <a:endParaRPr lang="en-US" dirty="0"/>
          </a:p>
          <a:p>
            <a:pPr marL="285750" indent="-285750">
              <a:buFont typeface="Arial" panose="020B0604020202020204" pitchFamily="34" charset="0"/>
              <a:buChar char="•"/>
            </a:pPr>
            <a:r>
              <a:rPr lang="en-US" dirty="0"/>
              <a:t>All values Above 1028.7 </a:t>
            </a:r>
            <a:r>
              <a:rPr lang="en-US" dirty="0" err="1"/>
              <a:t>hpa</a:t>
            </a:r>
            <a:r>
              <a:rPr lang="en-US" dirty="0"/>
              <a:t> and below 1005.8 </a:t>
            </a:r>
            <a:r>
              <a:rPr lang="en-US" dirty="0" err="1"/>
              <a:t>hpa</a:t>
            </a:r>
            <a:r>
              <a:rPr lang="en-US" dirty="0"/>
              <a:t> are to be considered as  outliers.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Pressure3pm</a:t>
            </a:r>
          </a:p>
          <a:p>
            <a:endParaRPr lang="en-US" dirty="0"/>
          </a:p>
          <a:p>
            <a:pPr marL="285750" indent="-285750">
              <a:buFont typeface="Arial" panose="020B0604020202020204" pitchFamily="34" charset="0"/>
              <a:buChar char="•"/>
            </a:pPr>
            <a:r>
              <a:rPr lang="en-US" dirty="0"/>
              <a:t>All values Above 1033.35 </a:t>
            </a:r>
            <a:r>
              <a:rPr lang="en-US" dirty="0" err="1"/>
              <a:t>hpa</a:t>
            </a:r>
            <a:r>
              <a:rPr lang="en-US" dirty="0"/>
              <a:t> and below 996.15 are to be considered as  outliers.</a:t>
            </a:r>
          </a:p>
          <a:p>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654873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C8CBEB-84D9-406F-900B-56D198C83D4B}"/>
              </a:ext>
            </a:extLst>
          </p:cNvPr>
          <p:cNvPicPr>
            <a:picLocks noChangeAspect="1"/>
          </p:cNvPicPr>
          <p:nvPr/>
        </p:nvPicPr>
        <p:blipFill>
          <a:blip r:embed="rId2"/>
          <a:stretch>
            <a:fillRect/>
          </a:stretch>
        </p:blipFill>
        <p:spPr>
          <a:xfrm>
            <a:off x="5633273" y="257452"/>
            <a:ext cx="6558727" cy="2897356"/>
          </a:xfrm>
          <a:prstGeom prst="rect">
            <a:avLst/>
          </a:prstGeom>
        </p:spPr>
      </p:pic>
      <p:pic>
        <p:nvPicPr>
          <p:cNvPr id="6" name="Picture 5">
            <a:extLst>
              <a:ext uri="{FF2B5EF4-FFF2-40B4-BE49-F238E27FC236}">
                <a16:creationId xmlns:a16="http://schemas.microsoft.com/office/drawing/2014/main" id="{C5826FDB-7CAB-4C75-9E3D-98406763CDFC}"/>
              </a:ext>
            </a:extLst>
          </p:cNvPr>
          <p:cNvPicPr>
            <a:picLocks noChangeAspect="1"/>
          </p:cNvPicPr>
          <p:nvPr/>
        </p:nvPicPr>
        <p:blipFill>
          <a:blip r:embed="rId3"/>
          <a:stretch>
            <a:fillRect/>
          </a:stretch>
        </p:blipFill>
        <p:spPr>
          <a:xfrm>
            <a:off x="5998345" y="3547089"/>
            <a:ext cx="6113211" cy="3053459"/>
          </a:xfrm>
          <a:prstGeom prst="rect">
            <a:avLst/>
          </a:prstGeom>
        </p:spPr>
      </p:pic>
      <p:sp>
        <p:nvSpPr>
          <p:cNvPr id="7" name="TextBox 6">
            <a:extLst>
              <a:ext uri="{FF2B5EF4-FFF2-40B4-BE49-F238E27FC236}">
                <a16:creationId xmlns:a16="http://schemas.microsoft.com/office/drawing/2014/main" id="{88EBE9BA-66CF-4391-BFB2-4D3D9308029E}"/>
              </a:ext>
            </a:extLst>
          </p:cNvPr>
          <p:cNvSpPr txBox="1"/>
          <p:nvPr/>
        </p:nvSpPr>
        <p:spPr>
          <a:xfrm>
            <a:off x="79899" y="71021"/>
            <a:ext cx="5553374" cy="5632311"/>
          </a:xfrm>
          <a:prstGeom prst="rect">
            <a:avLst/>
          </a:prstGeom>
          <a:noFill/>
        </p:spPr>
        <p:txBody>
          <a:bodyPr wrap="square" rtlCol="0">
            <a:spAutoFit/>
          </a:bodyPr>
          <a:lstStyle/>
          <a:p>
            <a:r>
              <a:rPr lang="en-US" dirty="0"/>
              <a:t>Humidity9am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values Above 115 % and below 19% are to be considered as  outliers.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err="1"/>
              <a:t>WindGustSpeed</a:t>
            </a:r>
            <a:r>
              <a:rPr lang="en-US" dirty="0"/>
              <a:t> :</a:t>
            </a:r>
          </a:p>
          <a:p>
            <a:endParaRPr lang="en-US" dirty="0"/>
          </a:p>
          <a:p>
            <a:pPr marL="285750" indent="-285750">
              <a:buFont typeface="Arial" panose="020B0604020202020204" pitchFamily="34" charset="0"/>
              <a:buChar char="•"/>
            </a:pPr>
            <a:r>
              <a:rPr lang="en-US" dirty="0"/>
              <a:t>All values Above 73.5 km/h and below 5.5 km/h are to be considered as  outliers.</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46098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0BB467-29FC-4AFA-BC5C-B3296EE4207C}"/>
              </a:ext>
            </a:extLst>
          </p:cNvPr>
          <p:cNvPicPr>
            <a:picLocks noChangeAspect="1"/>
          </p:cNvPicPr>
          <p:nvPr/>
        </p:nvPicPr>
        <p:blipFill>
          <a:blip r:embed="rId2"/>
          <a:stretch>
            <a:fillRect/>
          </a:stretch>
        </p:blipFill>
        <p:spPr>
          <a:xfrm>
            <a:off x="5684633" y="239696"/>
            <a:ext cx="6507367" cy="2878099"/>
          </a:xfrm>
          <a:prstGeom prst="rect">
            <a:avLst/>
          </a:prstGeom>
        </p:spPr>
      </p:pic>
      <p:pic>
        <p:nvPicPr>
          <p:cNvPr id="5" name="Picture 4">
            <a:extLst>
              <a:ext uri="{FF2B5EF4-FFF2-40B4-BE49-F238E27FC236}">
                <a16:creationId xmlns:a16="http://schemas.microsoft.com/office/drawing/2014/main" id="{D7C6DBA7-CE7D-4D8F-A749-E945E802EC43}"/>
              </a:ext>
            </a:extLst>
          </p:cNvPr>
          <p:cNvPicPr>
            <a:picLocks noChangeAspect="1"/>
          </p:cNvPicPr>
          <p:nvPr/>
        </p:nvPicPr>
        <p:blipFill>
          <a:blip r:embed="rId3"/>
          <a:stretch>
            <a:fillRect/>
          </a:stretch>
        </p:blipFill>
        <p:spPr>
          <a:xfrm>
            <a:off x="5820774" y="3306346"/>
            <a:ext cx="6235083" cy="2677202"/>
          </a:xfrm>
          <a:prstGeom prst="rect">
            <a:avLst/>
          </a:prstGeom>
        </p:spPr>
      </p:pic>
      <p:sp>
        <p:nvSpPr>
          <p:cNvPr id="6" name="TextBox 5">
            <a:extLst>
              <a:ext uri="{FF2B5EF4-FFF2-40B4-BE49-F238E27FC236}">
                <a16:creationId xmlns:a16="http://schemas.microsoft.com/office/drawing/2014/main" id="{179CF761-E5E5-46D9-BF96-BFA62C02C9CF}"/>
              </a:ext>
            </a:extLst>
          </p:cNvPr>
          <p:cNvSpPr txBox="1"/>
          <p:nvPr/>
        </p:nvSpPr>
        <p:spPr>
          <a:xfrm>
            <a:off x="186431" y="159798"/>
            <a:ext cx="5353235" cy="5078313"/>
          </a:xfrm>
          <a:prstGeom prst="rect">
            <a:avLst/>
          </a:prstGeom>
          <a:noFill/>
        </p:spPr>
        <p:txBody>
          <a:bodyPr wrap="square" rtlCol="0">
            <a:spAutoFit/>
          </a:bodyPr>
          <a:lstStyle/>
          <a:p>
            <a:r>
              <a:rPr lang="en-US" dirty="0"/>
              <a:t>WindSpeed9am :</a:t>
            </a:r>
          </a:p>
          <a:p>
            <a:endParaRPr lang="en-US" dirty="0"/>
          </a:p>
          <a:p>
            <a:pPr marL="285750" indent="-285750">
              <a:buFont typeface="Arial" panose="020B0604020202020204" pitchFamily="34" charset="0"/>
              <a:buChar char="•"/>
            </a:pPr>
            <a:r>
              <a:rPr lang="en-US" dirty="0"/>
              <a:t>All values Above 36.5 km/h and below -7.5 km/h are to be considered as  outliers.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WindSpeed3pm :</a:t>
            </a:r>
          </a:p>
          <a:p>
            <a:endParaRPr lang="en-US" dirty="0"/>
          </a:p>
          <a:p>
            <a:pPr marL="285750" indent="-285750">
              <a:buFont typeface="Arial" panose="020B0604020202020204" pitchFamily="34" charset="0"/>
              <a:buChar char="•"/>
            </a:pPr>
            <a:r>
              <a:rPr lang="en-US" dirty="0"/>
              <a:t>All values Above 45.5 km/h and below -6.5 km/h are to be considered as  outliers.</a:t>
            </a:r>
          </a:p>
          <a:p>
            <a:endParaRPr lang="en-US" dirty="0"/>
          </a:p>
          <a:p>
            <a:endParaRPr lang="en-IN" dirty="0"/>
          </a:p>
        </p:txBody>
      </p:sp>
    </p:spTree>
    <p:extLst>
      <p:ext uri="{BB962C8B-B14F-4D97-AF65-F5344CB8AC3E}">
        <p14:creationId xmlns:p14="http://schemas.microsoft.com/office/powerpoint/2010/main" val="968628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EC139D4-BEB5-4495-B7AE-8A1F947F34C7}"/>
              </a:ext>
            </a:extLst>
          </p:cNvPr>
          <p:cNvSpPr txBox="1"/>
          <p:nvPr/>
        </p:nvSpPr>
        <p:spPr>
          <a:xfrm>
            <a:off x="88777" y="97654"/>
            <a:ext cx="5850384" cy="1015663"/>
          </a:xfrm>
          <a:prstGeom prst="rect">
            <a:avLst/>
          </a:prstGeom>
          <a:noFill/>
        </p:spPr>
        <p:txBody>
          <a:bodyPr wrap="square" rtlCol="0">
            <a:spAutoFit/>
          </a:bodyPr>
          <a:lstStyle/>
          <a:p>
            <a:r>
              <a:rPr lang="en-US" sz="2400" b="1" dirty="0"/>
              <a:t>Filtering all the outliers.</a:t>
            </a:r>
          </a:p>
          <a:p>
            <a:endParaRPr lang="en-IN" dirty="0"/>
          </a:p>
          <a:p>
            <a:pPr marL="285750" indent="-285750">
              <a:buFont typeface="Arial" panose="020B0604020202020204" pitchFamily="34" charset="0"/>
              <a:buChar char="•"/>
            </a:pPr>
            <a:r>
              <a:rPr lang="en-IN" dirty="0"/>
              <a:t>Dropping all those rows containing outliers.</a:t>
            </a:r>
          </a:p>
        </p:txBody>
      </p:sp>
      <p:pic>
        <p:nvPicPr>
          <p:cNvPr id="8" name="Picture 7">
            <a:extLst>
              <a:ext uri="{FF2B5EF4-FFF2-40B4-BE49-F238E27FC236}">
                <a16:creationId xmlns:a16="http://schemas.microsoft.com/office/drawing/2014/main" id="{EF01776B-23B3-4E9E-85C6-306128D3C783}"/>
              </a:ext>
            </a:extLst>
          </p:cNvPr>
          <p:cNvPicPr>
            <a:picLocks noChangeAspect="1"/>
          </p:cNvPicPr>
          <p:nvPr/>
        </p:nvPicPr>
        <p:blipFill>
          <a:blip r:embed="rId2"/>
          <a:stretch>
            <a:fillRect/>
          </a:stretch>
        </p:blipFill>
        <p:spPr>
          <a:xfrm>
            <a:off x="88777" y="1163794"/>
            <a:ext cx="7797553" cy="3991537"/>
          </a:xfrm>
          <a:prstGeom prst="rect">
            <a:avLst/>
          </a:prstGeom>
        </p:spPr>
      </p:pic>
      <p:sp>
        <p:nvSpPr>
          <p:cNvPr id="9" name="TextBox 8">
            <a:extLst>
              <a:ext uri="{FF2B5EF4-FFF2-40B4-BE49-F238E27FC236}">
                <a16:creationId xmlns:a16="http://schemas.microsoft.com/office/drawing/2014/main" id="{E91231D0-878D-434C-B7F3-A0349D9DD611}"/>
              </a:ext>
            </a:extLst>
          </p:cNvPr>
          <p:cNvSpPr txBox="1"/>
          <p:nvPr/>
        </p:nvSpPr>
        <p:spPr>
          <a:xfrm>
            <a:off x="275207" y="5205809"/>
            <a:ext cx="8336133" cy="369332"/>
          </a:xfrm>
          <a:prstGeom prst="rect">
            <a:avLst/>
          </a:prstGeom>
          <a:noFill/>
        </p:spPr>
        <p:txBody>
          <a:bodyPr wrap="square" rtlCol="0">
            <a:spAutoFit/>
          </a:bodyPr>
          <a:lstStyle/>
          <a:p>
            <a:pPr marL="285750" indent="-285750">
              <a:buFont typeface="Arial" panose="020B0604020202020204" pitchFamily="34" charset="0"/>
              <a:buChar char="•"/>
            </a:pPr>
            <a:r>
              <a:rPr lang="en-US" dirty="0"/>
              <a:t>Exporting filtered data to “Filtered data.csv” file.</a:t>
            </a:r>
            <a:endParaRPr lang="en-IN" dirty="0"/>
          </a:p>
        </p:txBody>
      </p:sp>
      <p:pic>
        <p:nvPicPr>
          <p:cNvPr id="10" name="Picture 9">
            <a:extLst>
              <a:ext uri="{FF2B5EF4-FFF2-40B4-BE49-F238E27FC236}">
                <a16:creationId xmlns:a16="http://schemas.microsoft.com/office/drawing/2014/main" id="{9E1F9401-69FB-4A0F-BF83-88D2700B47F1}"/>
              </a:ext>
            </a:extLst>
          </p:cNvPr>
          <p:cNvPicPr>
            <a:picLocks noChangeAspect="1"/>
          </p:cNvPicPr>
          <p:nvPr/>
        </p:nvPicPr>
        <p:blipFill>
          <a:blip r:embed="rId3"/>
          <a:stretch>
            <a:fillRect/>
          </a:stretch>
        </p:blipFill>
        <p:spPr>
          <a:xfrm>
            <a:off x="509170" y="5802957"/>
            <a:ext cx="6059657" cy="544577"/>
          </a:xfrm>
          <a:prstGeom prst="rect">
            <a:avLst/>
          </a:prstGeom>
        </p:spPr>
      </p:pic>
    </p:spTree>
    <p:extLst>
      <p:ext uri="{BB962C8B-B14F-4D97-AF65-F5344CB8AC3E}">
        <p14:creationId xmlns:p14="http://schemas.microsoft.com/office/powerpoint/2010/main" val="2450939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34286B-D626-4E19-BD27-C7488033C5E8}"/>
              </a:ext>
            </a:extLst>
          </p:cNvPr>
          <p:cNvSpPr txBox="1"/>
          <p:nvPr/>
        </p:nvSpPr>
        <p:spPr>
          <a:xfrm>
            <a:off x="266330" y="159798"/>
            <a:ext cx="11762913" cy="132626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dirty="0">
                <a:latin typeface="Arial Rounded MT Bold" panose="020F0704030504030204" pitchFamily="34" charset="0"/>
              </a:rPr>
              <a:t>4.</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Rounded MT Bold" panose="020F0704030504030204" pitchFamily="34" charset="0"/>
                <a:ea typeface="Calibri" panose="020F0502020204030204" pitchFamily="34" charset="0"/>
                <a:cs typeface="Times New Roman" panose="02020603050405020304" pitchFamily="18" charset="0"/>
              </a:rPr>
              <a:t>NORMALIZATION AND STANDARDIZATION</a:t>
            </a:r>
          </a:p>
          <a:p>
            <a:endParaRPr lang="en-US" dirty="0">
              <a:latin typeface="Arial Rounded MT Bold" panose="020F07040305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frame(df) is the cleaned dataset with all the columns intact.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Dataframe1(df1) is the dataset obtained  after dropping the non-useful columns</a:t>
            </a:r>
            <a:endParaRPr lang="en-IN" dirty="0">
              <a:latin typeface="Arial Rounded MT Bold" panose="020F0704030504030204" pitchFamily="34" charset="0"/>
            </a:endParaRPr>
          </a:p>
        </p:txBody>
      </p:sp>
      <p:sp>
        <p:nvSpPr>
          <p:cNvPr id="4" name="TextBox 3">
            <a:extLst>
              <a:ext uri="{FF2B5EF4-FFF2-40B4-BE49-F238E27FC236}">
                <a16:creationId xmlns:a16="http://schemas.microsoft.com/office/drawing/2014/main" id="{ACC2149B-91B7-4BF1-B7EB-3BD92BAF3D05}"/>
              </a:ext>
            </a:extLst>
          </p:cNvPr>
          <p:cNvSpPr txBox="1"/>
          <p:nvPr/>
        </p:nvSpPr>
        <p:spPr>
          <a:xfrm>
            <a:off x="266330" y="1662811"/>
            <a:ext cx="11762912" cy="1173463"/>
          </a:xfrm>
          <a:prstGeom prst="rect">
            <a:avLst/>
          </a:prstGeom>
          <a:noFill/>
        </p:spPr>
        <p:txBody>
          <a:bodyPr wrap="square">
            <a:spAutoFit/>
          </a:bodyPr>
          <a:lstStyle/>
          <a:p>
            <a:pP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I) COMPUTING MEAN AND VARIANCE :</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calculated the mean and variance for the columns with the help of pandas.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first read the csv file and then drop the non-numeric columns from our dataset for calculation of mean and variance.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D4FD899-7F30-4983-90CE-1145AD271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16" y="2937557"/>
            <a:ext cx="5730284" cy="3760645"/>
          </a:xfrm>
          <a:prstGeom prst="rect">
            <a:avLst/>
          </a:prstGeom>
        </p:spPr>
      </p:pic>
      <p:pic>
        <p:nvPicPr>
          <p:cNvPr id="11" name="Picture 10">
            <a:extLst>
              <a:ext uri="{FF2B5EF4-FFF2-40B4-BE49-F238E27FC236}">
                <a16:creationId xmlns:a16="http://schemas.microsoft.com/office/drawing/2014/main" id="{530BD2A6-198F-4537-BDD8-1E4A0EE28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13026"/>
            <a:ext cx="5536676" cy="3685175"/>
          </a:xfrm>
          <a:prstGeom prst="rect">
            <a:avLst/>
          </a:prstGeom>
        </p:spPr>
      </p:pic>
    </p:spTree>
    <p:extLst>
      <p:ext uri="{BB962C8B-B14F-4D97-AF65-F5344CB8AC3E}">
        <p14:creationId xmlns:p14="http://schemas.microsoft.com/office/powerpoint/2010/main" val="1591175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CC5B91-F485-40CB-AC22-0AC78673EF4D}"/>
              </a:ext>
            </a:extLst>
          </p:cNvPr>
          <p:cNvSpPr txBox="1"/>
          <p:nvPr/>
        </p:nvSpPr>
        <p:spPr>
          <a:xfrm>
            <a:off x="506027" y="261221"/>
            <a:ext cx="4882719" cy="400110"/>
          </a:xfrm>
          <a:prstGeom prst="rect">
            <a:avLst/>
          </a:prstGeom>
          <a:noFill/>
        </p:spPr>
        <p:txBody>
          <a:bodyPr wrap="square" rtlCol="0">
            <a:spAutoFit/>
          </a:bodyPr>
          <a:lstStyle/>
          <a:p>
            <a:r>
              <a:rPr lang="en-IN" sz="2000" b="1" dirty="0"/>
              <a:t>I)Mean and variance values:</a:t>
            </a:r>
          </a:p>
        </p:txBody>
      </p:sp>
      <p:pic>
        <p:nvPicPr>
          <p:cNvPr id="5" name="Picture 4">
            <a:extLst>
              <a:ext uri="{FF2B5EF4-FFF2-40B4-BE49-F238E27FC236}">
                <a16:creationId xmlns:a16="http://schemas.microsoft.com/office/drawing/2014/main" id="{4243CC1E-D686-4D8D-A1FC-43A3C8EF5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718" y="761768"/>
            <a:ext cx="9558779" cy="5497629"/>
          </a:xfrm>
          <a:prstGeom prst="rect">
            <a:avLst/>
          </a:prstGeom>
        </p:spPr>
      </p:pic>
    </p:spTree>
    <p:extLst>
      <p:ext uri="{BB962C8B-B14F-4D97-AF65-F5344CB8AC3E}">
        <p14:creationId xmlns:p14="http://schemas.microsoft.com/office/powerpoint/2010/main" val="2881352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6C7068-6AF2-47E5-B196-43182B40748E}"/>
              </a:ext>
            </a:extLst>
          </p:cNvPr>
          <p:cNvSpPr txBox="1"/>
          <p:nvPr/>
        </p:nvSpPr>
        <p:spPr>
          <a:xfrm>
            <a:off x="488272" y="292963"/>
            <a:ext cx="11088210" cy="400110"/>
          </a:xfrm>
          <a:prstGeom prst="rect">
            <a:avLst/>
          </a:prstGeom>
          <a:noFill/>
        </p:spPr>
        <p:txBody>
          <a:bodyPr wrap="square" rtlCol="0">
            <a:spAutoFit/>
          </a:bodyPr>
          <a:lstStyle/>
          <a:p>
            <a:r>
              <a:rPr lang="en-IN" sz="2000" b="1" dirty="0"/>
              <a:t>II)Standardization</a:t>
            </a:r>
          </a:p>
        </p:txBody>
      </p:sp>
      <p:pic>
        <p:nvPicPr>
          <p:cNvPr id="5" name="Picture 4">
            <a:extLst>
              <a:ext uri="{FF2B5EF4-FFF2-40B4-BE49-F238E27FC236}">
                <a16:creationId xmlns:a16="http://schemas.microsoft.com/office/drawing/2014/main" id="{53DCEAA3-08D6-4737-8E2D-A1EFD406C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518" y="857839"/>
            <a:ext cx="10149892" cy="5707198"/>
          </a:xfrm>
          <a:prstGeom prst="rect">
            <a:avLst/>
          </a:prstGeom>
        </p:spPr>
      </p:pic>
    </p:spTree>
    <p:extLst>
      <p:ext uri="{BB962C8B-B14F-4D97-AF65-F5344CB8AC3E}">
        <p14:creationId xmlns:p14="http://schemas.microsoft.com/office/powerpoint/2010/main" val="1846351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0FA6A9-46CF-4AB1-BB5A-C9F6C9A9B3A1}"/>
              </a:ext>
            </a:extLst>
          </p:cNvPr>
          <p:cNvSpPr txBox="1"/>
          <p:nvPr/>
        </p:nvSpPr>
        <p:spPr>
          <a:xfrm>
            <a:off x="358218" y="160255"/>
            <a:ext cx="7520585" cy="400110"/>
          </a:xfrm>
          <a:prstGeom prst="rect">
            <a:avLst/>
          </a:prstGeom>
          <a:noFill/>
        </p:spPr>
        <p:txBody>
          <a:bodyPr wrap="none" rtlCol="0">
            <a:spAutoFit/>
          </a:bodyPr>
          <a:lstStyle/>
          <a:p>
            <a:r>
              <a:rPr lang="en-IN" sz="2000" b="1" dirty="0"/>
              <a:t>III )Normalised value of all variables columns  value range from 0 to 1</a:t>
            </a:r>
          </a:p>
        </p:txBody>
      </p:sp>
      <p:pic>
        <p:nvPicPr>
          <p:cNvPr id="7" name="Picture 6">
            <a:extLst>
              <a:ext uri="{FF2B5EF4-FFF2-40B4-BE49-F238E27FC236}">
                <a16:creationId xmlns:a16="http://schemas.microsoft.com/office/drawing/2014/main" id="{0C478F5F-831F-4B93-9330-C02B7DEDB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181" y="801278"/>
            <a:ext cx="10652289" cy="5392132"/>
          </a:xfrm>
          <a:prstGeom prst="rect">
            <a:avLst/>
          </a:prstGeom>
        </p:spPr>
      </p:pic>
    </p:spTree>
    <p:extLst>
      <p:ext uri="{BB962C8B-B14F-4D97-AF65-F5344CB8AC3E}">
        <p14:creationId xmlns:p14="http://schemas.microsoft.com/office/powerpoint/2010/main" val="250564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BCD61A-E83A-4F70-88E8-6B0CCC08A466}"/>
              </a:ext>
            </a:extLst>
          </p:cNvPr>
          <p:cNvSpPr txBox="1"/>
          <p:nvPr/>
        </p:nvSpPr>
        <p:spPr>
          <a:xfrm>
            <a:off x="363983" y="386911"/>
            <a:ext cx="11620870" cy="968278"/>
          </a:xfrm>
          <a:prstGeom prst="rect">
            <a:avLst/>
          </a:prstGeom>
          <a:noFill/>
          <a:ln>
            <a:solidFill>
              <a:schemeClr val="tx1"/>
            </a:solidFill>
          </a:ln>
          <a:effectLst>
            <a:glow rad="63500">
              <a:schemeClr val="accent3">
                <a:satMod val="175000"/>
                <a:alpha val="40000"/>
              </a:schemeClr>
            </a:glow>
          </a:effectLst>
        </p:spPr>
        <p:txBody>
          <a:bodyPr wrap="square">
            <a:spAutoFit/>
          </a:bodyPr>
          <a:lstStyle/>
          <a:p>
            <a:pPr marL="285750" indent="-285750">
              <a:lnSpc>
                <a:spcPct val="107000"/>
              </a:lnSpc>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used preprocessing from the sklearn module to standardize the dataset, we then reshaped each column as numpy.arr() accepts a 2D array. Finally while printing we converted the scientific notation form to decimal and the NumPy array returned to whole numbers(0 and 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D498706-003A-4DA9-BB70-9F8604CD8F3B}"/>
              </a:ext>
            </a:extLst>
          </p:cNvPr>
          <p:cNvSpPr txBox="1"/>
          <p:nvPr/>
        </p:nvSpPr>
        <p:spPr>
          <a:xfrm>
            <a:off x="363983" y="1885160"/>
            <a:ext cx="11620870" cy="4218719"/>
          </a:xfrm>
          <a:prstGeom prst="rect">
            <a:avLst/>
          </a:prstGeom>
          <a:noFill/>
          <a:ln>
            <a:solidFill>
              <a:schemeClr val="tx1"/>
            </a:solidFill>
          </a:ln>
        </p:spPr>
        <p:txBody>
          <a:bodyPr wrap="square" rtlCol="0">
            <a:spAutoFit/>
          </a:bodyPr>
          <a:lstStyle/>
          <a:p>
            <a:pPr algn="just">
              <a:lnSpc>
                <a:spcPct val="200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III</a:t>
            </a:r>
            <a:r>
              <a:rPr lang="en-US" sz="1600" b="1" dirty="0">
                <a:effectLst/>
                <a:latin typeface="Calibri" panose="020F0502020204030204" pitchFamily="34" charset="0"/>
                <a:ea typeface="Calibri" panose="020F0502020204030204" pitchFamily="34" charset="0"/>
                <a:cs typeface="Times New Roman" panose="02020603050405020304" pitchFamily="18"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WHY NORMALIZATION IS NEEDED?</a:t>
            </a:r>
            <a:endPar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lgn="just">
              <a:lnSpc>
                <a:spcPct val="200000"/>
              </a:lnSpc>
              <a:spcAft>
                <a:spcPts val="800"/>
              </a:spcAft>
              <a:buFont typeface="Wingdings" panose="05000000000000000000" pitchFamily="2" charset="2"/>
              <a:buChar char="§"/>
            </a:pPr>
            <a:r>
              <a:rPr lang="en-IN"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Standardization</a:t>
            </a: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1800"/>
              </a:spcAft>
              <a:buFont typeface="Arial" panose="020B0604020202020204" pitchFamily="34" charset="0"/>
              <a:buChar char="•"/>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Standardizing the features around the centre and 0 with a standard deviation of 1 is important when we compare measurements that have different units. Variables that are measured at different scales do not contribute equally to the analysis and might end up creating a bias.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1800"/>
              </a:spcAft>
              <a:buFont typeface="Arial" panose="020B0604020202020204" pitchFamily="34" charset="0"/>
              <a:buChar char="•"/>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example, a variable that ranges between 0 and 1000 will outweigh a variable that ranges between 0 and 1. Using these variables without standardization will give the variable with the larger range weight of 1000 in the analysis. Transforming the data to comparable scales can prevent this problem. Typical data standardization procedures equalize the range and/or data variability.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981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85E7A1-54C3-4EA4-ABAE-56A224CE03CF}"/>
              </a:ext>
            </a:extLst>
          </p:cNvPr>
          <p:cNvSpPr txBox="1"/>
          <p:nvPr/>
        </p:nvSpPr>
        <p:spPr>
          <a:xfrm>
            <a:off x="97654" y="0"/>
            <a:ext cx="11958222" cy="7509748"/>
          </a:xfrm>
          <a:prstGeom prst="rect">
            <a:avLst/>
          </a:prstGeom>
          <a:noFill/>
        </p:spPr>
        <p:txBody>
          <a:bodyPr wrap="square" rtlCol="0">
            <a:spAutoFit/>
          </a:bodyPr>
          <a:lstStyle/>
          <a:p>
            <a:r>
              <a:rPr lang="en-IN" sz="1600" dirty="0"/>
              <a:t>12.Humidity9am : Relative humidity at 9am in (percent).</a:t>
            </a:r>
          </a:p>
          <a:p>
            <a:endParaRPr lang="en-IN" sz="1600" dirty="0"/>
          </a:p>
          <a:p>
            <a:r>
              <a:rPr lang="en-IN" sz="1600" dirty="0"/>
              <a:t>13.Humidity3pm :  Relative humidity at 3pm in (percent).</a:t>
            </a:r>
          </a:p>
          <a:p>
            <a:endParaRPr lang="en-IN" sz="1600" dirty="0"/>
          </a:p>
          <a:p>
            <a:r>
              <a:rPr lang="en-US" sz="1600" dirty="0"/>
              <a:t>14.Pressure9am : Atmospheric pressure (</a:t>
            </a:r>
            <a:r>
              <a:rPr lang="en-US" sz="1600" dirty="0" err="1"/>
              <a:t>hpa</a:t>
            </a:r>
            <a:r>
              <a:rPr lang="en-US" sz="1600" dirty="0"/>
              <a:t>) reduced to mean sea level At 9am.</a:t>
            </a:r>
          </a:p>
          <a:p>
            <a:endParaRPr lang="en-IN" sz="1600" dirty="0"/>
          </a:p>
          <a:p>
            <a:r>
              <a:rPr lang="en-US" sz="1600" dirty="0"/>
              <a:t>15.Pressure3pm : Atmospheric pressure (</a:t>
            </a:r>
            <a:r>
              <a:rPr lang="en-US" sz="1600" dirty="0" err="1"/>
              <a:t>hpa</a:t>
            </a:r>
            <a:r>
              <a:rPr lang="en-US" sz="1600" dirty="0"/>
              <a:t>) reduced to mean sea level At 3pm</a:t>
            </a:r>
          </a:p>
          <a:p>
            <a:endParaRPr lang="en-IN" sz="1600" dirty="0"/>
          </a:p>
          <a:p>
            <a:r>
              <a:rPr lang="en-US" sz="1600" dirty="0"/>
              <a:t>16.Temp9am</a:t>
            </a:r>
            <a:r>
              <a:rPr lang="en-IN" sz="1600" dirty="0"/>
              <a:t> : </a:t>
            </a:r>
            <a:r>
              <a:rPr lang="en-US" sz="1600" dirty="0"/>
              <a:t>Temperature (degrees Celsius) at 9am.</a:t>
            </a:r>
          </a:p>
          <a:p>
            <a:endParaRPr lang="en-US" sz="1600" dirty="0"/>
          </a:p>
          <a:p>
            <a:r>
              <a:rPr lang="en-US" sz="1600" dirty="0"/>
              <a:t>17. Temp3pm</a:t>
            </a:r>
            <a:r>
              <a:rPr lang="en-IN" sz="1600" dirty="0"/>
              <a:t> : </a:t>
            </a:r>
            <a:r>
              <a:rPr lang="en-US" sz="1600" dirty="0"/>
              <a:t>Temperature (degrees Celsius) at 3pm.</a:t>
            </a:r>
          </a:p>
          <a:p>
            <a:endParaRPr lang="en-US" sz="1600" dirty="0"/>
          </a:p>
          <a:p>
            <a:r>
              <a:rPr lang="en-US" sz="1600" dirty="0"/>
              <a:t>18.RainToday</a:t>
            </a:r>
            <a:r>
              <a:rPr lang="en-IN" sz="1600" dirty="0"/>
              <a:t> : </a:t>
            </a:r>
            <a:r>
              <a:rPr lang="en-US" sz="1600" dirty="0"/>
              <a:t>Integer 1 if precipitation (mm) in the 24 </a:t>
            </a:r>
            <a:r>
              <a:rPr lang="en-US" sz="1600" dirty="0" err="1"/>
              <a:t>hrs</a:t>
            </a:r>
            <a:r>
              <a:rPr lang="en-US" sz="1600" dirty="0"/>
              <a:t> 9 am exceeds 1mm,otherwise 0.</a:t>
            </a:r>
          </a:p>
          <a:p>
            <a:endParaRPr lang="en-US" sz="1600" dirty="0"/>
          </a:p>
          <a:p>
            <a:r>
              <a:rPr lang="en-US" sz="1600" dirty="0"/>
              <a:t>19.RISK_MM</a:t>
            </a:r>
            <a:r>
              <a:rPr lang="en-IN" sz="1600" dirty="0"/>
              <a:t> : </a:t>
            </a:r>
            <a:r>
              <a:rPr lang="en-US" sz="1600" dirty="0"/>
              <a:t>The amount of rain.  A kind of measure of the “risk” .</a:t>
            </a:r>
          </a:p>
          <a:p>
            <a:endParaRPr lang="en-US" sz="1600" dirty="0"/>
          </a:p>
          <a:p>
            <a:r>
              <a:rPr lang="en-US" sz="1600" dirty="0"/>
              <a:t>20.RainTomorrow</a:t>
            </a:r>
            <a:r>
              <a:rPr lang="en-IN" sz="1600" dirty="0"/>
              <a:t> : </a:t>
            </a:r>
            <a:r>
              <a:rPr lang="en-US" sz="1600" dirty="0"/>
              <a:t>The target variable .Did it rain tomorrow?</a:t>
            </a:r>
          </a:p>
          <a:p>
            <a:endParaRPr lang="en-US" sz="1600" dirty="0"/>
          </a:p>
          <a:p>
            <a:r>
              <a:rPr lang="en-IN" sz="1600" dirty="0"/>
              <a:t>21.Evaporation :The so-called class A pan evaporation (mm) in the 24 hrs.</a:t>
            </a:r>
          </a:p>
          <a:p>
            <a:endParaRPr lang="en-IN" sz="1600" dirty="0"/>
          </a:p>
          <a:p>
            <a:r>
              <a:rPr lang="en-IN" sz="1600" dirty="0"/>
              <a:t>22.Sunshine : The number of hrs of bright sunshine in the day.</a:t>
            </a:r>
          </a:p>
          <a:p>
            <a:endParaRPr lang="en-IN" sz="1600" dirty="0"/>
          </a:p>
          <a:p>
            <a:r>
              <a:rPr lang="en-IN" sz="1600" dirty="0"/>
              <a:t>23.Cloud9am : Fraction of sky obscured by cloud at 9am. This is measured in “</a:t>
            </a:r>
            <a:r>
              <a:rPr lang="en-IN" sz="1600" dirty="0" err="1"/>
              <a:t>oktas</a:t>
            </a:r>
            <a:r>
              <a:rPr lang="en-IN" sz="1600" dirty="0"/>
              <a:t>”, which are a unit of </a:t>
            </a:r>
            <a:r>
              <a:rPr lang="en-IN" sz="1600" dirty="0" err="1"/>
              <a:t>eights.It</a:t>
            </a:r>
            <a:r>
              <a:rPr lang="en-IN" sz="1600" dirty="0"/>
              <a:t> records how many eights of the sky are obscured by cloud. A 0 measure indicates completely clear sky whilst an 8 indicates that is completely overcast.</a:t>
            </a:r>
          </a:p>
          <a:p>
            <a:endParaRPr lang="en-IN" sz="1600" dirty="0"/>
          </a:p>
          <a:p>
            <a:r>
              <a:rPr lang="en-IN" sz="1600" dirty="0"/>
              <a:t>24.Cloud3pm : Fraction of sky obscured by cloud at 3pm.</a:t>
            </a:r>
          </a:p>
          <a:p>
            <a:endParaRPr lang="en-IN" sz="1600" dirty="0"/>
          </a:p>
          <a:p>
            <a:endParaRPr lang="en-IN" sz="1600" dirty="0"/>
          </a:p>
          <a:p>
            <a:endParaRPr lang="en-IN" sz="1600" dirty="0"/>
          </a:p>
          <a:p>
            <a:endParaRPr lang="en-IN" dirty="0"/>
          </a:p>
        </p:txBody>
      </p:sp>
    </p:spTree>
    <p:extLst>
      <p:ext uri="{BB962C8B-B14F-4D97-AF65-F5344CB8AC3E}">
        <p14:creationId xmlns:p14="http://schemas.microsoft.com/office/powerpoint/2010/main" val="781271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092816-8AB0-4DDF-927F-F28275BAE994}"/>
              </a:ext>
            </a:extLst>
          </p:cNvPr>
          <p:cNvSpPr txBox="1"/>
          <p:nvPr/>
        </p:nvSpPr>
        <p:spPr>
          <a:xfrm>
            <a:off x="235999" y="139628"/>
            <a:ext cx="11720002" cy="3337517"/>
          </a:xfrm>
          <a:prstGeom prst="rect">
            <a:avLst/>
          </a:prstGeom>
          <a:noFill/>
          <a:ln>
            <a:solidFill>
              <a:schemeClr val="tx1"/>
            </a:solidFill>
          </a:ln>
        </p:spPr>
        <p:txBody>
          <a:bodyPr wrap="square">
            <a:spAutoFit/>
          </a:bodyPr>
          <a:lstStyle/>
          <a:p>
            <a:pPr marL="285750" indent="-285750" algn="just">
              <a:lnSpc>
                <a:spcPct val="200000"/>
              </a:lnSpc>
              <a:spcAft>
                <a:spcPts val="800"/>
              </a:spcAft>
              <a:buFont typeface="Wingdings" panose="05000000000000000000" pitchFamily="2" charset="2"/>
              <a:buChar char="§"/>
              <a:tabLst>
                <a:tab pos="215646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Normalization: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1800"/>
              </a:spcAft>
              <a:buFont typeface="Arial" panose="020B0604020202020204" pitchFamily="34" charset="0"/>
              <a:buChar char="•"/>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Similarly, the goal of normalization is to change the values of numeric columns in the dataset to a common scale, without distorting differences in the ranges of values. For machine learning, every dataset does not require normalization. It is required only when features have different ranges.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1800"/>
              </a:spcAft>
              <a:buFont typeface="Arial" panose="020B0604020202020204" pitchFamily="34" charset="0"/>
              <a:buChar char="•"/>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example, consider a data set containing two features, age, and income(x2). Where age ranges from 0–100, while income ranges from 0–100,000 and higher. Income is about 1,000 times larger than age. So, these two features are in very different ranges. When we do further analysis, like multivariate linear regression, for example, the attributed income will intrinsically influence the result more due to its larger value. But this doesn’t necessarily mean it is more important as a predictor. So we normalize the data to bring all the variables to the same range.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4096D5F-8BEF-4B0A-8F80-0A6265A29D17}"/>
              </a:ext>
            </a:extLst>
          </p:cNvPr>
          <p:cNvSpPr txBox="1"/>
          <p:nvPr/>
        </p:nvSpPr>
        <p:spPr>
          <a:xfrm>
            <a:off x="235999" y="3477145"/>
            <a:ext cx="11720002" cy="3157531"/>
          </a:xfrm>
          <a:prstGeom prst="rect">
            <a:avLst/>
          </a:prstGeom>
          <a:noFill/>
          <a:ln>
            <a:solidFill>
              <a:schemeClr val="tx1"/>
            </a:solidFill>
          </a:ln>
        </p:spPr>
        <p:txBody>
          <a:bodyPr wrap="square">
            <a:spAutoFit/>
          </a:bodyPr>
          <a:lstStyle/>
          <a:p>
            <a:pPr marL="285750" indent="-285750" algn="just">
              <a:lnSpc>
                <a:spcPct val="107000"/>
              </a:lnSpc>
              <a:spcBef>
                <a:spcPts val="200"/>
              </a:spcBef>
              <a:buFont typeface="Wingdings" panose="05000000000000000000" pitchFamily="2" charset="2"/>
              <a:buChar char="v"/>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When Should You Use Normalize and Standardize?</a:t>
            </a:r>
          </a:p>
          <a:p>
            <a:pPr marL="285750" indent="-285750" algn="just">
              <a:lnSpc>
                <a:spcPct val="107000"/>
              </a:lnSpc>
              <a:spcBef>
                <a:spcPts val="200"/>
              </a:spcBef>
              <a:buFont typeface="Wingdings" panose="05000000000000000000" pitchFamily="2" charset="2"/>
              <a:buChar char="v"/>
            </a:pPr>
            <a:endParaRPr lang="en-IN" sz="18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spcAft>
                <a:spcPts val="1800"/>
              </a:spcAft>
              <a:buFont typeface="Courier New" panose="02070309020205020404" pitchFamily="49" charset="0"/>
              <a:buChar char="o"/>
            </a:pPr>
            <a:r>
              <a:rPr lang="en-IN" sz="1800" b="0" dirty="0">
                <a:solidFill>
                  <a:srgbClr val="000000"/>
                </a:solidFill>
                <a:effectLst/>
                <a:latin typeface="Calibri" panose="020F0502020204030204" pitchFamily="34" charset="0"/>
                <a:ea typeface="Times New Roman" panose="02020603050405020304" pitchFamily="18" charset="0"/>
              </a:rPr>
              <a:t>Normalization</a:t>
            </a:r>
            <a:r>
              <a:rPr lang="en-IN" sz="1800" dirty="0">
                <a:solidFill>
                  <a:srgbClr val="000000"/>
                </a:solidFill>
                <a:effectLst/>
                <a:latin typeface="Calibri" panose="020F0502020204030204" pitchFamily="34" charset="0"/>
                <a:ea typeface="Times New Roman" panose="02020603050405020304" pitchFamily="18" charset="0"/>
              </a:rPr>
              <a:t> is a good technique to use when you do not know the distribution of your data or when you know the distribution is not Gaussian (a bell curve). Normalization is useful when your data has varying scales and the algorithm you are using does not make assumptions about the distribution of your data, such as k-nearest neighbours and artificial neural networks.</a:t>
            </a:r>
            <a:endParaRPr lang="en-IN" sz="1800" dirty="0">
              <a:effectLst/>
              <a:latin typeface="Times New Roman" panose="02020603050405020304" pitchFamily="18" charset="0"/>
              <a:ea typeface="Times New Roman" panose="02020603050405020304" pitchFamily="18" charset="0"/>
            </a:endParaRPr>
          </a:p>
          <a:p>
            <a:pPr marL="285750" indent="-285750" algn="just">
              <a:spcAft>
                <a:spcPts val="1800"/>
              </a:spcAft>
              <a:buFont typeface="Courier New" panose="02070309020205020404" pitchFamily="49" charset="0"/>
              <a:buChar char="o"/>
            </a:pPr>
            <a:r>
              <a:rPr lang="en-IN" sz="1800" b="0" dirty="0">
                <a:solidFill>
                  <a:srgbClr val="000000"/>
                </a:solidFill>
                <a:effectLst/>
                <a:latin typeface="Calibri" panose="020F0502020204030204" pitchFamily="34" charset="0"/>
                <a:ea typeface="Times New Roman" panose="02020603050405020304" pitchFamily="18" charset="0"/>
              </a:rPr>
              <a:t>Standardization</a:t>
            </a:r>
            <a:r>
              <a:rPr lang="en-IN" sz="1800" dirty="0">
                <a:solidFill>
                  <a:srgbClr val="000000"/>
                </a:solidFill>
                <a:effectLst/>
                <a:latin typeface="Calibri" panose="020F0502020204030204" pitchFamily="34" charset="0"/>
                <a:ea typeface="Times New Roman" panose="02020603050405020304" pitchFamily="18" charset="0"/>
              </a:rPr>
              <a:t> assumes that your data has a Gaussian (bell curve) distribution. This does not strictly have to be true, but the technique is more effective if your attribute distribution is Gaussian. Standardization is useful when your data has varying scales and the algorithm you are using does make assumptions about your data having a Gaussian distribution, such as linear regression, logistic regression, and linear discriminant analysis.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78077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5E7F78-C6CC-4F1B-A890-53B2159786EE}"/>
              </a:ext>
            </a:extLst>
          </p:cNvPr>
          <p:cNvSpPr txBox="1"/>
          <p:nvPr/>
        </p:nvSpPr>
        <p:spPr>
          <a:xfrm>
            <a:off x="299814" y="1720271"/>
            <a:ext cx="11592372" cy="1569660"/>
          </a:xfrm>
          <a:prstGeom prst="rect">
            <a:avLst/>
          </a:prstGeom>
          <a:solidFill>
            <a:schemeClr val="bg1">
              <a:lumMod val="95000"/>
            </a:schemeClr>
          </a:solidFill>
          <a:ln>
            <a:solidFill>
              <a:schemeClr val="tx1"/>
            </a:solidFill>
          </a:ln>
        </p:spPr>
        <p:txBody>
          <a:bodyPr wrap="square" rtlCol="0">
            <a:spAutoFit/>
          </a:bodyPr>
          <a:lstStyle/>
          <a:p>
            <a:endParaRPr lang="en-IN" dirty="0"/>
          </a:p>
          <a:p>
            <a:r>
              <a:rPr lang="en-IN" dirty="0"/>
              <a:t>											  </a:t>
            </a:r>
            <a:r>
              <a:rPr lang="en-IN" sz="2000" b="1" dirty="0"/>
              <a:t>. . . </a:t>
            </a:r>
          </a:p>
          <a:p>
            <a:endParaRPr lang="en-IN" sz="2000" b="1" dirty="0"/>
          </a:p>
          <a:p>
            <a:r>
              <a:rPr lang="en-IN" sz="2000" b="1" dirty="0"/>
              <a:t>      </a:t>
            </a:r>
            <a:endParaRPr lang="en-IN" b="1" dirty="0"/>
          </a:p>
          <a:p>
            <a:endParaRPr lang="en-IN" dirty="0"/>
          </a:p>
        </p:txBody>
      </p:sp>
      <p:sp>
        <p:nvSpPr>
          <p:cNvPr id="8" name="TextBox 7">
            <a:extLst>
              <a:ext uri="{FF2B5EF4-FFF2-40B4-BE49-F238E27FC236}">
                <a16:creationId xmlns:a16="http://schemas.microsoft.com/office/drawing/2014/main" id="{BAFA9531-E419-4CD2-A650-FB4B8AB6CE22}"/>
              </a:ext>
            </a:extLst>
          </p:cNvPr>
          <p:cNvSpPr txBox="1"/>
          <p:nvPr/>
        </p:nvSpPr>
        <p:spPr>
          <a:xfrm>
            <a:off x="299814" y="4470229"/>
            <a:ext cx="11592372" cy="2117183"/>
          </a:xfrm>
          <a:prstGeom prst="rect">
            <a:avLst/>
          </a:prstGeom>
          <a:noFill/>
          <a:ln>
            <a:solidFill>
              <a:schemeClr val="tx1"/>
            </a:solidFill>
          </a:ln>
        </p:spPr>
        <p:txBody>
          <a:bodyPr wrap="square">
            <a:spAutoFit/>
          </a:bodyPr>
          <a:lstStyle/>
          <a:p>
            <a:pPr algn="just">
              <a:lnSpc>
                <a:spcPct val="107000"/>
              </a:lnSpc>
              <a:spcAft>
                <a:spcPts val="1800"/>
              </a:spcAft>
            </a:pPr>
            <a:endPar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lnSpc>
                <a:spcPct val="107000"/>
              </a:lnSpc>
              <a:spcAft>
                <a:spcPts val="1800"/>
              </a:spcAft>
              <a:buFont typeface="Arial" panose="020B0604020202020204" pitchFamily="34" charset="0"/>
              <a:buChar char="•"/>
            </a:pP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all the graphs above we observe that we cannot outline a symmetrical bell curve/Gaussian curve from them and hence they are not normally distributed.</a:t>
            </a:r>
          </a:p>
          <a:p>
            <a:pPr algn="just">
              <a:lnSpc>
                <a:spcPct val="107000"/>
              </a:lnSpc>
              <a:spcAft>
                <a:spcPts val="1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862295C-AE42-44C4-9BDE-0B65753ED2A8}"/>
              </a:ext>
            </a:extLst>
          </p:cNvPr>
          <p:cNvSpPr txBox="1"/>
          <p:nvPr/>
        </p:nvSpPr>
        <p:spPr>
          <a:xfrm>
            <a:off x="299814" y="270588"/>
            <a:ext cx="11592372" cy="954107"/>
          </a:xfrm>
          <a:prstGeom prst="rect">
            <a:avLst/>
          </a:prstGeom>
          <a:noFill/>
        </p:spPr>
        <p:txBody>
          <a:bodyPr wrap="square" rtlCol="0">
            <a:spAutoFit/>
          </a:bodyPr>
          <a:lstStyle/>
          <a:p>
            <a:r>
              <a:rPr lang="en-IN" sz="2800" dirty="0">
                <a:latin typeface="Arial Rounded MT Bold" panose="020F0704030504030204" pitchFamily="34" charset="0"/>
              </a:rPr>
              <a:t>4.</a:t>
            </a:r>
            <a:r>
              <a:rPr lang="en-IN" sz="2400" dirty="0">
                <a:latin typeface="Arial Rounded MT Bold" panose="020F0704030504030204" pitchFamily="34" charset="0"/>
              </a:rPr>
              <a:t>4</a:t>
            </a:r>
            <a:r>
              <a:rPr lang="en-IN" sz="2800" dirty="0">
                <a:latin typeface="Arial Rounded MT Bold" panose="020F0704030504030204" pitchFamily="34" charset="0"/>
              </a:rPr>
              <a:t>  Using Graphs obtained previously to check whether the data is normal.</a:t>
            </a:r>
          </a:p>
        </p:txBody>
      </p:sp>
      <p:pic>
        <p:nvPicPr>
          <p:cNvPr id="7" name="Picture 6">
            <a:extLst>
              <a:ext uri="{FF2B5EF4-FFF2-40B4-BE49-F238E27FC236}">
                <a16:creationId xmlns:a16="http://schemas.microsoft.com/office/drawing/2014/main" id="{7203F837-105E-4267-9741-386C81608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993" y="1224694"/>
            <a:ext cx="3004008" cy="2857029"/>
          </a:xfrm>
          <a:prstGeom prst="rect">
            <a:avLst/>
          </a:prstGeom>
        </p:spPr>
      </p:pic>
      <p:pic>
        <p:nvPicPr>
          <p:cNvPr id="11" name="Picture 10">
            <a:extLst>
              <a:ext uri="{FF2B5EF4-FFF2-40B4-BE49-F238E27FC236}">
                <a16:creationId xmlns:a16="http://schemas.microsoft.com/office/drawing/2014/main" id="{DD231D5A-AD21-47B3-8E08-B34610DA3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0009" y="1205021"/>
            <a:ext cx="2577530" cy="2923100"/>
          </a:xfrm>
          <a:prstGeom prst="rect">
            <a:avLst/>
          </a:prstGeom>
        </p:spPr>
      </p:pic>
      <p:pic>
        <p:nvPicPr>
          <p:cNvPr id="13" name="Picture 12">
            <a:extLst>
              <a:ext uri="{FF2B5EF4-FFF2-40B4-BE49-F238E27FC236}">
                <a16:creationId xmlns:a16="http://schemas.microsoft.com/office/drawing/2014/main" id="{D77E0104-9901-4D57-8373-0CA11B6649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1228971"/>
            <a:ext cx="3004008" cy="2857029"/>
          </a:xfrm>
          <a:prstGeom prst="rect">
            <a:avLst/>
          </a:prstGeom>
        </p:spPr>
      </p:pic>
      <p:pic>
        <p:nvPicPr>
          <p:cNvPr id="15" name="Picture 14">
            <a:extLst>
              <a:ext uri="{FF2B5EF4-FFF2-40B4-BE49-F238E27FC236}">
                <a16:creationId xmlns:a16="http://schemas.microsoft.com/office/drawing/2014/main" id="{20A8BD5D-FEF6-4982-8BAD-C44EB3F112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814" y="1224695"/>
            <a:ext cx="2792178" cy="2857029"/>
          </a:xfrm>
          <a:prstGeom prst="rect">
            <a:avLst/>
          </a:prstGeom>
        </p:spPr>
      </p:pic>
    </p:spTree>
    <p:extLst>
      <p:ext uri="{BB962C8B-B14F-4D97-AF65-F5344CB8AC3E}">
        <p14:creationId xmlns:p14="http://schemas.microsoft.com/office/powerpoint/2010/main" val="1489791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089DAD09-6F2B-44B6-9A96-6D766049E040}"/>
              </a:ext>
            </a:extLst>
          </p:cNvPr>
          <p:cNvSpPr txBox="1"/>
          <p:nvPr/>
        </p:nvSpPr>
        <p:spPr>
          <a:xfrm>
            <a:off x="434264" y="1273337"/>
            <a:ext cx="5712041" cy="567001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07000"/>
              </a:lnSpc>
              <a:spcAft>
                <a:spcPts val="800"/>
              </a:spcAft>
              <a:buFont typeface="Wingdings" panose="05000000000000000000" pitchFamily="2" charset="2"/>
              <a:buChar char="q"/>
            </a:pPr>
            <a:r>
              <a:rPr lang="en-US" b="1" u="sng" dirty="0">
                <a:effectLst/>
                <a:ea typeface="Calibri" panose="020F0502020204030204" pitchFamily="34" charset="0"/>
                <a:cs typeface="Times New Roman" panose="02020603050405020304" pitchFamily="18" charset="0"/>
              </a:rPr>
              <a:t>What is Hypothesis Testing?</a:t>
            </a:r>
            <a:endParaRPr lang="en-IN" b="1" dirty="0">
              <a:effectLs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Hypothesis testing is an act in statistics whereby an analyst tests an assumption regarding a population parameter. </a:t>
            </a:r>
          </a:p>
          <a:p>
            <a:pPr marL="285750" indent="-285750">
              <a:lnSpc>
                <a:spcPct val="107000"/>
              </a:lnSpc>
              <a:spcAft>
                <a:spcPts val="800"/>
              </a:spcAft>
              <a:buFont typeface="Arial" panose="020B0604020202020204" pitchFamily="34" charset="0"/>
              <a:buChar char="•"/>
            </a:pPr>
            <a:r>
              <a:rPr lang="en-US" dirty="0">
                <a:ea typeface="Calibri" panose="020F0502020204030204" pitchFamily="34" charset="0"/>
                <a:cs typeface="Times New Roman" panose="02020603050405020304" pitchFamily="18" charset="0"/>
              </a:rPr>
              <a:t>Research Hypotheses: Research Hypotheses is nothing but alternative hypotheses give a testable and potentially prediction about the relationship between two variables.</a:t>
            </a:r>
            <a:endParaRPr lang="en-US" dirty="0">
              <a:effectLs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Hypothesis testing is used to assess the plausibility of a hypothesis by using sample data. Such data may come from a larger population, or from a data-generating process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In our dataset, we have made 5 different research hypothesis statements</a:t>
            </a:r>
            <a:endParaRPr lang="en-IN" sz="1800" dirty="0">
              <a:effectLs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Each Hypothesis test is done by taking a random sample consisting of 100 values from the population data set</a:t>
            </a:r>
            <a:endParaRPr lang="en-IN" sz="1800" dirty="0">
              <a:effectLs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Everything You Need To Know about Hypothesis Testing — Part I | by Mahesh |  Towards Data Science">
            <a:extLst>
              <a:ext uri="{FF2B5EF4-FFF2-40B4-BE49-F238E27FC236}">
                <a16:creationId xmlns:a16="http://schemas.microsoft.com/office/drawing/2014/main" id="{B44DEE12-4F75-4214-BE5F-4F6C3143A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8945" y="1743088"/>
            <a:ext cx="5644072" cy="443414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595B1DE-24E0-452D-A8AA-50948FC804B2}"/>
              </a:ext>
            </a:extLst>
          </p:cNvPr>
          <p:cNvSpPr txBox="1"/>
          <p:nvPr/>
        </p:nvSpPr>
        <p:spPr>
          <a:xfrm>
            <a:off x="251624" y="344557"/>
            <a:ext cx="11330776" cy="461665"/>
          </a:xfrm>
          <a:prstGeom prst="rect">
            <a:avLst/>
          </a:prstGeom>
          <a:noFill/>
        </p:spPr>
        <p:txBody>
          <a:bodyPr wrap="square" rtlCol="0">
            <a:spAutoFit/>
          </a:bodyPr>
          <a:lstStyle/>
          <a:p>
            <a:r>
              <a:rPr lang="en-US" sz="2400" b="1" u="sng" dirty="0"/>
              <a:t>5. Hypothesis Testing.</a:t>
            </a:r>
          </a:p>
        </p:txBody>
      </p:sp>
    </p:spTree>
    <p:extLst>
      <p:ext uri="{BB962C8B-B14F-4D97-AF65-F5344CB8AC3E}">
        <p14:creationId xmlns:p14="http://schemas.microsoft.com/office/powerpoint/2010/main" val="2238391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DF51EB2-5248-4AC1-9C16-62EA7881A59E}"/>
                  </a:ext>
                </a:extLst>
              </p:cNvPr>
              <p:cNvSpPr txBox="1"/>
              <p:nvPr/>
            </p:nvSpPr>
            <p:spPr>
              <a:xfrm>
                <a:off x="636232" y="193686"/>
                <a:ext cx="10919535" cy="2716385"/>
              </a:xfrm>
              <a:prstGeom prst="rect">
                <a:avLst/>
              </a:prstGeom>
              <a:noFill/>
              <a:ln>
                <a:solidFill>
                  <a:schemeClr val="tx1"/>
                </a:solidFill>
              </a:ln>
            </p:spPr>
            <p:txBody>
              <a:bodyPr wrap="square">
                <a:spAutoFit/>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Z-score is calculated by   </a:t>
                </a:r>
                <a14:m>
                  <m:oMath xmlns:m="http://schemas.openxmlformats.org/officeDocument/2006/math">
                    <m:r>
                      <a:rPr lang="en-US" sz="3200" i="1">
                        <a:effectLst/>
                        <a:latin typeface="Cambria Math" panose="02040503050406030204" pitchFamily="18" charset="0"/>
                        <a:ea typeface="Calibri" panose="020F0502020204030204" pitchFamily="34" charset="0"/>
                        <a:cs typeface="Times New Roman" panose="02020603050405020304" pitchFamily="18" charset="0"/>
                      </a:rPr>
                      <m:t>𝑧</m:t>
                    </m:r>
                    <m:r>
                      <a:rPr lang="en-US" sz="32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3200" i="1">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en-IN" sz="32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𝑥</m:t>
                            </m:r>
                          </m:e>
                        </m:acc>
                        <m:r>
                          <a:rPr lang="en-US" sz="3200" i="1">
                            <a:effectLst/>
                            <a:latin typeface="Cambria Math" panose="02040503050406030204" pitchFamily="18" charset="0"/>
                            <a:ea typeface="Calibri" panose="020F0502020204030204" pitchFamily="34" charset="0"/>
                            <a:cs typeface="Times New Roman" panose="02020603050405020304" pitchFamily="18" charset="0"/>
                          </a:rPr>
                          <m:t>−</m:t>
                        </m:r>
                        <m:r>
                          <m:rPr>
                            <m:nor/>
                          </m:rPr>
                          <a:rPr lang="en-US"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m:t>µ</m:t>
                        </m:r>
                      </m:num>
                      <m:den>
                        <m:f>
                          <m:fPr>
                            <m:ctrlPr>
                              <a:rPr lang="en-IN" sz="3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200" i="1">
                                <a:effectLst/>
                                <a:latin typeface="Cambria Math" panose="02040503050406030204" pitchFamily="18" charset="0"/>
                                <a:ea typeface="Calibri" panose="020F0502020204030204" pitchFamily="34" charset="0"/>
                                <a:cs typeface="Times New Roman" panose="02020603050405020304" pitchFamily="18" charset="0"/>
                              </a:rPr>
                              <m:t>𝑠</m:t>
                            </m:r>
                          </m:num>
                          <m:den>
                            <m:rad>
                              <m:radPr>
                                <m:degHide m:val="on"/>
                                <m:ctrlPr>
                                  <a:rPr lang="en-IN" sz="3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3200" i="1">
                                    <a:effectLst/>
                                    <a:latin typeface="Cambria Math" panose="02040503050406030204" pitchFamily="18" charset="0"/>
                                    <a:ea typeface="Calibri" panose="020F0502020204030204" pitchFamily="34" charset="0"/>
                                    <a:cs typeface="Times New Roman" panose="02020603050405020304" pitchFamily="18" charset="0"/>
                                  </a:rPr>
                                  <m:t>𝑛</m:t>
                                </m:r>
                              </m:e>
                            </m:rad>
                          </m:den>
                        </m:f>
                      </m:den>
                    </m:f>
                  </m:oMath>
                </a14:m>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here,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n is the sample size which is 100 so </a:t>
                </a:r>
                <a14:m>
                  <m:oMath xmlns:m="http://schemas.openxmlformats.org/officeDocument/2006/math">
                    <m:rad>
                      <m:radPr>
                        <m:degHide m:val="on"/>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10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acc>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the mean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µ is the null hypothesis mean value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 is the standard deviation of the sample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DF51EB2-5248-4AC1-9C16-62EA7881A59E}"/>
                  </a:ext>
                </a:extLst>
              </p:cNvPr>
              <p:cNvSpPr txBox="1">
                <a:spLocks noRot="1" noChangeAspect="1" noMove="1" noResize="1" noEditPoints="1" noAdjustHandles="1" noChangeArrowheads="1" noChangeShapeType="1" noTextEdit="1"/>
              </p:cNvSpPr>
              <p:nvPr/>
            </p:nvSpPr>
            <p:spPr>
              <a:xfrm>
                <a:off x="636232" y="193686"/>
                <a:ext cx="10919535" cy="2716385"/>
              </a:xfrm>
              <a:prstGeom prst="rect">
                <a:avLst/>
              </a:prstGeom>
              <a:blipFill>
                <a:blip r:embed="rId2"/>
                <a:stretch>
                  <a:fillRect l="-390" b="-447"/>
                </a:stretch>
              </a:blipFill>
              <a:ln>
                <a:solidFill>
                  <a:schemeClr val="tx1"/>
                </a:solidFill>
              </a:ln>
            </p:spPr>
            <p:txBody>
              <a:bodyPr/>
              <a:lstStyle/>
              <a:p>
                <a:r>
                  <a:rPr lang="en-US">
                    <a:noFill/>
                  </a:rPr>
                  <a:t> </a:t>
                </a:r>
              </a:p>
            </p:txBody>
          </p:sp>
        </mc:Fallback>
      </mc:AlternateContent>
      <p:sp>
        <p:nvSpPr>
          <p:cNvPr id="5" name="Rectangle 2">
            <a:extLst>
              <a:ext uri="{FF2B5EF4-FFF2-40B4-BE49-F238E27FC236}">
                <a16:creationId xmlns:a16="http://schemas.microsoft.com/office/drawing/2014/main" id="{CA9B096C-F80D-4249-BD88-216B6409FD70}"/>
              </a:ext>
            </a:extLst>
          </p:cNvPr>
          <p:cNvSpPr>
            <a:spLocks noChangeArrowheads="1"/>
          </p:cNvSpPr>
          <p:nvPr/>
        </p:nvSpPr>
        <p:spPr bwMode="auto">
          <a:xfrm>
            <a:off x="596282" y="3048610"/>
            <a:ext cx="109994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Figs shown below takes 100 random samples from the dataset and calculates the SD and mean of  the required columns</a:t>
            </a: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endParaRPr>
          </a:p>
        </p:txBody>
      </p:sp>
      <p:pic>
        <p:nvPicPr>
          <p:cNvPr id="7" name="Picture 6">
            <a:extLst>
              <a:ext uri="{FF2B5EF4-FFF2-40B4-BE49-F238E27FC236}">
                <a16:creationId xmlns:a16="http://schemas.microsoft.com/office/drawing/2014/main" id="{F8E3ACB4-60DC-4C10-807D-8D742FA70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442" y="3505869"/>
            <a:ext cx="5648325" cy="3158446"/>
          </a:xfrm>
          <a:prstGeom prst="rect">
            <a:avLst/>
          </a:prstGeom>
        </p:spPr>
      </p:pic>
      <p:pic>
        <p:nvPicPr>
          <p:cNvPr id="9" name="Picture 8">
            <a:extLst>
              <a:ext uri="{FF2B5EF4-FFF2-40B4-BE49-F238E27FC236}">
                <a16:creationId xmlns:a16="http://schemas.microsoft.com/office/drawing/2014/main" id="{6A32EAD4-851A-4F80-86E9-3A6AAFE57F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001" y="3429000"/>
            <a:ext cx="5966999" cy="3158446"/>
          </a:xfrm>
          <a:prstGeom prst="rect">
            <a:avLst/>
          </a:prstGeom>
        </p:spPr>
      </p:pic>
    </p:spTree>
    <p:extLst>
      <p:ext uri="{BB962C8B-B14F-4D97-AF65-F5344CB8AC3E}">
        <p14:creationId xmlns:p14="http://schemas.microsoft.com/office/powerpoint/2010/main" val="3366824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EF87AE-6543-47F6-A204-BD86364D84C0}"/>
              </a:ext>
            </a:extLst>
          </p:cNvPr>
          <p:cNvPicPr>
            <a:picLocks noChangeAspect="1"/>
          </p:cNvPicPr>
          <p:nvPr/>
        </p:nvPicPr>
        <p:blipFill>
          <a:blip r:embed="rId2"/>
          <a:stretch>
            <a:fillRect/>
          </a:stretch>
        </p:blipFill>
        <p:spPr>
          <a:xfrm>
            <a:off x="143523" y="85925"/>
            <a:ext cx="11904954" cy="3188136"/>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DEA0BCA-2CC2-4161-BCC9-E10FE3D36B50}"/>
                  </a:ext>
                </a:extLst>
              </p:cNvPr>
              <p:cNvSpPr txBox="1"/>
              <p:nvPr/>
            </p:nvSpPr>
            <p:spPr>
              <a:xfrm>
                <a:off x="143523" y="3583940"/>
                <a:ext cx="11904954" cy="2961003"/>
              </a:xfrm>
              <a:prstGeom prst="rect">
                <a:avLst/>
              </a:prstGeom>
              <a:noFill/>
              <a:ln>
                <a:solidFill>
                  <a:schemeClr val="tx1"/>
                </a:solidFill>
              </a:ln>
              <a:effectLst>
                <a:outerShdw blurRad="50800" dist="38100" dir="2700000" algn="tl" rotWithShape="0">
                  <a:prstClr val="black">
                    <a:alpha val="40000"/>
                  </a:prstClr>
                </a:outerShdw>
              </a:effectLst>
            </p:spPr>
            <p:txBody>
              <a:bodyPr wrap="square">
                <a:spAutoFit/>
              </a:bodyPr>
              <a:lstStyle/>
              <a:p>
                <a:pPr>
                  <a:lnSpc>
                    <a:spcPct val="107000"/>
                  </a:lnSpc>
                  <a:spcAft>
                    <a:spcPts val="800"/>
                  </a:spcAf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Statement 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mean Minimum Temperature at least 12.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Therefore 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µ </a:t>
                </a:r>
                <a:r>
                  <a:rPr lang="en-US" dirty="0">
                    <a:latin typeface="Times New Roman" panose="02020603050405020304" pitchFamily="18" charset="0"/>
                    <a:ea typeface="Calibri" panose="020F0502020204030204" pitchFamily="34" charset="0"/>
                    <a:cs typeface="Times New Roman" panose="02020603050405020304" pitchFamily="18" charset="0"/>
                  </a:rPr>
                  <a:t>&gt;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12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µ </a:t>
                </a:r>
                <a:r>
                  <a:rPr lang="en-US" dirty="0">
                    <a:latin typeface="Times New Roman" panose="02020603050405020304" pitchFamily="18" charset="0"/>
                    <a:ea typeface="Calibri" panose="020F0502020204030204" pitchFamily="34" charset="0"/>
                    <a:cs typeface="Times New Roman" panose="02020603050405020304" pitchFamily="18" charset="0"/>
                  </a:rPr>
                  <a:t>&gt;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12  s = 6.33   </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0.05  x-bar = 13.07      (Right tailed test)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z =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13.07</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12</m:t>
                        </m:r>
                      </m:num>
                      <m:den>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6.33/10</m:t>
                        </m:r>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a:latin typeface="Times New Roman" panose="02020603050405020304" pitchFamily="18" charset="0"/>
                    <a:ea typeface="Times New Roman" panose="02020603050405020304" pitchFamily="18" charset="0"/>
                    <a:cs typeface="Times New Roman" panose="02020603050405020304" pitchFamily="18" charset="0"/>
                  </a:rPr>
                  <a:t>1.69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Hence the p-value is 1 – 0.9554 = 0.0445, </a:t>
                </a:r>
                <a:r>
                  <a:rPr lang="en-US" dirty="0">
                    <a:latin typeface="Times New Roman" panose="02020603050405020304" pitchFamily="18" charset="0"/>
                    <a:ea typeface="Calibri" panose="020F0502020204030204" pitchFamily="34" charset="0"/>
                    <a:cs typeface="Times New Roman" panose="02020603050405020304" pitchFamily="18" charset="0"/>
                  </a:rPr>
                  <a:t>p&lt;0.05</a:t>
                </a:r>
                <a:endParaRPr lang="en-IN" dirty="0">
                  <a:latin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Hence the hypothesis statement &amp; null hypothesis rejected.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 conclude that 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true.</a:t>
                </a:r>
                <a:endParaRPr lang="en-IN"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2DEA0BCA-2CC2-4161-BCC9-E10FE3D36B50}"/>
                  </a:ext>
                </a:extLst>
              </p:cNvPr>
              <p:cNvSpPr txBox="1">
                <a:spLocks noRot="1" noChangeAspect="1" noMove="1" noResize="1" noEditPoints="1" noAdjustHandles="1" noChangeArrowheads="1" noChangeShapeType="1" noTextEdit="1"/>
              </p:cNvSpPr>
              <p:nvPr/>
            </p:nvSpPr>
            <p:spPr>
              <a:xfrm>
                <a:off x="143523" y="3583940"/>
                <a:ext cx="11904954" cy="2961003"/>
              </a:xfrm>
              <a:prstGeom prst="rect">
                <a:avLst/>
              </a:prstGeom>
              <a:blipFill>
                <a:blip r:embed="rId3"/>
                <a:stretch>
                  <a:fillRect/>
                </a:stretch>
              </a:blipFill>
              <a:ln>
                <a:solidFill>
                  <a:schemeClr val="tx1"/>
                </a:solidFill>
              </a:ln>
              <a:effectLst>
                <a:outerShdw blurRad="50800" dist="38100" dir="2700000" algn="tl" rotWithShape="0">
                  <a:prstClr val="black">
                    <a:alpha val="40000"/>
                  </a:prstClr>
                </a:outerShdw>
              </a:effectLst>
            </p:spPr>
            <p:txBody>
              <a:bodyPr/>
              <a:lstStyle/>
              <a:p>
                <a:r>
                  <a:rPr lang="en-IN">
                    <a:noFill/>
                  </a:rPr>
                  <a:t> </a:t>
                </a:r>
              </a:p>
            </p:txBody>
          </p:sp>
        </mc:Fallback>
      </mc:AlternateContent>
    </p:spTree>
    <p:extLst>
      <p:ext uri="{BB962C8B-B14F-4D97-AF65-F5344CB8AC3E}">
        <p14:creationId xmlns:p14="http://schemas.microsoft.com/office/powerpoint/2010/main" val="130541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78C124-632C-4C20-A5D9-F430FCE14400}"/>
                  </a:ext>
                </a:extLst>
              </p:cNvPr>
              <p:cNvSpPr txBox="1"/>
              <p:nvPr/>
            </p:nvSpPr>
            <p:spPr>
              <a:xfrm>
                <a:off x="143523" y="266203"/>
                <a:ext cx="11904954" cy="2961003"/>
              </a:xfrm>
              <a:prstGeom prst="rect">
                <a:avLst/>
              </a:prstGeom>
              <a:noFill/>
              <a:ln>
                <a:solidFill>
                  <a:schemeClr val="tx1"/>
                </a:solidFill>
              </a:ln>
              <a:effectLst>
                <a:outerShdw blurRad="50800" dist="38100" dir="2700000" algn="tl" rotWithShape="0">
                  <a:prstClr val="black">
                    <a:alpha val="40000"/>
                  </a:prstClr>
                </a:outerShdw>
              </a:effectLst>
            </p:spPr>
            <p:txBody>
              <a:bodyPr wrap="square">
                <a:spAutoFit/>
              </a:bodyPr>
              <a:lstStyle/>
              <a:p>
                <a:pPr>
                  <a:lnSpc>
                    <a:spcPct val="107000"/>
                  </a:lnSpc>
                  <a:spcAft>
                    <a:spcPts val="800"/>
                  </a:spcAf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Statement 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mean Maximum Temperature at most </a:t>
                </a:r>
                <a:r>
                  <a:rPr lang="en-US" dirty="0">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Therefore 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µ </a:t>
                </a:r>
                <a:r>
                  <a:rPr lang="en-US" dirty="0">
                    <a:latin typeface="Times New Roman" panose="02020603050405020304" pitchFamily="18" charset="0"/>
                    <a:ea typeface="Calibri" panose="020F0502020204030204" pitchFamily="34" charset="0"/>
                    <a:cs typeface="Times New Roman" panose="02020603050405020304" pitchFamily="18" charset="0"/>
                  </a:rPr>
                  <a:t>&gt;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a:t>
                </a:r>
                <a:r>
                  <a:rPr lang="en-US" dirty="0">
                    <a:latin typeface="Times New Roman" panose="02020603050405020304" pitchFamily="18" charset="0"/>
                    <a:ea typeface="Calibri" panose="020F0502020204030204" pitchFamily="34" charset="0"/>
                    <a:cs typeface="Times New Roman" panose="02020603050405020304" pitchFamily="18" charset="0"/>
                  </a:rPr>
                  <a:t>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µ </a:t>
                </a:r>
                <a:r>
                  <a:rPr lang="en-US" dirty="0">
                    <a:latin typeface="Times New Roman" panose="02020603050405020304" pitchFamily="18" charset="0"/>
                    <a:ea typeface="Calibri" panose="020F0502020204030204" pitchFamily="34" charset="0"/>
                    <a:cs typeface="Times New Roman" panose="02020603050405020304" pitchFamily="18" charset="0"/>
                  </a:rPr>
                  <a:t>&lt;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s = 6.09   </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0.05   x-bar = 24.69      (Left tailed test)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z =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24.69</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25</m:t>
                        </m:r>
                      </m:num>
                      <m:den>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6.09/10</m:t>
                        </m:r>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a:latin typeface="Times New Roman" panose="02020603050405020304" pitchFamily="18" charset="0"/>
                    <a:ea typeface="Times New Roman" panose="02020603050405020304" pitchFamily="18" charset="0"/>
                    <a:cs typeface="Times New Roman" panose="02020603050405020304" pitchFamily="18" charset="0"/>
                  </a:rPr>
                  <a:t>-0.509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Hence the p-value is 0.0655 , </a:t>
                </a:r>
                <a:r>
                  <a:rPr lang="en-US" dirty="0">
                    <a:latin typeface="Times New Roman" panose="02020603050405020304" pitchFamily="18" charset="0"/>
                    <a:ea typeface="Calibri" panose="020F0502020204030204" pitchFamily="34" charset="0"/>
                    <a:cs typeface="Times New Roman" panose="02020603050405020304" pitchFamily="18" charset="0"/>
                  </a:rPr>
                  <a:t>p&gt;0.05</a:t>
                </a:r>
                <a:endParaRPr lang="en-IN" dirty="0">
                  <a:latin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Hence the hypothesis statement &amp; null hypothesis </a:t>
                </a:r>
                <a:r>
                  <a:rPr lang="en-US" dirty="0">
                    <a:latin typeface="Times New Roman" panose="02020603050405020304" pitchFamily="18" charset="0"/>
                    <a:ea typeface="Calibri" panose="020F0502020204030204" pitchFamily="34" charset="0"/>
                    <a:cs typeface="Times New Roman" panose="02020603050405020304" pitchFamily="18" charset="0"/>
                  </a:rPr>
                  <a:t>fail to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reject.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 conclude that both 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&amp;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plausible.</a:t>
                </a:r>
                <a:endParaRPr lang="en-IN"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378C124-632C-4C20-A5D9-F430FCE14400}"/>
                  </a:ext>
                </a:extLst>
              </p:cNvPr>
              <p:cNvSpPr txBox="1">
                <a:spLocks noRot="1" noChangeAspect="1" noMove="1" noResize="1" noEditPoints="1" noAdjustHandles="1" noChangeArrowheads="1" noChangeShapeType="1" noTextEdit="1"/>
              </p:cNvSpPr>
              <p:nvPr/>
            </p:nvSpPr>
            <p:spPr>
              <a:xfrm>
                <a:off x="143523" y="266203"/>
                <a:ext cx="11904954" cy="2961003"/>
              </a:xfrm>
              <a:prstGeom prst="rect">
                <a:avLst/>
              </a:prstGeom>
              <a:blipFill>
                <a:blip r:embed="rId2"/>
                <a:stretch>
                  <a:fillRect/>
                </a:stretch>
              </a:blipFill>
              <a:ln>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5F1EB5-74F1-4131-920E-950B484959ED}"/>
                  </a:ext>
                </a:extLst>
              </p:cNvPr>
              <p:cNvSpPr txBox="1"/>
              <p:nvPr/>
            </p:nvSpPr>
            <p:spPr>
              <a:xfrm>
                <a:off x="143523" y="3491948"/>
                <a:ext cx="11904954" cy="2961003"/>
              </a:xfrm>
              <a:prstGeom prst="rect">
                <a:avLst/>
              </a:prstGeom>
              <a:noFill/>
              <a:ln>
                <a:solidFill>
                  <a:schemeClr val="tx1"/>
                </a:solidFill>
              </a:ln>
              <a:effectLst>
                <a:outerShdw blurRad="50800" dist="38100" dir="2700000" algn="tl" rotWithShape="0">
                  <a:prstClr val="black">
                    <a:alpha val="40000"/>
                  </a:prstClr>
                </a:outerShdw>
              </a:effectLst>
            </p:spPr>
            <p:txBody>
              <a:bodyPr wrap="square">
                <a:spAutoFit/>
              </a:bodyPr>
              <a:lstStyle/>
              <a:p>
                <a:pPr>
                  <a:lnSpc>
                    <a:spcPct val="107000"/>
                  </a:lnSpc>
                  <a:spcAft>
                    <a:spcPts val="800"/>
                  </a:spcAf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Statement 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mean Rainfall is 0.2.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Therefore 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µ </a:t>
                </a:r>
                <a:r>
                  <a:rPr lang="en-US" dirty="0">
                    <a:latin typeface="Times New Roman" panose="02020603050405020304" pitchFamily="18" charset="0"/>
                    <a:ea typeface="Calibri" panose="020F0502020204030204" pitchFamily="34" charset="0"/>
                    <a:cs typeface="Times New Roman" panose="02020603050405020304" pitchFamily="18" charset="0"/>
                  </a:rPr>
                  <a:t>= 0.2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µ ≠ 0.2  s = </a:t>
                </a:r>
                <a:r>
                  <a:rPr lang="en-US" dirty="0">
                    <a:latin typeface="Times New Roman" panose="02020603050405020304" pitchFamily="18" charset="0"/>
                    <a:ea typeface="Calibri" panose="020F0502020204030204" pitchFamily="34" charset="0"/>
                    <a:cs typeface="Times New Roman" panose="02020603050405020304" pitchFamily="18" charset="0"/>
                  </a:rPr>
                  <a:t>0..28</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0.05     x-bar = 0.1063     (Two tailed test)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z =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0.1063</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0.2</m:t>
                        </m:r>
                      </m:num>
                      <m:den>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0.28/10</m:t>
                        </m:r>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a:latin typeface="Times New Roman" panose="02020603050405020304" pitchFamily="18" charset="0"/>
                    <a:ea typeface="Times New Roman" panose="02020603050405020304" pitchFamily="18" charset="0"/>
                    <a:cs typeface="Times New Roman" panose="02020603050405020304" pitchFamily="18" charset="0"/>
                  </a:rPr>
                  <a:t>-3.3428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Hence the p-value is 2(0.0004) = 0.0008 , </a:t>
                </a:r>
                <a:r>
                  <a:rPr lang="en-US" dirty="0">
                    <a:latin typeface="Times New Roman" panose="02020603050405020304" pitchFamily="18" charset="0"/>
                    <a:ea typeface="Calibri" panose="020F0502020204030204" pitchFamily="34" charset="0"/>
                    <a:cs typeface="Times New Roman" panose="02020603050405020304" pitchFamily="18" charset="0"/>
                  </a:rPr>
                  <a:t>p&lt;0.05</a:t>
                </a:r>
                <a:endParaRPr lang="en-IN" dirty="0">
                  <a:latin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Hence the hypothesis statement &amp; null hypothesis rejected.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 conclude that  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true.</a:t>
                </a:r>
                <a:endParaRPr lang="en-IN"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F35F1EB5-74F1-4131-920E-950B484959ED}"/>
                  </a:ext>
                </a:extLst>
              </p:cNvPr>
              <p:cNvSpPr txBox="1">
                <a:spLocks noRot="1" noChangeAspect="1" noMove="1" noResize="1" noEditPoints="1" noAdjustHandles="1" noChangeArrowheads="1" noChangeShapeType="1" noTextEdit="1"/>
              </p:cNvSpPr>
              <p:nvPr/>
            </p:nvSpPr>
            <p:spPr>
              <a:xfrm>
                <a:off x="143523" y="3491948"/>
                <a:ext cx="11904954" cy="2961003"/>
              </a:xfrm>
              <a:prstGeom prst="rect">
                <a:avLst/>
              </a:prstGeom>
              <a:blipFill>
                <a:blip r:embed="rId3"/>
                <a:stretch>
                  <a:fillRect/>
                </a:stretch>
              </a:blipFill>
              <a:ln>
                <a:solidFill>
                  <a:schemeClr val="tx1"/>
                </a:solidFill>
              </a:ln>
              <a:effectLst>
                <a:outerShdw blurRad="50800" dist="38100" dir="2700000" algn="tl" rotWithShape="0">
                  <a:prstClr val="black">
                    <a:alpha val="40000"/>
                  </a:prstClr>
                </a:outerShdw>
              </a:effectLst>
            </p:spPr>
            <p:txBody>
              <a:bodyPr/>
              <a:lstStyle/>
              <a:p>
                <a:r>
                  <a:rPr lang="en-IN">
                    <a:noFill/>
                  </a:rPr>
                  <a:t> </a:t>
                </a:r>
              </a:p>
            </p:txBody>
          </p:sp>
        </mc:Fallback>
      </mc:AlternateContent>
    </p:spTree>
    <p:extLst>
      <p:ext uri="{BB962C8B-B14F-4D97-AF65-F5344CB8AC3E}">
        <p14:creationId xmlns:p14="http://schemas.microsoft.com/office/powerpoint/2010/main" val="4081485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4814C7-C746-4FCB-8977-C98A4BD7A3C0}"/>
                  </a:ext>
                </a:extLst>
              </p:cNvPr>
              <p:cNvSpPr txBox="1"/>
              <p:nvPr/>
            </p:nvSpPr>
            <p:spPr>
              <a:xfrm>
                <a:off x="143523" y="284922"/>
                <a:ext cx="11904954" cy="2961003"/>
              </a:xfrm>
              <a:prstGeom prst="rect">
                <a:avLst/>
              </a:prstGeom>
              <a:noFill/>
              <a:ln>
                <a:solidFill>
                  <a:schemeClr val="tx1"/>
                </a:solidFill>
              </a:ln>
              <a:effectLst>
                <a:outerShdw blurRad="50800" dist="38100" dir="2700000" algn="tl" rotWithShape="0">
                  <a:prstClr val="black">
                    <a:alpha val="40000"/>
                  </a:prstClr>
                </a:outerShdw>
              </a:effectLst>
            </p:spPr>
            <p:txBody>
              <a:bodyPr wrap="square">
                <a:spAutoFit/>
              </a:bodyPr>
              <a:lstStyle/>
              <a:p>
                <a:pPr>
                  <a:lnSpc>
                    <a:spcPct val="107000"/>
                  </a:lnSpc>
                  <a:spcAft>
                    <a:spcPts val="800"/>
                  </a:spcAf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Statement 4:</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mean Evaporation is less than 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Therefore 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µ &gt;</a:t>
                </a:r>
                <a:r>
                  <a:rPr lang="en-US" dirty="0">
                    <a:latin typeface="Times New Roman" panose="02020603050405020304" pitchFamily="18" charset="0"/>
                    <a:ea typeface="Calibri" panose="020F0502020204030204" pitchFamily="34" charset="0"/>
                    <a:cs typeface="Times New Roman" panose="02020603050405020304" pitchFamily="18" charset="0"/>
                  </a:rPr>
                  <a:t>= 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µ </a:t>
                </a:r>
                <a:r>
                  <a:rPr lang="en-US" dirty="0">
                    <a:latin typeface="Times New Roman" panose="02020603050405020304" pitchFamily="18" charset="0"/>
                    <a:ea typeface="Calibri" panose="020F0502020204030204" pitchFamily="34" charset="0"/>
                    <a:cs typeface="Times New Roman" panose="02020603050405020304" pitchFamily="18" charset="0"/>
                  </a:rPr>
                  <a:t>&lt;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6  s = 2.7669   </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0.05     x-bar = 5.502     (</a:t>
                </a:r>
                <a:r>
                  <a:rPr lang="en-US" dirty="0">
                    <a:latin typeface="Times New Roman" panose="02020603050405020304" pitchFamily="18" charset="0"/>
                    <a:ea typeface="Calibri" panose="020F0502020204030204" pitchFamily="34" charset="0"/>
                    <a:cs typeface="Times New Roman" panose="02020603050405020304" pitchFamily="18" charset="0"/>
                  </a:rPr>
                  <a:t>Left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tailed test)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z =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5.502</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6</m:t>
                        </m:r>
                      </m:num>
                      <m:den>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2.7669/10</m:t>
                        </m:r>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a:latin typeface="Times New Roman" panose="02020603050405020304" pitchFamily="18" charset="0"/>
                    <a:ea typeface="Times New Roman" panose="02020603050405020304" pitchFamily="18" charset="0"/>
                    <a:cs typeface="Times New Roman" panose="02020603050405020304" pitchFamily="18" charset="0"/>
                  </a:rPr>
                  <a:t>-1.799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Hence the p-value is 0.0351 , </a:t>
                </a:r>
                <a:r>
                  <a:rPr lang="en-US" dirty="0">
                    <a:latin typeface="Times New Roman" panose="02020603050405020304" pitchFamily="18" charset="0"/>
                    <a:ea typeface="Calibri" panose="020F0502020204030204" pitchFamily="34" charset="0"/>
                    <a:cs typeface="Times New Roman" panose="02020603050405020304" pitchFamily="18" charset="0"/>
                  </a:rPr>
                  <a:t>p&lt;0.05</a:t>
                </a:r>
                <a:endParaRPr lang="en-IN" dirty="0">
                  <a:latin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Hence the hypothesis statement &amp; null hypothesis rejected.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 conclude that 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true.</a:t>
                </a:r>
                <a:endParaRPr lang="en-IN"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914814C7-C746-4FCB-8977-C98A4BD7A3C0}"/>
                  </a:ext>
                </a:extLst>
              </p:cNvPr>
              <p:cNvSpPr txBox="1">
                <a:spLocks noRot="1" noChangeAspect="1" noMove="1" noResize="1" noEditPoints="1" noAdjustHandles="1" noChangeArrowheads="1" noChangeShapeType="1" noTextEdit="1"/>
              </p:cNvSpPr>
              <p:nvPr/>
            </p:nvSpPr>
            <p:spPr>
              <a:xfrm>
                <a:off x="143523" y="284922"/>
                <a:ext cx="11904954" cy="2961003"/>
              </a:xfrm>
              <a:prstGeom prst="rect">
                <a:avLst/>
              </a:prstGeom>
              <a:blipFill>
                <a:blip r:embed="rId2"/>
                <a:stretch>
                  <a:fillRect/>
                </a:stretch>
              </a:blipFill>
              <a:ln>
                <a:solidFill>
                  <a:schemeClr val="tx1"/>
                </a:solidFill>
              </a:ln>
              <a:effectLst>
                <a:outerShdw blurRad="50800" dist="38100" dir="2700000" algn="tl" rotWithShape="0">
                  <a:prstClr val="black">
                    <a:alpha val="40000"/>
                  </a:prstClr>
                </a:outerShdw>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9AD465A-816C-4E9C-9B3C-AEC0632F12FD}"/>
                  </a:ext>
                </a:extLst>
              </p:cNvPr>
              <p:cNvSpPr txBox="1"/>
              <p:nvPr/>
            </p:nvSpPr>
            <p:spPr>
              <a:xfrm>
                <a:off x="143523" y="3491948"/>
                <a:ext cx="11904954" cy="2961003"/>
              </a:xfrm>
              <a:prstGeom prst="rect">
                <a:avLst/>
              </a:prstGeom>
              <a:noFill/>
              <a:ln>
                <a:solidFill>
                  <a:schemeClr val="tx1"/>
                </a:solidFill>
              </a:ln>
              <a:effectLst>
                <a:outerShdw blurRad="50800" dist="38100" dir="2700000" algn="tl" rotWithShape="0">
                  <a:prstClr val="black">
                    <a:alpha val="40000"/>
                  </a:prstClr>
                </a:outerShdw>
              </a:effectLst>
            </p:spPr>
            <p:txBody>
              <a:bodyPr wrap="square">
                <a:spAutoFit/>
              </a:bodyPr>
              <a:lstStyle/>
              <a:p>
                <a:pPr>
                  <a:lnSpc>
                    <a:spcPct val="107000"/>
                  </a:lnSpc>
                  <a:spcAft>
                    <a:spcPts val="800"/>
                  </a:spcAf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Statement 5:</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mean Sunshine is greater than 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Therefore 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µ &lt;</a:t>
                </a:r>
                <a:r>
                  <a:rPr lang="en-US" dirty="0">
                    <a:latin typeface="Times New Roman" panose="02020603050405020304" pitchFamily="18" charset="0"/>
                    <a:ea typeface="Calibri" panose="020F0502020204030204" pitchFamily="34" charset="0"/>
                    <a:cs typeface="Times New Roman" panose="02020603050405020304" pitchFamily="18" charset="0"/>
                  </a:rPr>
                  <a:t>= 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µ &gt; 8  s = 3.175   </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0.05     x-bar = </a:t>
                </a:r>
                <a:r>
                  <a:rPr lang="en-US" dirty="0">
                    <a:latin typeface="Times New Roman" panose="02020603050405020304" pitchFamily="18" charset="0"/>
                    <a:ea typeface="Calibri" panose="020F0502020204030204" pitchFamily="34" charset="0"/>
                    <a:cs typeface="Times New Roman" panose="02020603050405020304" pitchFamily="18" charset="0"/>
                  </a:rPr>
                  <a:t>8.75</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(Right tailed test)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z =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8.75</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8</m:t>
                        </m:r>
                      </m:num>
                      <m:den>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3.175/10</m:t>
                        </m:r>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dirty="0">
                    <a:latin typeface="Times New Roman" panose="02020603050405020304" pitchFamily="18" charset="0"/>
                    <a:ea typeface="Times New Roman" panose="02020603050405020304" pitchFamily="18" charset="0"/>
                    <a:cs typeface="Times New Roman" panose="02020603050405020304" pitchFamily="18" charset="0"/>
                  </a:rPr>
                  <a:t>2.36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Hence the p-value is 1 - 9909= 0.009 , </a:t>
                </a:r>
                <a:r>
                  <a:rPr lang="en-US" dirty="0">
                    <a:latin typeface="Times New Roman" panose="02020603050405020304" pitchFamily="18" charset="0"/>
                    <a:ea typeface="Calibri" panose="020F0502020204030204" pitchFamily="34" charset="0"/>
                    <a:cs typeface="Times New Roman" panose="02020603050405020304" pitchFamily="18" charset="0"/>
                  </a:rPr>
                  <a:t>p&lt;0.05</a:t>
                </a:r>
                <a:endParaRPr lang="en-IN" dirty="0">
                  <a:latin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Hence the hypothesis statement &amp; null hypothesis rejected.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 conclude that  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true.</a:t>
                </a:r>
                <a:endParaRPr lang="en-IN"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79AD465A-816C-4E9C-9B3C-AEC0632F12FD}"/>
                  </a:ext>
                </a:extLst>
              </p:cNvPr>
              <p:cNvSpPr txBox="1">
                <a:spLocks noRot="1" noChangeAspect="1" noMove="1" noResize="1" noEditPoints="1" noAdjustHandles="1" noChangeArrowheads="1" noChangeShapeType="1" noTextEdit="1"/>
              </p:cNvSpPr>
              <p:nvPr/>
            </p:nvSpPr>
            <p:spPr>
              <a:xfrm>
                <a:off x="143523" y="3491948"/>
                <a:ext cx="11904954" cy="2961003"/>
              </a:xfrm>
              <a:prstGeom prst="rect">
                <a:avLst/>
              </a:prstGeom>
              <a:blipFill>
                <a:blip r:embed="rId3"/>
                <a:stretch>
                  <a:fillRect/>
                </a:stretch>
              </a:blipFill>
              <a:ln>
                <a:solidFill>
                  <a:schemeClr val="tx1"/>
                </a:solidFill>
              </a:ln>
              <a:effectLst>
                <a:outerShdw blurRad="50800" dist="38100" dir="2700000" algn="tl" rotWithShape="0">
                  <a:prstClr val="black">
                    <a:alpha val="40000"/>
                  </a:prstClr>
                </a:outerShdw>
              </a:effectLst>
            </p:spPr>
            <p:txBody>
              <a:bodyPr/>
              <a:lstStyle/>
              <a:p>
                <a:r>
                  <a:rPr lang="en-IN">
                    <a:noFill/>
                  </a:rPr>
                  <a:t> </a:t>
                </a:r>
              </a:p>
            </p:txBody>
          </p:sp>
        </mc:Fallback>
      </mc:AlternateContent>
    </p:spTree>
    <p:extLst>
      <p:ext uri="{BB962C8B-B14F-4D97-AF65-F5344CB8AC3E}">
        <p14:creationId xmlns:p14="http://schemas.microsoft.com/office/powerpoint/2010/main" val="1754718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2A501D-1F21-48CF-BB0E-2666EEFB4D52}"/>
              </a:ext>
            </a:extLst>
          </p:cNvPr>
          <p:cNvSpPr txBox="1"/>
          <p:nvPr/>
        </p:nvSpPr>
        <p:spPr>
          <a:xfrm>
            <a:off x="368403" y="422561"/>
            <a:ext cx="12116097" cy="456775"/>
          </a:xfrm>
          <a:prstGeom prst="rect">
            <a:avLst/>
          </a:prstGeom>
          <a:noFill/>
          <a:effectLst>
            <a:outerShdw blurRad="50800" dist="38100" dir="2700000" algn="tl" rotWithShape="0">
              <a:prstClr val="black">
                <a:alpha val="40000"/>
              </a:prstClr>
            </a:outerShdw>
          </a:effectLst>
        </p:spPr>
        <p:txBody>
          <a:bodyPr wrap="square">
            <a:spAutoFit/>
          </a:bodyPr>
          <a:lstStyle/>
          <a:p>
            <a:pPr>
              <a:lnSpc>
                <a:spcPct val="107000"/>
              </a:lnSpc>
              <a:spcAft>
                <a:spcPts val="800"/>
              </a:spcAft>
            </a:pPr>
            <a:r>
              <a:rPr lang="en-US" sz="2400" dirty="0">
                <a:effectLst/>
                <a:latin typeface="Arial Rounded MT Bold" panose="020F0704030504030204" pitchFamily="34" charset="0"/>
                <a:ea typeface="Calibri" panose="020F0502020204030204" pitchFamily="34" charset="0"/>
                <a:cs typeface="Times New Roman" panose="02020603050405020304" pitchFamily="18" charset="0"/>
              </a:rPr>
              <a:t>6.Correlation</a:t>
            </a:r>
            <a:endParaRPr lang="en-IN" sz="1200" dirty="0">
              <a:effectLst/>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AF3DA5C3-C2F4-43DF-A9E1-C717EA8F4C06}"/>
              </a:ext>
            </a:extLst>
          </p:cNvPr>
          <p:cNvSpPr txBox="1"/>
          <p:nvPr/>
        </p:nvSpPr>
        <p:spPr>
          <a:xfrm>
            <a:off x="686539" y="934884"/>
            <a:ext cx="11674136" cy="769441"/>
          </a:xfrm>
          <a:prstGeom prst="rect">
            <a:avLst/>
          </a:prstGeom>
          <a:noFill/>
        </p:spPr>
        <p:txBody>
          <a:bodyPr wrap="square" rtlCol="0">
            <a:spAutoFit/>
          </a:bodyPr>
          <a:lstStyle/>
          <a:p>
            <a:r>
              <a:rPr lang="en-US" sz="2000" u="sng" dirty="0">
                <a:effectLst/>
                <a:latin typeface="Calibri" panose="020F0502020204030204" pitchFamily="34" charset="0"/>
                <a:ea typeface="Calibri" panose="020F0502020204030204" pitchFamily="34" charset="0"/>
                <a:cs typeface="Times New Roman" panose="02020603050405020304" pitchFamily="18" charset="0"/>
              </a:rPr>
              <a:t>I).To find the correlation between variables that are positively and negatively related </a:t>
            </a:r>
            <a:endParaRPr lang="en-IN" sz="2000"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u="sng" dirty="0"/>
          </a:p>
        </p:txBody>
      </p:sp>
      <p:sp>
        <p:nvSpPr>
          <p:cNvPr id="4" name="TextBox 3">
            <a:extLst>
              <a:ext uri="{FF2B5EF4-FFF2-40B4-BE49-F238E27FC236}">
                <a16:creationId xmlns:a16="http://schemas.microsoft.com/office/drawing/2014/main" id="{F79545D0-F62A-4555-9C28-29EBD13DB51A}"/>
              </a:ext>
            </a:extLst>
          </p:cNvPr>
          <p:cNvSpPr txBox="1"/>
          <p:nvPr/>
        </p:nvSpPr>
        <p:spPr>
          <a:xfrm>
            <a:off x="2899314" y="5743853"/>
            <a:ext cx="7913688"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t>Loading the dataset and importing the required modules</a:t>
            </a:r>
          </a:p>
          <a:p>
            <a:pPr marL="285750" indent="-285750">
              <a:buFont typeface="Arial" panose="020B0604020202020204" pitchFamily="34" charset="0"/>
              <a:buChar char="•"/>
            </a:pPr>
            <a:endParaRPr lang="en-IN" sz="2000" dirty="0"/>
          </a:p>
        </p:txBody>
      </p:sp>
      <p:pic>
        <p:nvPicPr>
          <p:cNvPr id="5" name="Picture 4" descr="Graphical user interface, application&#10;&#10;Description automatically generated">
            <a:extLst>
              <a:ext uri="{FF2B5EF4-FFF2-40B4-BE49-F238E27FC236}">
                <a16:creationId xmlns:a16="http://schemas.microsoft.com/office/drawing/2014/main" id="{CA270020-3B16-4185-A96B-BE55F6AD5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412030"/>
            <a:ext cx="9068266" cy="3687864"/>
          </a:xfrm>
          <a:prstGeom prst="rect">
            <a:avLst/>
          </a:prstGeom>
        </p:spPr>
      </p:pic>
    </p:spTree>
    <p:extLst>
      <p:ext uri="{BB962C8B-B14F-4D97-AF65-F5344CB8AC3E}">
        <p14:creationId xmlns:p14="http://schemas.microsoft.com/office/powerpoint/2010/main" val="158893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2CA721-8D48-429F-863D-013E716CB557}"/>
              </a:ext>
            </a:extLst>
          </p:cNvPr>
          <p:cNvSpPr txBox="1"/>
          <p:nvPr/>
        </p:nvSpPr>
        <p:spPr>
          <a:xfrm>
            <a:off x="630314" y="297401"/>
            <a:ext cx="11283519" cy="369332"/>
          </a:xfrm>
          <a:prstGeom prst="rect">
            <a:avLst/>
          </a:prstGeom>
          <a:noFill/>
        </p:spPr>
        <p:txBody>
          <a:bodyPr wrap="square" rtlCol="0">
            <a:spAutoFit/>
          </a:bodyPr>
          <a:lstStyle/>
          <a:p>
            <a:pPr marL="285750" indent="-285750">
              <a:buFont typeface="Arial" panose="020B0604020202020204" pitchFamily="34" charset="0"/>
              <a:buChar char="•"/>
            </a:pPr>
            <a:r>
              <a:rPr lang="en-IN" dirty="0"/>
              <a:t>Finding correlations using the corr function between all possible variables.</a:t>
            </a:r>
          </a:p>
        </p:txBody>
      </p:sp>
      <p:sp>
        <p:nvSpPr>
          <p:cNvPr id="13" name="Rectangle 4">
            <a:extLst>
              <a:ext uri="{FF2B5EF4-FFF2-40B4-BE49-F238E27FC236}">
                <a16:creationId xmlns:a16="http://schemas.microsoft.com/office/drawing/2014/main" id="{43CD453D-E81B-499F-AFC7-27B6B6FCADD7}"/>
              </a:ext>
            </a:extLst>
          </p:cNvPr>
          <p:cNvSpPr>
            <a:spLocks noChangeArrowheads="1"/>
          </p:cNvSpPr>
          <p:nvPr/>
        </p:nvSpPr>
        <p:spPr bwMode="auto">
          <a:xfrm>
            <a:off x="292963" y="17311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5">
            <a:extLst>
              <a:ext uri="{FF2B5EF4-FFF2-40B4-BE49-F238E27FC236}">
                <a16:creationId xmlns:a16="http://schemas.microsoft.com/office/drawing/2014/main" id="{7BDA49A8-E213-472A-8629-633B46A3354B}"/>
              </a:ext>
            </a:extLst>
          </p:cNvPr>
          <p:cNvSpPr>
            <a:spLocks noChangeArrowheads="1"/>
          </p:cNvSpPr>
          <p:nvPr/>
        </p:nvSpPr>
        <p:spPr bwMode="auto">
          <a:xfrm>
            <a:off x="292963" y="22463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6">
            <a:extLst>
              <a:ext uri="{FF2B5EF4-FFF2-40B4-BE49-F238E27FC236}">
                <a16:creationId xmlns:a16="http://schemas.microsoft.com/office/drawing/2014/main" id="{32A6F1D4-0F0C-4BD2-AE80-F390C539E4F3}"/>
              </a:ext>
            </a:extLst>
          </p:cNvPr>
          <p:cNvSpPr>
            <a:spLocks noChangeArrowheads="1"/>
          </p:cNvSpPr>
          <p:nvPr/>
        </p:nvSpPr>
        <p:spPr bwMode="auto">
          <a:xfrm>
            <a:off x="292963" y="39989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9" name="Rectangle 7">
            <a:extLst>
              <a:ext uri="{FF2B5EF4-FFF2-40B4-BE49-F238E27FC236}">
                <a16:creationId xmlns:a16="http://schemas.microsoft.com/office/drawing/2014/main" id="{12BFBC01-BA34-46E7-BED2-1B05FC414E7F}"/>
              </a:ext>
            </a:extLst>
          </p:cNvPr>
          <p:cNvSpPr>
            <a:spLocks noChangeArrowheads="1"/>
          </p:cNvSpPr>
          <p:nvPr/>
        </p:nvSpPr>
        <p:spPr bwMode="auto">
          <a:xfrm>
            <a:off x="292963" y="55769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7" name="Rectangle 11">
            <a:extLst>
              <a:ext uri="{FF2B5EF4-FFF2-40B4-BE49-F238E27FC236}">
                <a16:creationId xmlns:a16="http://schemas.microsoft.com/office/drawing/2014/main" id="{CD7E7785-A9EA-472E-A1EA-6BF4C7762A9F}"/>
              </a:ext>
            </a:extLst>
          </p:cNvPr>
          <p:cNvSpPr>
            <a:spLocks noChangeArrowheads="1"/>
          </p:cNvSpPr>
          <p:nvPr/>
        </p:nvSpPr>
        <p:spPr bwMode="auto">
          <a:xfrm>
            <a:off x="1203158" y="15256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9" name="Rectangle 12">
            <a:extLst>
              <a:ext uri="{FF2B5EF4-FFF2-40B4-BE49-F238E27FC236}">
                <a16:creationId xmlns:a16="http://schemas.microsoft.com/office/drawing/2014/main" id="{0E302E06-23C4-4EEB-B796-7314593C84E2}"/>
              </a:ext>
            </a:extLst>
          </p:cNvPr>
          <p:cNvSpPr>
            <a:spLocks noChangeArrowheads="1"/>
          </p:cNvSpPr>
          <p:nvPr/>
        </p:nvSpPr>
        <p:spPr bwMode="auto">
          <a:xfrm>
            <a:off x="0" y="2035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13">
            <a:extLst>
              <a:ext uri="{FF2B5EF4-FFF2-40B4-BE49-F238E27FC236}">
                <a16:creationId xmlns:a16="http://schemas.microsoft.com/office/drawing/2014/main" id="{FB7CC5E9-580F-41C9-9AEA-AD8B483FE5C6}"/>
              </a:ext>
            </a:extLst>
          </p:cNvPr>
          <p:cNvSpPr>
            <a:spLocks noChangeArrowheads="1"/>
          </p:cNvSpPr>
          <p:nvPr/>
        </p:nvSpPr>
        <p:spPr bwMode="auto">
          <a:xfrm>
            <a:off x="0" y="3665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14">
            <a:extLst>
              <a:ext uri="{FF2B5EF4-FFF2-40B4-BE49-F238E27FC236}">
                <a16:creationId xmlns:a16="http://schemas.microsoft.com/office/drawing/2014/main" id="{3A2C2E97-78E0-48F5-92C1-1FA5689D1DE9}"/>
              </a:ext>
            </a:extLst>
          </p:cNvPr>
          <p:cNvSpPr>
            <a:spLocks noChangeArrowheads="1"/>
          </p:cNvSpPr>
          <p:nvPr/>
        </p:nvSpPr>
        <p:spPr bwMode="auto">
          <a:xfrm>
            <a:off x="0" y="54784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7" name="Picture 36">
            <a:extLst>
              <a:ext uri="{FF2B5EF4-FFF2-40B4-BE49-F238E27FC236}">
                <a16:creationId xmlns:a16="http://schemas.microsoft.com/office/drawing/2014/main" id="{544A4EDD-2037-4B9C-93EC-EF9F98A95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036" y="794782"/>
            <a:ext cx="5274994" cy="1681305"/>
          </a:xfrm>
          <a:prstGeom prst="rect">
            <a:avLst/>
          </a:prstGeom>
        </p:spPr>
      </p:pic>
      <p:pic>
        <p:nvPicPr>
          <p:cNvPr id="39" name="Picture 38">
            <a:extLst>
              <a:ext uri="{FF2B5EF4-FFF2-40B4-BE49-F238E27FC236}">
                <a16:creationId xmlns:a16="http://schemas.microsoft.com/office/drawing/2014/main" id="{9CF3D9A2-7A38-4165-9800-C6203FFDC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494" y="791345"/>
            <a:ext cx="4748073" cy="1728171"/>
          </a:xfrm>
          <a:prstGeom prst="rect">
            <a:avLst/>
          </a:prstGeom>
        </p:spPr>
      </p:pic>
      <p:pic>
        <p:nvPicPr>
          <p:cNvPr id="41" name="Picture 40">
            <a:extLst>
              <a:ext uri="{FF2B5EF4-FFF2-40B4-BE49-F238E27FC236}">
                <a16:creationId xmlns:a16="http://schemas.microsoft.com/office/drawing/2014/main" id="{F1FA60CB-A61C-4822-8726-F9500FE5D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659" y="2618592"/>
            <a:ext cx="4938268" cy="1868392"/>
          </a:xfrm>
          <a:prstGeom prst="rect">
            <a:avLst/>
          </a:prstGeom>
        </p:spPr>
      </p:pic>
      <p:pic>
        <p:nvPicPr>
          <p:cNvPr id="43" name="Picture 42" descr="Table&#10;&#10;Description automatically generated">
            <a:extLst>
              <a:ext uri="{FF2B5EF4-FFF2-40B4-BE49-F238E27FC236}">
                <a16:creationId xmlns:a16="http://schemas.microsoft.com/office/drawing/2014/main" id="{81923E70-B3A2-4BEF-9C00-29B064C196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1494" y="2507381"/>
            <a:ext cx="4480960" cy="1944120"/>
          </a:xfrm>
          <a:prstGeom prst="rect">
            <a:avLst/>
          </a:prstGeom>
        </p:spPr>
      </p:pic>
      <p:pic>
        <p:nvPicPr>
          <p:cNvPr id="49" name="Picture 48" descr="A picture containing graphical user interface&#10;&#10;Description automatically generated">
            <a:extLst>
              <a:ext uri="{FF2B5EF4-FFF2-40B4-BE49-F238E27FC236}">
                <a16:creationId xmlns:a16="http://schemas.microsoft.com/office/drawing/2014/main" id="{3E1DED1A-C9BB-4F5C-9FC4-95DE17582C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7300" y="4431424"/>
            <a:ext cx="4413970" cy="1952798"/>
          </a:xfrm>
          <a:prstGeom prst="rect">
            <a:avLst/>
          </a:prstGeom>
        </p:spPr>
      </p:pic>
      <p:pic>
        <p:nvPicPr>
          <p:cNvPr id="3" name="Picture 2">
            <a:extLst>
              <a:ext uri="{FF2B5EF4-FFF2-40B4-BE49-F238E27FC236}">
                <a16:creationId xmlns:a16="http://schemas.microsoft.com/office/drawing/2014/main" id="{582704C9-87CC-4227-9ADE-CFD62CBEFC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0653" y="4486983"/>
            <a:ext cx="4774047" cy="1751147"/>
          </a:xfrm>
          <a:prstGeom prst="rect">
            <a:avLst/>
          </a:prstGeom>
        </p:spPr>
      </p:pic>
    </p:spTree>
    <p:extLst>
      <p:ext uri="{BB962C8B-B14F-4D97-AF65-F5344CB8AC3E}">
        <p14:creationId xmlns:p14="http://schemas.microsoft.com/office/powerpoint/2010/main" val="622829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08EB124E-EEA6-43DE-8B46-44DED935EC31}"/>
              </a:ext>
            </a:extLst>
          </p:cNvPr>
          <p:cNvSpPr>
            <a:spLocks noChangeArrowheads="1"/>
          </p:cNvSpPr>
          <p:nvPr/>
        </p:nvSpPr>
        <p:spPr bwMode="auto">
          <a:xfrm>
            <a:off x="513682" y="2525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5">
            <a:extLst>
              <a:ext uri="{FF2B5EF4-FFF2-40B4-BE49-F238E27FC236}">
                <a16:creationId xmlns:a16="http://schemas.microsoft.com/office/drawing/2014/main" id="{C9C247B4-3236-4439-9ADC-5FB2FB1184F5}"/>
              </a:ext>
            </a:extLst>
          </p:cNvPr>
          <p:cNvSpPr>
            <a:spLocks noChangeArrowheads="1"/>
          </p:cNvSpPr>
          <p:nvPr/>
        </p:nvSpPr>
        <p:spPr bwMode="auto">
          <a:xfrm>
            <a:off x="441325" y="24175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6">
            <a:extLst>
              <a:ext uri="{FF2B5EF4-FFF2-40B4-BE49-F238E27FC236}">
                <a16:creationId xmlns:a16="http://schemas.microsoft.com/office/drawing/2014/main" id="{40F11BA4-A275-4657-A16D-534945E68C2A}"/>
              </a:ext>
            </a:extLst>
          </p:cNvPr>
          <p:cNvSpPr>
            <a:spLocks noChangeArrowheads="1"/>
          </p:cNvSpPr>
          <p:nvPr/>
        </p:nvSpPr>
        <p:spPr bwMode="auto">
          <a:xfrm>
            <a:off x="441325" y="52670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1" name="Rectangle 10">
            <a:extLst>
              <a:ext uri="{FF2B5EF4-FFF2-40B4-BE49-F238E27FC236}">
                <a16:creationId xmlns:a16="http://schemas.microsoft.com/office/drawing/2014/main" id="{B3607A32-584A-4944-B137-74B4E738A1A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3" name="Rectangle 11">
            <a:extLst>
              <a:ext uri="{FF2B5EF4-FFF2-40B4-BE49-F238E27FC236}">
                <a16:creationId xmlns:a16="http://schemas.microsoft.com/office/drawing/2014/main" id="{98BED582-C78B-4828-85CA-A61841E04962}"/>
              </a:ext>
            </a:extLst>
          </p:cNvPr>
          <p:cNvSpPr>
            <a:spLocks noChangeArrowheads="1"/>
          </p:cNvSpPr>
          <p:nvPr/>
        </p:nvSpPr>
        <p:spPr bwMode="auto">
          <a:xfrm>
            <a:off x="0" y="2073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ectangle 12">
            <a:extLst>
              <a:ext uri="{FF2B5EF4-FFF2-40B4-BE49-F238E27FC236}">
                <a16:creationId xmlns:a16="http://schemas.microsoft.com/office/drawing/2014/main" id="{FBF46533-553B-4912-87B0-527E7A4635CB}"/>
              </a:ext>
            </a:extLst>
          </p:cNvPr>
          <p:cNvSpPr>
            <a:spLocks noChangeArrowheads="1"/>
          </p:cNvSpPr>
          <p:nvPr/>
        </p:nvSpPr>
        <p:spPr bwMode="auto">
          <a:xfrm>
            <a:off x="0" y="37195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7" name="Rectangle 13">
            <a:extLst>
              <a:ext uri="{FF2B5EF4-FFF2-40B4-BE49-F238E27FC236}">
                <a16:creationId xmlns:a16="http://schemas.microsoft.com/office/drawing/2014/main" id="{2577C7F2-B48C-4B2D-8BC2-31BCA9ADD1B1}"/>
              </a:ext>
            </a:extLst>
          </p:cNvPr>
          <p:cNvSpPr>
            <a:spLocks noChangeArrowheads="1"/>
          </p:cNvSpPr>
          <p:nvPr/>
        </p:nvSpPr>
        <p:spPr bwMode="auto">
          <a:xfrm>
            <a:off x="0" y="5145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2" name="Picture 11">
            <a:extLst>
              <a:ext uri="{FF2B5EF4-FFF2-40B4-BE49-F238E27FC236}">
                <a16:creationId xmlns:a16="http://schemas.microsoft.com/office/drawing/2014/main" id="{8C963A33-0744-4092-95CD-209EBD624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682" y="443038"/>
            <a:ext cx="4780212" cy="2042196"/>
          </a:xfrm>
          <a:prstGeom prst="rect">
            <a:avLst/>
          </a:prstGeom>
        </p:spPr>
      </p:pic>
      <p:pic>
        <p:nvPicPr>
          <p:cNvPr id="16" name="Picture 15">
            <a:extLst>
              <a:ext uri="{FF2B5EF4-FFF2-40B4-BE49-F238E27FC236}">
                <a16:creationId xmlns:a16="http://schemas.microsoft.com/office/drawing/2014/main" id="{51D363F4-DD32-483B-AB52-C6F01EAA52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912" y="341639"/>
            <a:ext cx="4331034" cy="2151840"/>
          </a:xfrm>
          <a:prstGeom prst="rect">
            <a:avLst/>
          </a:prstGeom>
        </p:spPr>
      </p:pic>
      <p:pic>
        <p:nvPicPr>
          <p:cNvPr id="20" name="Picture 19">
            <a:extLst>
              <a:ext uri="{FF2B5EF4-FFF2-40B4-BE49-F238E27FC236}">
                <a16:creationId xmlns:a16="http://schemas.microsoft.com/office/drawing/2014/main" id="{F27B7E1E-73A4-42BB-AC0C-BA6F254DB7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492" y="2601828"/>
            <a:ext cx="4924592" cy="1942737"/>
          </a:xfrm>
          <a:prstGeom prst="rect">
            <a:avLst/>
          </a:prstGeom>
        </p:spPr>
      </p:pic>
      <p:pic>
        <p:nvPicPr>
          <p:cNvPr id="24" name="Picture 23">
            <a:extLst>
              <a:ext uri="{FF2B5EF4-FFF2-40B4-BE49-F238E27FC236}">
                <a16:creationId xmlns:a16="http://schemas.microsoft.com/office/drawing/2014/main" id="{58499520-B3A4-4528-8F1D-14EAD27678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5616" y="2508564"/>
            <a:ext cx="4102330" cy="1923737"/>
          </a:xfrm>
          <a:prstGeom prst="rect">
            <a:avLst/>
          </a:prstGeom>
        </p:spPr>
      </p:pic>
      <p:pic>
        <p:nvPicPr>
          <p:cNvPr id="28" name="Picture 27">
            <a:extLst>
              <a:ext uri="{FF2B5EF4-FFF2-40B4-BE49-F238E27FC236}">
                <a16:creationId xmlns:a16="http://schemas.microsoft.com/office/drawing/2014/main" id="{A80C6725-638F-4118-87D3-CC87D1A646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3744" y="4584981"/>
            <a:ext cx="4771429" cy="1780407"/>
          </a:xfrm>
          <a:prstGeom prst="rect">
            <a:avLst/>
          </a:prstGeom>
        </p:spPr>
      </p:pic>
      <p:pic>
        <p:nvPicPr>
          <p:cNvPr id="30" name="Picture 29">
            <a:extLst>
              <a:ext uri="{FF2B5EF4-FFF2-40B4-BE49-F238E27FC236}">
                <a16:creationId xmlns:a16="http://schemas.microsoft.com/office/drawing/2014/main" id="{E6DBB9E2-FE96-4C23-935B-42DD0230C9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9682" y="4396166"/>
            <a:ext cx="4242970" cy="1939169"/>
          </a:xfrm>
          <a:prstGeom prst="rect">
            <a:avLst/>
          </a:prstGeom>
        </p:spPr>
      </p:pic>
    </p:spTree>
    <p:extLst>
      <p:ext uri="{BB962C8B-B14F-4D97-AF65-F5344CB8AC3E}">
        <p14:creationId xmlns:p14="http://schemas.microsoft.com/office/powerpoint/2010/main" val="407902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4BB503-9571-441F-AA36-D3852B92BA9B}"/>
              </a:ext>
            </a:extLst>
          </p:cNvPr>
          <p:cNvSpPr txBox="1"/>
          <p:nvPr/>
        </p:nvSpPr>
        <p:spPr>
          <a:xfrm>
            <a:off x="174593" y="304719"/>
            <a:ext cx="11842811" cy="6647974"/>
          </a:xfrm>
          <a:prstGeom prst="rect">
            <a:avLst/>
          </a:prstGeom>
          <a:noFill/>
        </p:spPr>
        <p:txBody>
          <a:bodyPr wrap="square" rtlCol="0">
            <a:spAutoFit/>
          </a:bodyPr>
          <a:lstStyle/>
          <a:p>
            <a:r>
              <a:rPr lang="en-US" sz="2400" u="sng" dirty="0"/>
              <a:t>Data cleaning :</a:t>
            </a:r>
          </a:p>
          <a:p>
            <a:endParaRPr lang="en-US" sz="2400" dirty="0"/>
          </a:p>
          <a:p>
            <a:pPr marL="285750" indent="-285750">
              <a:buFont typeface="Arial" panose="020B0604020202020204" pitchFamily="34" charset="0"/>
              <a:buChar char="•"/>
            </a:pPr>
            <a:r>
              <a:rPr lang="en-US" dirty="0"/>
              <a:t>Importing dataset to </a:t>
            </a:r>
            <a:r>
              <a:rPr lang="en-US" dirty="0" err="1"/>
              <a:t>Jupyter</a:t>
            </a:r>
            <a:r>
              <a:rPr lang="en-US" dirty="0"/>
              <a:t> notebook   </a:t>
            </a:r>
            <a:r>
              <a:rPr lang="en-US" dirty="0">
                <a:sym typeface="Wingdings" panose="05000000000000000000" pitchFamily="2" charset="2"/>
              </a:rPr>
              <a:t></a:t>
            </a:r>
            <a:endParaRPr lang="en-US"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342900" indent="-342900">
              <a:buFont typeface="Arial" panose="020B0604020202020204" pitchFamily="34" charset="0"/>
              <a:buChar char="•"/>
            </a:pPr>
            <a:r>
              <a:rPr lang="en-US" sz="2000" dirty="0"/>
              <a:t>Checking columns for Missing values  </a:t>
            </a:r>
            <a:r>
              <a:rPr lang="en-US" sz="2000" dirty="0">
                <a:sym typeface="Wingdings" panose="05000000000000000000" pitchFamily="2" charset="2"/>
              </a:rPr>
              <a:t></a:t>
            </a:r>
            <a:endParaRPr lang="en-US" sz="20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IN" dirty="0"/>
          </a:p>
        </p:txBody>
      </p:sp>
      <p:pic>
        <p:nvPicPr>
          <p:cNvPr id="5" name="Picture 4">
            <a:extLst>
              <a:ext uri="{FF2B5EF4-FFF2-40B4-BE49-F238E27FC236}">
                <a16:creationId xmlns:a16="http://schemas.microsoft.com/office/drawing/2014/main" id="{EE329A71-1677-42BA-9D76-94DDBF0526FE}"/>
              </a:ext>
            </a:extLst>
          </p:cNvPr>
          <p:cNvPicPr>
            <a:picLocks noChangeAspect="1"/>
          </p:cNvPicPr>
          <p:nvPr/>
        </p:nvPicPr>
        <p:blipFill>
          <a:blip r:embed="rId2"/>
          <a:stretch>
            <a:fillRect/>
          </a:stretch>
        </p:blipFill>
        <p:spPr>
          <a:xfrm>
            <a:off x="5092823" y="840165"/>
            <a:ext cx="5755536" cy="2588835"/>
          </a:xfrm>
          <a:prstGeom prst="rect">
            <a:avLst/>
          </a:prstGeom>
        </p:spPr>
      </p:pic>
      <p:pic>
        <p:nvPicPr>
          <p:cNvPr id="6" name="Picture 5">
            <a:extLst>
              <a:ext uri="{FF2B5EF4-FFF2-40B4-BE49-F238E27FC236}">
                <a16:creationId xmlns:a16="http://schemas.microsoft.com/office/drawing/2014/main" id="{D4CD1126-BFEB-4FEF-B8FC-B7F671EC7CD7}"/>
              </a:ext>
            </a:extLst>
          </p:cNvPr>
          <p:cNvPicPr>
            <a:picLocks noChangeAspect="1"/>
          </p:cNvPicPr>
          <p:nvPr/>
        </p:nvPicPr>
        <p:blipFill>
          <a:blip r:embed="rId3"/>
          <a:stretch>
            <a:fillRect/>
          </a:stretch>
        </p:blipFill>
        <p:spPr>
          <a:xfrm>
            <a:off x="5376908" y="3628706"/>
            <a:ext cx="4628226" cy="3029587"/>
          </a:xfrm>
          <a:prstGeom prst="rect">
            <a:avLst/>
          </a:prstGeom>
        </p:spPr>
      </p:pic>
    </p:spTree>
    <p:extLst>
      <p:ext uri="{BB962C8B-B14F-4D97-AF65-F5344CB8AC3E}">
        <p14:creationId xmlns:p14="http://schemas.microsoft.com/office/powerpoint/2010/main" val="3328902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43C1F5-B1A4-4A4D-A1A3-A2CC3C179B20}"/>
              </a:ext>
            </a:extLst>
          </p:cNvPr>
          <p:cNvSpPr txBox="1"/>
          <p:nvPr/>
        </p:nvSpPr>
        <p:spPr>
          <a:xfrm>
            <a:off x="144379" y="417095"/>
            <a:ext cx="12191999" cy="5296835"/>
          </a:xfrm>
          <a:prstGeom prst="rect">
            <a:avLst/>
          </a:prstGeom>
          <a:noFill/>
        </p:spPr>
        <p:txBody>
          <a:bodyPr wrap="square">
            <a:spAutoFit/>
          </a:bodyPr>
          <a:lstStyle/>
          <a:p>
            <a:pPr>
              <a:lnSpc>
                <a:spcPct val="107000"/>
              </a:lnSpc>
              <a:spcAft>
                <a:spcPts val="800"/>
              </a:spcAft>
            </a:pPr>
            <a:r>
              <a:rPr lang="en-US" sz="2000" dirty="0">
                <a:latin typeface="Arial Rounded MT Bold" panose="020F0704030504030204" pitchFamily="34" charset="0"/>
                <a:ea typeface="Calibri" panose="020F0502020204030204" pitchFamily="34" charset="0"/>
                <a:cs typeface="Times New Roman" panose="02020603050405020304" pitchFamily="18" charset="0"/>
              </a:rPr>
              <a:t>II)</a:t>
            </a:r>
            <a:r>
              <a:rPr lang="en-US" sz="2000" dirty="0">
                <a:effectLst/>
                <a:latin typeface="Arial Rounded MT Bold" panose="020F0704030504030204" pitchFamily="34" charset="0"/>
                <a:ea typeface="Calibri" panose="020F0502020204030204" pitchFamily="34" charset="0"/>
                <a:cs typeface="Times New Roman" panose="02020603050405020304" pitchFamily="18" charset="0"/>
              </a:rPr>
              <a:t>State inferences about</a:t>
            </a:r>
            <a:r>
              <a:rPr lang="en-IN" sz="2000" dirty="0">
                <a:effectLst/>
                <a:latin typeface="Arial Rounded MT Bold" panose="020F0704030504030204" pitchFamily="34" charset="0"/>
                <a:ea typeface="Calibri" panose="020F0502020204030204" pitchFamily="34" charset="0"/>
                <a:cs typeface="Times New Roman" panose="02020603050405020304" pitchFamily="18" charset="0"/>
              </a:rPr>
              <a:t> the correlation data obtained</a:t>
            </a:r>
          </a:p>
          <a:p>
            <a:pPr>
              <a:lnSpc>
                <a:spcPct val="107000"/>
              </a:lnSpc>
              <a:spcAft>
                <a:spcPts val="800"/>
              </a:spcAft>
            </a:pPr>
            <a:endParaRPr lang="en-IN" sz="20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spc="-5" dirty="0">
                <a:solidFill>
                  <a:srgbClr val="292929"/>
                </a:solidFill>
                <a:effectLst/>
                <a:ea typeface="Calibri" panose="020F0502020204030204" pitchFamily="34" charset="0"/>
                <a:cs typeface="Times New Roman" panose="02020603050405020304" pitchFamily="18" charset="0"/>
              </a:rPr>
              <a:t>Correlation (to be exact Correlation in Statistic) is a measure of a mutual relationship between two variables whether they are causal or not. This degree of measurement could be measured on any kind of data type (Continuous and Continuous, Categorical and Categorical, continuous and Categorical).</a:t>
            </a:r>
            <a:endParaRPr lang="en-IN" sz="1800" dirty="0">
              <a:effectLst/>
              <a:ea typeface="Calibri" panose="020F0502020204030204" pitchFamily="34" charset="0"/>
              <a:cs typeface="Times New Roman" panose="02020603050405020304" pitchFamily="18" charset="0"/>
            </a:endParaRPr>
          </a:p>
          <a:p>
            <a:pPr marL="342900" lvl="0" indent="-342900">
              <a:lnSpc>
                <a:spcPts val="2400"/>
              </a:lnSpc>
              <a:spcBef>
                <a:spcPts val="1030"/>
              </a:spcBef>
              <a:buFont typeface="Symbol" panose="05050102010706020507" pitchFamily="18" charset="2"/>
              <a:buChar char=""/>
            </a:pPr>
            <a:r>
              <a:rPr lang="en-US" sz="1800" spc="-5" dirty="0">
                <a:solidFill>
                  <a:srgbClr val="292929"/>
                </a:solidFill>
                <a:effectLst/>
                <a:ea typeface="Times New Roman" panose="02020603050405020304" pitchFamily="18" charset="0"/>
              </a:rPr>
              <a:t>Pearson Correlation is one of the most used correlations during the data analysis process. Pearson correlation measures the linear relationship between variable continuous X and variable continuous Y and has a value between 1 and -1.In other words, the Pearson Correlation Coefficient measures the relationship between 2 variables via a line.</a:t>
            </a:r>
            <a:endParaRPr lang="en-IN" sz="1800" dirty="0">
              <a:effectLst/>
              <a:ea typeface="Times New Roman" panose="02020603050405020304" pitchFamily="18" charset="0"/>
            </a:endParaRPr>
          </a:p>
          <a:p>
            <a:pPr marL="457200">
              <a:lnSpc>
                <a:spcPts val="2400"/>
              </a:lnSpc>
              <a:spcBef>
                <a:spcPts val="1030"/>
              </a:spcBef>
            </a:pPr>
            <a:r>
              <a:rPr lang="en-US" sz="1800" spc="-5" dirty="0">
                <a:solidFill>
                  <a:srgbClr val="292929"/>
                </a:solidFill>
                <a:effectLst/>
                <a:latin typeface="Georgia" panose="02040502050405020303"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spc="-5" dirty="0">
                <a:solidFill>
                  <a:srgbClr val="292929"/>
                </a:solidFill>
                <a:effectLst/>
                <a:ea typeface="Calibri" panose="020F0502020204030204" pitchFamily="34" charset="0"/>
                <a:cs typeface="Times New Roman" panose="02020603050405020304" pitchFamily="18" charset="0"/>
              </a:rPr>
              <a:t>When the correlation coefficient is </a:t>
            </a:r>
            <a:r>
              <a:rPr lang="en-US" sz="1800" b="1" spc="-5" dirty="0">
                <a:solidFill>
                  <a:srgbClr val="292929"/>
                </a:solidFill>
                <a:effectLst/>
                <a:ea typeface="Calibri" panose="020F0502020204030204" pitchFamily="34" charset="0"/>
                <a:cs typeface="Times New Roman" panose="02020603050405020304" pitchFamily="18" charset="0"/>
              </a:rPr>
              <a:t>closer to value 1</a:t>
            </a:r>
            <a:r>
              <a:rPr lang="en-US" sz="1800" spc="-5" dirty="0">
                <a:solidFill>
                  <a:srgbClr val="292929"/>
                </a:solidFill>
                <a:effectLst/>
                <a:ea typeface="Calibri" panose="020F0502020204030204" pitchFamily="34" charset="0"/>
                <a:cs typeface="Times New Roman" panose="02020603050405020304" pitchFamily="18" charset="0"/>
              </a:rPr>
              <a:t>, it means there is a </a:t>
            </a:r>
            <a:r>
              <a:rPr lang="en-US" sz="1800" b="1" spc="-5" dirty="0">
                <a:solidFill>
                  <a:srgbClr val="292929"/>
                </a:solidFill>
                <a:effectLst/>
                <a:ea typeface="Calibri" panose="020F0502020204030204" pitchFamily="34" charset="0"/>
                <a:cs typeface="Times New Roman" panose="02020603050405020304" pitchFamily="18" charset="0"/>
              </a:rPr>
              <a:t>positive relationship</a:t>
            </a:r>
            <a:r>
              <a:rPr lang="en-US" sz="1800" spc="-5" dirty="0">
                <a:solidFill>
                  <a:srgbClr val="292929"/>
                </a:solidFill>
                <a:effectLst/>
                <a:ea typeface="Calibri" panose="020F0502020204030204" pitchFamily="34" charset="0"/>
                <a:cs typeface="Times New Roman" panose="02020603050405020304" pitchFamily="18" charset="0"/>
              </a:rPr>
              <a:t> between variable X and Y. A positive relationship indicates an increase in one variable associated with an increase in the other. On the other hand, </a:t>
            </a:r>
            <a:r>
              <a:rPr lang="en-US" sz="1800" b="1" spc="-5" dirty="0">
                <a:solidFill>
                  <a:srgbClr val="292929"/>
                </a:solidFill>
                <a:effectLst/>
                <a:ea typeface="Calibri" panose="020F0502020204030204" pitchFamily="34" charset="0"/>
                <a:cs typeface="Times New Roman" panose="02020603050405020304" pitchFamily="18" charset="0"/>
              </a:rPr>
              <a:t>the closer correlation coefficient is to -1</a:t>
            </a:r>
            <a:r>
              <a:rPr lang="en-US" sz="1800" spc="-5" dirty="0">
                <a:solidFill>
                  <a:srgbClr val="292929"/>
                </a:solidFill>
                <a:effectLst/>
                <a:ea typeface="Calibri" panose="020F0502020204030204" pitchFamily="34" charset="0"/>
                <a:cs typeface="Times New Roman" panose="02020603050405020304" pitchFamily="18" charset="0"/>
              </a:rPr>
              <a:t> would mean there is a </a:t>
            </a:r>
            <a:r>
              <a:rPr lang="en-US" sz="1800" b="1" spc="-5" dirty="0">
                <a:solidFill>
                  <a:srgbClr val="292929"/>
                </a:solidFill>
                <a:effectLst/>
                <a:ea typeface="Calibri" panose="020F0502020204030204" pitchFamily="34" charset="0"/>
                <a:cs typeface="Times New Roman" panose="02020603050405020304" pitchFamily="18" charset="0"/>
              </a:rPr>
              <a:t>negative relationship</a:t>
            </a:r>
            <a:r>
              <a:rPr lang="en-US" sz="1800" spc="-5" dirty="0">
                <a:solidFill>
                  <a:srgbClr val="292929"/>
                </a:solidFill>
                <a:effectLst/>
                <a:ea typeface="Calibri" panose="020F0502020204030204" pitchFamily="34" charset="0"/>
                <a:cs typeface="Times New Roman" panose="02020603050405020304" pitchFamily="18" charset="0"/>
              </a:rPr>
              <a:t> which is the increase in one variable would result in a decrease in the other. </a:t>
            </a:r>
            <a:r>
              <a:rPr lang="en-US" sz="1800" b="1" spc="-5" dirty="0">
                <a:solidFill>
                  <a:srgbClr val="292929"/>
                </a:solidFill>
                <a:effectLst/>
                <a:ea typeface="Calibri" panose="020F0502020204030204" pitchFamily="34" charset="0"/>
                <a:cs typeface="Times New Roman" panose="02020603050405020304" pitchFamily="18" charset="0"/>
              </a:rPr>
              <a:t>If X and Y are independent</a:t>
            </a:r>
            <a:r>
              <a:rPr lang="en-US" sz="1800" spc="-5" dirty="0">
                <a:solidFill>
                  <a:srgbClr val="292929"/>
                </a:solidFill>
                <a:effectLst/>
                <a:ea typeface="Calibri" panose="020F0502020204030204" pitchFamily="34" charset="0"/>
                <a:cs typeface="Times New Roman" panose="02020603050405020304" pitchFamily="18" charset="0"/>
              </a:rPr>
              <a:t>, then the </a:t>
            </a:r>
            <a:r>
              <a:rPr lang="en-US" sz="1800" b="1" spc="-5" dirty="0">
                <a:solidFill>
                  <a:srgbClr val="292929"/>
                </a:solidFill>
                <a:effectLst/>
                <a:ea typeface="Calibri" panose="020F0502020204030204" pitchFamily="34" charset="0"/>
                <a:cs typeface="Times New Roman" panose="02020603050405020304" pitchFamily="18" charset="0"/>
              </a:rPr>
              <a:t>correlation coefficient is close to 0</a:t>
            </a:r>
            <a:r>
              <a:rPr lang="en-US" sz="1800" spc="-5" dirty="0">
                <a:solidFill>
                  <a:srgbClr val="292929"/>
                </a:solidFill>
                <a:effectLst/>
                <a:ea typeface="Calibri" panose="020F0502020204030204" pitchFamily="34" charset="0"/>
                <a:cs typeface="Times New Roman" panose="02020603050405020304" pitchFamily="18" charset="0"/>
              </a:rPr>
              <a:t> although the Pearson correlation can be small even if there is a strong relationship between two variables.</a:t>
            </a:r>
            <a:endParaRPr lang="en-IN" sz="1800" dirty="0">
              <a:effectLst/>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30611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20BB46-DF18-480A-9C68-8B3837D00A3A}"/>
              </a:ext>
            </a:extLst>
          </p:cNvPr>
          <p:cNvSpPr txBox="1"/>
          <p:nvPr/>
        </p:nvSpPr>
        <p:spPr>
          <a:xfrm>
            <a:off x="81378" y="97654"/>
            <a:ext cx="12029243" cy="7017306"/>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a:t>
            </a:r>
            <a:r>
              <a:rPr lang="en-US" dirty="0" err="1"/>
              <a:t>Temparatures</a:t>
            </a:r>
            <a:r>
              <a:rPr lang="en-US" dirty="0"/>
              <a:t> we cannot replace </a:t>
            </a:r>
            <a:r>
              <a:rPr lang="en-US" dirty="0" err="1"/>
              <a:t>NaN</a:t>
            </a:r>
            <a:r>
              <a:rPr lang="en-US" dirty="0"/>
              <a:t> values with 0, hence replacing </a:t>
            </a:r>
            <a:r>
              <a:rPr lang="en-US" dirty="0" err="1"/>
              <a:t>NaN</a:t>
            </a:r>
            <a:r>
              <a:rPr lang="en-US" dirty="0"/>
              <a:t> with its respective mode value.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Respective mode values for </a:t>
            </a:r>
            <a:r>
              <a:rPr lang="en-US" dirty="0" err="1"/>
              <a:t>MinTemp</a:t>
            </a:r>
            <a:r>
              <a:rPr lang="en-US" dirty="0"/>
              <a:t>, </a:t>
            </a:r>
            <a:r>
              <a:rPr lang="en-US" dirty="0" err="1"/>
              <a:t>MaxTemp</a:t>
            </a:r>
            <a:r>
              <a:rPr lang="en-US" dirty="0"/>
              <a:t>, Temp9am and Temp3pm are 9.6 C, 20 C, 17 C, 20 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8" name="Picture 7">
            <a:extLst>
              <a:ext uri="{FF2B5EF4-FFF2-40B4-BE49-F238E27FC236}">
                <a16:creationId xmlns:a16="http://schemas.microsoft.com/office/drawing/2014/main" id="{2BB0AE79-87F9-458B-A023-2F23622C8DF9}"/>
              </a:ext>
            </a:extLst>
          </p:cNvPr>
          <p:cNvPicPr>
            <a:picLocks noChangeAspect="1"/>
          </p:cNvPicPr>
          <p:nvPr/>
        </p:nvPicPr>
        <p:blipFill>
          <a:blip r:embed="rId2"/>
          <a:stretch>
            <a:fillRect/>
          </a:stretch>
        </p:blipFill>
        <p:spPr>
          <a:xfrm>
            <a:off x="152399" y="1162975"/>
            <a:ext cx="11887200" cy="1379830"/>
          </a:xfrm>
          <a:prstGeom prst="rect">
            <a:avLst/>
          </a:prstGeom>
        </p:spPr>
      </p:pic>
      <p:pic>
        <p:nvPicPr>
          <p:cNvPr id="9" name="Picture 8">
            <a:extLst>
              <a:ext uri="{FF2B5EF4-FFF2-40B4-BE49-F238E27FC236}">
                <a16:creationId xmlns:a16="http://schemas.microsoft.com/office/drawing/2014/main" id="{0A8B9110-1B40-4E28-ADDF-4E19AA756541}"/>
              </a:ext>
            </a:extLst>
          </p:cNvPr>
          <p:cNvPicPr>
            <a:picLocks noChangeAspect="1"/>
          </p:cNvPicPr>
          <p:nvPr/>
        </p:nvPicPr>
        <p:blipFill>
          <a:blip r:embed="rId3"/>
          <a:stretch>
            <a:fillRect/>
          </a:stretch>
        </p:blipFill>
        <p:spPr>
          <a:xfrm>
            <a:off x="665824" y="3742191"/>
            <a:ext cx="9733995" cy="2503249"/>
          </a:xfrm>
          <a:prstGeom prst="rect">
            <a:avLst/>
          </a:prstGeom>
        </p:spPr>
      </p:pic>
    </p:spTree>
    <p:extLst>
      <p:ext uri="{BB962C8B-B14F-4D97-AF65-F5344CB8AC3E}">
        <p14:creationId xmlns:p14="http://schemas.microsoft.com/office/powerpoint/2010/main" val="256529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4ACBA5-B086-4431-AB40-B865B83B8570}"/>
              </a:ext>
            </a:extLst>
          </p:cNvPr>
          <p:cNvSpPr txBox="1"/>
          <p:nvPr/>
        </p:nvSpPr>
        <p:spPr>
          <a:xfrm>
            <a:off x="79899" y="0"/>
            <a:ext cx="12002610" cy="8956298"/>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Humidity also replacing </a:t>
            </a:r>
            <a:r>
              <a:rPr lang="en-US" dirty="0" err="1"/>
              <a:t>NaN</a:t>
            </a:r>
            <a:r>
              <a:rPr lang="en-US" dirty="0"/>
              <a:t> values with mode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Respective mode values for Humidiy9am and Humidity3pm are 99% and 52%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Rainfall feature we can fill </a:t>
            </a:r>
            <a:r>
              <a:rPr lang="en-US" dirty="0" err="1"/>
              <a:t>NaN</a:t>
            </a:r>
            <a:r>
              <a:rPr lang="en-US" dirty="0"/>
              <a:t> values with 0.0 , which says there is no rain fall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5" name="Picture 4">
            <a:extLst>
              <a:ext uri="{FF2B5EF4-FFF2-40B4-BE49-F238E27FC236}">
                <a16:creationId xmlns:a16="http://schemas.microsoft.com/office/drawing/2014/main" id="{F6C324DE-390C-440B-8A5A-6CF411BF36D5}"/>
              </a:ext>
            </a:extLst>
          </p:cNvPr>
          <p:cNvPicPr>
            <a:picLocks noChangeAspect="1"/>
          </p:cNvPicPr>
          <p:nvPr/>
        </p:nvPicPr>
        <p:blipFill>
          <a:blip r:embed="rId2"/>
          <a:stretch>
            <a:fillRect/>
          </a:stretch>
        </p:blipFill>
        <p:spPr>
          <a:xfrm>
            <a:off x="133905" y="988149"/>
            <a:ext cx="11839575" cy="734119"/>
          </a:xfrm>
          <a:prstGeom prst="rect">
            <a:avLst/>
          </a:prstGeom>
        </p:spPr>
      </p:pic>
      <p:pic>
        <p:nvPicPr>
          <p:cNvPr id="6" name="Picture 5">
            <a:extLst>
              <a:ext uri="{FF2B5EF4-FFF2-40B4-BE49-F238E27FC236}">
                <a16:creationId xmlns:a16="http://schemas.microsoft.com/office/drawing/2014/main" id="{8D725CFB-FD9A-467E-A9C0-420942807585}"/>
              </a:ext>
            </a:extLst>
          </p:cNvPr>
          <p:cNvPicPr>
            <a:picLocks noChangeAspect="1"/>
          </p:cNvPicPr>
          <p:nvPr/>
        </p:nvPicPr>
        <p:blipFill>
          <a:blip r:embed="rId3"/>
          <a:stretch>
            <a:fillRect/>
          </a:stretch>
        </p:blipFill>
        <p:spPr>
          <a:xfrm>
            <a:off x="148701" y="3063841"/>
            <a:ext cx="11963400" cy="1562100"/>
          </a:xfrm>
          <a:prstGeom prst="rect">
            <a:avLst/>
          </a:prstGeom>
        </p:spPr>
      </p:pic>
      <p:pic>
        <p:nvPicPr>
          <p:cNvPr id="7" name="Picture 6">
            <a:extLst>
              <a:ext uri="{FF2B5EF4-FFF2-40B4-BE49-F238E27FC236}">
                <a16:creationId xmlns:a16="http://schemas.microsoft.com/office/drawing/2014/main" id="{1D13BFF2-374C-47A9-8174-08F5C5A86DEE}"/>
              </a:ext>
            </a:extLst>
          </p:cNvPr>
          <p:cNvPicPr>
            <a:picLocks noChangeAspect="1"/>
          </p:cNvPicPr>
          <p:nvPr/>
        </p:nvPicPr>
        <p:blipFill>
          <a:blip r:embed="rId4"/>
          <a:stretch>
            <a:fillRect/>
          </a:stretch>
        </p:blipFill>
        <p:spPr>
          <a:xfrm>
            <a:off x="133905" y="5805464"/>
            <a:ext cx="11982450" cy="428625"/>
          </a:xfrm>
          <a:prstGeom prst="rect">
            <a:avLst/>
          </a:prstGeom>
        </p:spPr>
      </p:pic>
    </p:spTree>
    <p:extLst>
      <p:ext uri="{BB962C8B-B14F-4D97-AF65-F5344CB8AC3E}">
        <p14:creationId xmlns:p14="http://schemas.microsoft.com/office/powerpoint/2010/main" val="3778678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3187B5-1DF0-4CFA-BB67-7C046BF3960E}"/>
              </a:ext>
            </a:extLst>
          </p:cNvPr>
          <p:cNvSpPr txBox="1"/>
          <p:nvPr/>
        </p:nvSpPr>
        <p:spPr>
          <a:xfrm>
            <a:off x="97654" y="0"/>
            <a:ext cx="11993732" cy="7294305"/>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For Pressure and </a:t>
            </a:r>
            <a:r>
              <a:rPr lang="en-IN" dirty="0" err="1"/>
              <a:t>WindSpeed</a:t>
            </a:r>
            <a:r>
              <a:rPr lang="en-IN" dirty="0"/>
              <a:t> filling </a:t>
            </a:r>
            <a:r>
              <a:rPr lang="en-IN" dirty="0" err="1"/>
              <a:t>NaN</a:t>
            </a:r>
            <a:r>
              <a:rPr lang="en-IN" dirty="0"/>
              <a:t> values with median.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pPr marL="285750" indent="-285750">
              <a:buFont typeface="Arial" panose="020B0604020202020204" pitchFamily="34" charset="0"/>
              <a:buChar char="•"/>
            </a:pPr>
            <a:r>
              <a:rPr lang="en-IN" dirty="0"/>
              <a:t>Respective median values of Pressure9am, Pressure3pm, </a:t>
            </a:r>
            <a:r>
              <a:rPr lang="en-IN" dirty="0" err="1"/>
              <a:t>WindGustSpeed</a:t>
            </a:r>
            <a:r>
              <a:rPr lang="en-IN" dirty="0"/>
              <a:t>, WindSpeed9am and WindSpeed3pm </a:t>
            </a:r>
          </a:p>
          <a:p>
            <a:r>
              <a:rPr lang="en-IN" dirty="0"/>
              <a:t>     are  1017.6 </a:t>
            </a:r>
            <a:r>
              <a:rPr lang="en-IN" dirty="0" err="1"/>
              <a:t>hpa</a:t>
            </a:r>
            <a:r>
              <a:rPr lang="en-IN" dirty="0"/>
              <a:t>, 1015.2 </a:t>
            </a:r>
            <a:r>
              <a:rPr lang="en-IN" dirty="0" err="1"/>
              <a:t>hpa</a:t>
            </a:r>
            <a:r>
              <a:rPr lang="en-IN" dirty="0"/>
              <a:t>, 39 km/h, 13km/h and 19 km/h</a:t>
            </a:r>
          </a:p>
          <a:p>
            <a:r>
              <a:rPr lang="en-IN" dirty="0"/>
              <a: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pic>
        <p:nvPicPr>
          <p:cNvPr id="5" name="Picture 4">
            <a:extLst>
              <a:ext uri="{FF2B5EF4-FFF2-40B4-BE49-F238E27FC236}">
                <a16:creationId xmlns:a16="http://schemas.microsoft.com/office/drawing/2014/main" id="{1FC9E749-D635-4691-A920-E6B1B351103D}"/>
              </a:ext>
            </a:extLst>
          </p:cNvPr>
          <p:cNvPicPr>
            <a:picLocks noChangeAspect="1"/>
          </p:cNvPicPr>
          <p:nvPr/>
        </p:nvPicPr>
        <p:blipFill>
          <a:blip r:embed="rId2"/>
          <a:stretch>
            <a:fillRect/>
          </a:stretch>
        </p:blipFill>
        <p:spPr>
          <a:xfrm>
            <a:off x="97654" y="994946"/>
            <a:ext cx="11925300" cy="1352550"/>
          </a:xfrm>
          <a:prstGeom prst="rect">
            <a:avLst/>
          </a:prstGeom>
        </p:spPr>
      </p:pic>
      <p:pic>
        <p:nvPicPr>
          <p:cNvPr id="6" name="Picture 5">
            <a:extLst>
              <a:ext uri="{FF2B5EF4-FFF2-40B4-BE49-F238E27FC236}">
                <a16:creationId xmlns:a16="http://schemas.microsoft.com/office/drawing/2014/main" id="{738C9464-89F6-4A4E-8C17-2283CB73E9E5}"/>
              </a:ext>
            </a:extLst>
          </p:cNvPr>
          <p:cNvPicPr>
            <a:picLocks noChangeAspect="1"/>
          </p:cNvPicPr>
          <p:nvPr/>
        </p:nvPicPr>
        <p:blipFill>
          <a:blip r:embed="rId3"/>
          <a:stretch>
            <a:fillRect/>
          </a:stretch>
        </p:blipFill>
        <p:spPr>
          <a:xfrm>
            <a:off x="700056" y="3577701"/>
            <a:ext cx="10068558" cy="3209278"/>
          </a:xfrm>
          <a:prstGeom prst="rect">
            <a:avLst/>
          </a:prstGeom>
        </p:spPr>
      </p:pic>
    </p:spTree>
    <p:extLst>
      <p:ext uri="{BB962C8B-B14F-4D97-AF65-F5344CB8AC3E}">
        <p14:creationId xmlns:p14="http://schemas.microsoft.com/office/powerpoint/2010/main" val="316312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A886A6-4E6C-4555-97A9-3558FDB413F2}"/>
              </a:ext>
            </a:extLst>
          </p:cNvPr>
          <p:cNvSpPr txBox="1"/>
          <p:nvPr/>
        </p:nvSpPr>
        <p:spPr>
          <a:xfrm>
            <a:off x="135384" y="0"/>
            <a:ext cx="12298347" cy="7294305"/>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IN" dirty="0"/>
              <a:t>For </a:t>
            </a:r>
            <a:r>
              <a:rPr lang="en-IN" dirty="0" err="1"/>
              <a:t>RainToday</a:t>
            </a:r>
            <a:r>
              <a:rPr lang="en-IN" dirty="0"/>
              <a:t> feature we cannot fill any value , so dropping the </a:t>
            </a:r>
            <a:r>
              <a:rPr lang="en-IN" dirty="0" err="1"/>
              <a:t>NaN</a:t>
            </a:r>
            <a:r>
              <a:rPr lang="en-IN" dirty="0"/>
              <a:t> values.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pPr marL="285750" indent="-285750">
              <a:buFont typeface="Arial" panose="020B0604020202020204" pitchFamily="34" charset="0"/>
              <a:buChar char="•"/>
            </a:pPr>
            <a:r>
              <a:rPr lang="en-IN" dirty="0"/>
              <a:t>Checking  duplicate records : No records found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pic>
        <p:nvPicPr>
          <p:cNvPr id="5" name="Picture 4">
            <a:extLst>
              <a:ext uri="{FF2B5EF4-FFF2-40B4-BE49-F238E27FC236}">
                <a16:creationId xmlns:a16="http://schemas.microsoft.com/office/drawing/2014/main" id="{09F95015-2904-410D-A7DF-B40B2745CA4A}"/>
              </a:ext>
            </a:extLst>
          </p:cNvPr>
          <p:cNvPicPr>
            <a:picLocks noChangeAspect="1"/>
          </p:cNvPicPr>
          <p:nvPr/>
        </p:nvPicPr>
        <p:blipFill>
          <a:blip r:embed="rId2"/>
          <a:stretch>
            <a:fillRect/>
          </a:stretch>
        </p:blipFill>
        <p:spPr>
          <a:xfrm>
            <a:off x="266330" y="925497"/>
            <a:ext cx="11543098" cy="868926"/>
          </a:xfrm>
          <a:prstGeom prst="rect">
            <a:avLst/>
          </a:prstGeom>
        </p:spPr>
      </p:pic>
      <p:pic>
        <p:nvPicPr>
          <p:cNvPr id="7" name="Picture 6">
            <a:extLst>
              <a:ext uri="{FF2B5EF4-FFF2-40B4-BE49-F238E27FC236}">
                <a16:creationId xmlns:a16="http://schemas.microsoft.com/office/drawing/2014/main" id="{BCC8FDDD-8EE5-4F91-AB47-F894F4E0B330}"/>
              </a:ext>
            </a:extLst>
          </p:cNvPr>
          <p:cNvPicPr>
            <a:picLocks noChangeAspect="1"/>
          </p:cNvPicPr>
          <p:nvPr/>
        </p:nvPicPr>
        <p:blipFill>
          <a:blip r:embed="rId3"/>
          <a:stretch>
            <a:fillRect/>
          </a:stretch>
        </p:blipFill>
        <p:spPr>
          <a:xfrm>
            <a:off x="0" y="3084898"/>
            <a:ext cx="11963400" cy="3333750"/>
          </a:xfrm>
          <a:prstGeom prst="rect">
            <a:avLst/>
          </a:prstGeom>
        </p:spPr>
      </p:pic>
    </p:spTree>
    <p:extLst>
      <p:ext uri="{BB962C8B-B14F-4D97-AF65-F5344CB8AC3E}">
        <p14:creationId xmlns:p14="http://schemas.microsoft.com/office/powerpoint/2010/main" val="4069728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D9130E-2AD1-4637-BC9B-07E1869D0DCE}"/>
              </a:ext>
            </a:extLst>
          </p:cNvPr>
          <p:cNvSpPr txBox="1"/>
          <p:nvPr/>
        </p:nvSpPr>
        <p:spPr>
          <a:xfrm>
            <a:off x="88777" y="0"/>
            <a:ext cx="11993732" cy="7017306"/>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dirty="0"/>
              <a:t>Sorting the data by date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US" dirty="0"/>
          </a:p>
          <a:p>
            <a:pPr marL="285750" indent="-285750">
              <a:buFont typeface="Arial" panose="020B0604020202020204" pitchFamily="34" charset="0"/>
              <a:buChar char="•"/>
            </a:pPr>
            <a:r>
              <a:rPr lang="en-IN" dirty="0"/>
              <a:t>Removing unwanted features Date, Location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Now checking again for null values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pPr marL="285750" indent="-285750">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20AF744F-5029-46CC-B781-7994DA24FF92}"/>
              </a:ext>
            </a:extLst>
          </p:cNvPr>
          <p:cNvPicPr>
            <a:picLocks noChangeAspect="1"/>
          </p:cNvPicPr>
          <p:nvPr/>
        </p:nvPicPr>
        <p:blipFill>
          <a:blip r:embed="rId2"/>
          <a:stretch>
            <a:fillRect/>
          </a:stretch>
        </p:blipFill>
        <p:spPr>
          <a:xfrm>
            <a:off x="468107" y="839553"/>
            <a:ext cx="7858125" cy="419100"/>
          </a:xfrm>
          <a:prstGeom prst="rect">
            <a:avLst/>
          </a:prstGeom>
        </p:spPr>
      </p:pic>
      <p:pic>
        <p:nvPicPr>
          <p:cNvPr id="7" name="Picture 6">
            <a:extLst>
              <a:ext uri="{FF2B5EF4-FFF2-40B4-BE49-F238E27FC236}">
                <a16:creationId xmlns:a16="http://schemas.microsoft.com/office/drawing/2014/main" id="{099A1A7C-56DF-4406-8C5C-A4FB5DFBAAFE}"/>
              </a:ext>
            </a:extLst>
          </p:cNvPr>
          <p:cNvPicPr>
            <a:picLocks noChangeAspect="1"/>
          </p:cNvPicPr>
          <p:nvPr/>
        </p:nvPicPr>
        <p:blipFill>
          <a:blip r:embed="rId3"/>
          <a:stretch>
            <a:fillRect/>
          </a:stretch>
        </p:blipFill>
        <p:spPr>
          <a:xfrm>
            <a:off x="176212" y="2233841"/>
            <a:ext cx="11839575" cy="619125"/>
          </a:xfrm>
          <a:prstGeom prst="rect">
            <a:avLst/>
          </a:prstGeom>
        </p:spPr>
      </p:pic>
      <p:pic>
        <p:nvPicPr>
          <p:cNvPr id="8" name="Picture 7">
            <a:extLst>
              <a:ext uri="{FF2B5EF4-FFF2-40B4-BE49-F238E27FC236}">
                <a16:creationId xmlns:a16="http://schemas.microsoft.com/office/drawing/2014/main" id="{9C396377-856A-44E2-B5F2-E58313474932}"/>
              </a:ext>
            </a:extLst>
          </p:cNvPr>
          <p:cNvPicPr>
            <a:picLocks noChangeAspect="1"/>
          </p:cNvPicPr>
          <p:nvPr/>
        </p:nvPicPr>
        <p:blipFill rotWithShape="1">
          <a:blip r:embed="rId4"/>
          <a:srcRect r="64636"/>
          <a:stretch/>
        </p:blipFill>
        <p:spPr>
          <a:xfrm>
            <a:off x="4195786" y="3204700"/>
            <a:ext cx="3146846" cy="3455476"/>
          </a:xfrm>
          <a:prstGeom prst="rect">
            <a:avLst/>
          </a:prstGeom>
        </p:spPr>
      </p:pic>
    </p:spTree>
    <p:extLst>
      <p:ext uri="{BB962C8B-B14F-4D97-AF65-F5344CB8AC3E}">
        <p14:creationId xmlns:p14="http://schemas.microsoft.com/office/powerpoint/2010/main" val="826927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1589</TotalTime>
  <Words>2577</Words>
  <Application>Microsoft Office PowerPoint</Application>
  <PresentationFormat>Widescreen</PresentationFormat>
  <Paragraphs>554</Paragraphs>
  <Slides>40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Arial</vt:lpstr>
      <vt:lpstr>Arial Rounded MT Bold</vt:lpstr>
      <vt:lpstr>Calibri</vt:lpstr>
      <vt:lpstr>Calibri Light</vt:lpstr>
      <vt:lpstr>Cambria Math</vt:lpstr>
      <vt:lpstr>Courier New</vt:lpstr>
      <vt:lpstr>Georgia</vt:lpstr>
      <vt:lpstr>Inter</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kirannaragund197@gmail.com</dc:creator>
  <cp:lastModifiedBy>kiran a n</cp:lastModifiedBy>
  <cp:revision>62</cp:revision>
  <dcterms:created xsi:type="dcterms:W3CDTF">2020-11-04T05:34:32Z</dcterms:created>
  <dcterms:modified xsi:type="dcterms:W3CDTF">2020-12-15T05:41:56Z</dcterms:modified>
</cp:coreProperties>
</file>