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0" d="100"/>
          <a:sy n="70" d="100"/>
        </p:scale>
        <p:origin x="7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Quiz-1%20on%20C-Programming%20(Responses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\Downloads\Quiz-2%20on%20C-Programming%20(Responses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rgbClr val="000000">
                    <a:lumMod val="65000"/>
                    <a:lumOff val="3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i="0" baseline="0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ASSESSMENT-II (30-04-2025)</a:t>
            </a:r>
            <a:endParaRPr lang="en-US" sz="1400" b="1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rgbClr val="000000">
                  <a:lumMod val="65000"/>
                  <a:lumOff val="35000"/>
                </a:srgb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'[Quiz-1 on C-Programming (Responses).xlsx]Form Responses 1'!$F$124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'[Quiz-1 on C-Programming (Responses).xlsx]Form Responses 1'!$E$125:$E$127</c:f>
              <c:strCache>
                <c:ptCount val="3"/>
                <c:pt idx="0">
                  <c:v>Low(1-3)</c:v>
                </c:pt>
                <c:pt idx="1">
                  <c:v>Medium(4-6)</c:v>
                </c:pt>
                <c:pt idx="2">
                  <c:v>High(7-10)</c:v>
                </c:pt>
              </c:strCache>
            </c:strRef>
          </c:cat>
          <c:val>
            <c:numRef>
              <c:f>'[Quiz-1 on C-Programming (Responses).xlsx]Form Responses 1'!$F$125:$F$127</c:f>
              <c:numCache>
                <c:formatCode>General</c:formatCode>
                <c:ptCount val="3"/>
                <c:pt idx="0">
                  <c:v>13</c:v>
                </c:pt>
                <c:pt idx="1">
                  <c:v>35</c:v>
                </c:pt>
                <c:pt idx="2">
                  <c:v>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12480"/>
        <c:axId val="186410128"/>
      </c:barChart>
      <c:catAx>
        <c:axId val="186412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0128"/>
        <c:crosses val="autoZero"/>
        <c:auto val="1"/>
        <c:lblAlgn val="ctr"/>
        <c:lblOffset val="100"/>
        <c:noMultiLvlLbl val="0"/>
      </c:catAx>
      <c:valAx>
        <c:axId val="186410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24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ASSESSMENT-I (12-02-2025)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'[Quiz-2 on C-Programming (Responses).xlsx]Form Responses 1'!$G$74</c:f>
              <c:strCache>
                <c:ptCount val="1"/>
                <c:pt idx="0">
                  <c:v>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'[Quiz-2 on C-Programming (Responses).xlsx]Form Responses 1'!$F$75:$F$77</c:f>
              <c:strCache>
                <c:ptCount val="3"/>
                <c:pt idx="0">
                  <c:v>LOW (1-5)</c:v>
                </c:pt>
                <c:pt idx="1">
                  <c:v>MEDIUM (6-10)</c:v>
                </c:pt>
                <c:pt idx="2">
                  <c:v>HIGH(11-15)</c:v>
                </c:pt>
              </c:strCache>
            </c:strRef>
          </c:cat>
          <c:val>
            <c:numRef>
              <c:f>'[Quiz-2 on C-Programming (Responses).xlsx]Form Responses 1'!$G$75:$G$77</c:f>
              <c:numCache>
                <c:formatCode>General</c:formatCode>
                <c:ptCount val="3"/>
                <c:pt idx="0">
                  <c:v>23</c:v>
                </c:pt>
                <c:pt idx="1">
                  <c:v>32</c:v>
                </c:pt>
                <c:pt idx="2">
                  <c:v>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28F7-4C6F-9A3D-04E32CA9C1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6415224"/>
        <c:axId val="186414048"/>
      </c:barChart>
      <c:catAx>
        <c:axId val="1864152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4048"/>
        <c:crosses val="autoZero"/>
        <c:auto val="1"/>
        <c:lblAlgn val="ctr"/>
        <c:lblOffset val="100"/>
        <c:noMultiLvlLbl val="0"/>
      </c:catAx>
      <c:valAx>
        <c:axId val="18641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415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13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56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6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9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8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9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5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3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5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85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63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66A8-B799-480C-B8E1-18DA4E0A1E32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9FC45-38F9-4A2C-8042-C86548482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47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372"/>
            <a:ext cx="9144000" cy="569959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Programming Training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924556"/>
              </p:ext>
            </p:extLst>
          </p:nvPr>
        </p:nvGraphicFramePr>
        <p:xfrm>
          <a:off x="6096000" y="4012558"/>
          <a:ext cx="6096000" cy="2429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="" xmlns:xdr="http://schemas.openxmlformats.org/drawingml/2006/spreadsheetDrawing" xmlns:a16="http://schemas.microsoft.com/office/drawing/2014/main" xmlns:lc="http://schemas.openxmlformats.org/drawingml/2006/lockedCanvas" id="{C5BFF207-900E-F404-E5CB-EE6F1CFFB7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2978087"/>
              </p:ext>
            </p:extLst>
          </p:nvPr>
        </p:nvGraphicFramePr>
        <p:xfrm>
          <a:off x="6096000" y="906658"/>
          <a:ext cx="6096001" cy="2347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4634" y="781290"/>
            <a:ext cx="5634985" cy="31393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Topics Covered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 Tokens- Identifiers, Keywords, Variables, Data Types, Operators, Type Conversions, I/O Functions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Branching: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if, if-else,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switch-case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Unconditional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break, continue,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while, do- while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and two dimensional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-Basic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(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strlen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etc.),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Structures, Unions, Pointers, Functions, Files….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634" y="4244454"/>
            <a:ext cx="5634986" cy="286232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Based on the Analysis of Assessments conducted on C Programming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We are planning to conduct training on Advanced concepts of Data Structures in the coming </a:t>
            </a:r>
            <a:r>
              <a:rPr lang="en-US" b="1" dirty="0" smtClean="0"/>
              <a:t>semester.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Linked List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Stacks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Queues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Trees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 smtClean="0"/>
              <a:t>Graphs, etc.</a:t>
            </a:r>
            <a:endParaRPr lang="en-US" b="1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65053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121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C Programming Training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Programming Training</dc:title>
  <dc:creator>admin</dc:creator>
  <cp:lastModifiedBy>admin</cp:lastModifiedBy>
  <cp:revision>15</cp:revision>
  <dcterms:created xsi:type="dcterms:W3CDTF">2025-06-25T08:25:28Z</dcterms:created>
  <dcterms:modified xsi:type="dcterms:W3CDTF">2025-06-26T04:09:47Z</dcterms:modified>
</cp:coreProperties>
</file>