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4.tmp"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8.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8.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9.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4FA5-AB1D-C99F-6A6C-91AF3E748C25}"/>
              </a:ext>
            </a:extLst>
          </p:cNvPr>
          <p:cNvSpPr>
            <a:spLocks noGrp="1"/>
          </p:cNvSpPr>
          <p:nvPr>
            <p:ph type="ctrTitle"/>
          </p:nvPr>
        </p:nvSpPr>
        <p:spPr/>
        <p:txBody>
          <a:bodyPr/>
          <a:lstStyle/>
          <a:p>
            <a:r>
              <a:rPr lang="en-IN" dirty="0"/>
              <a:t>Payment and billing for </a:t>
            </a:r>
            <a:br>
              <a:rPr lang="en-IN" dirty="0"/>
            </a:br>
            <a:r>
              <a:rPr lang="en-IN" dirty="0"/>
              <a:t>e-health care</a:t>
            </a:r>
            <a:endParaRPr lang="en-US" dirty="0"/>
          </a:p>
        </p:txBody>
      </p:sp>
    </p:spTree>
    <p:extLst>
      <p:ext uri="{BB962C8B-B14F-4D97-AF65-F5344CB8AC3E}">
        <p14:creationId xmlns:p14="http://schemas.microsoft.com/office/powerpoint/2010/main" val="337402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AC34E7D-2B77-9E4A-96E2-6EAEA60930D0}"/>
              </a:ext>
            </a:extLst>
          </p:cNvPr>
          <p:cNvPicPr>
            <a:picLocks noChangeAspect="1"/>
          </p:cNvPicPr>
          <p:nvPr/>
        </p:nvPicPr>
        <p:blipFill>
          <a:blip r:embed="rId2"/>
          <a:srcRect/>
          <a:stretch/>
        </p:blipFill>
        <p:spPr>
          <a:xfrm>
            <a:off x="3324963" y="350182"/>
            <a:ext cx="6231187" cy="5688769"/>
          </a:xfrm>
          <a:prstGeom prst="rect">
            <a:avLst/>
          </a:prstGeom>
        </p:spPr>
      </p:pic>
      <p:sp>
        <p:nvSpPr>
          <p:cNvPr id="5" name="TextBox 4">
            <a:extLst>
              <a:ext uri="{FF2B5EF4-FFF2-40B4-BE49-F238E27FC236}">
                <a16:creationId xmlns:a16="http://schemas.microsoft.com/office/drawing/2014/main" id="{78B3FFE6-3B93-B7F9-85F3-AF4CD9B51ECE}"/>
              </a:ext>
            </a:extLst>
          </p:cNvPr>
          <p:cNvSpPr txBox="1"/>
          <p:nvPr/>
        </p:nvSpPr>
        <p:spPr>
          <a:xfrm rot="10800000" flipV="1">
            <a:off x="6600788" y="350182"/>
            <a:ext cx="3774957" cy="830997"/>
          </a:xfrm>
          <a:prstGeom prst="rect">
            <a:avLst/>
          </a:prstGeom>
          <a:noFill/>
        </p:spPr>
        <p:txBody>
          <a:bodyPr wrap="square" rtlCol="0">
            <a:spAutoFit/>
          </a:bodyPr>
          <a:lstStyle/>
          <a:p>
            <a:pPr algn="l"/>
            <a:r>
              <a:rPr lang="en-IN" sz="2400" dirty="0"/>
              <a:t>Pharm Easy payments methods</a:t>
            </a:r>
            <a:endParaRPr lang="en-US" sz="2400" dirty="0"/>
          </a:p>
        </p:txBody>
      </p:sp>
    </p:spTree>
    <p:extLst>
      <p:ext uri="{BB962C8B-B14F-4D97-AF65-F5344CB8AC3E}">
        <p14:creationId xmlns:p14="http://schemas.microsoft.com/office/powerpoint/2010/main" val="2147435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B4CF-FBAA-7691-65AF-7C2E6C8B3B50}"/>
              </a:ext>
            </a:extLst>
          </p:cNvPr>
          <p:cNvSpPr>
            <a:spLocks noGrp="1"/>
          </p:cNvSpPr>
          <p:nvPr>
            <p:ph type="title"/>
          </p:nvPr>
        </p:nvSpPr>
        <p:spPr/>
        <p:txBody>
          <a:bodyPr/>
          <a:lstStyle/>
          <a:p>
            <a:r>
              <a:rPr lang="en-IN" dirty="0"/>
              <a:t>Credit and </a:t>
            </a:r>
            <a:r>
              <a:rPr lang="en-IN" dirty="0" err="1"/>
              <a:t>deBit</a:t>
            </a:r>
            <a:r>
              <a:rPr lang="en-IN" dirty="0"/>
              <a:t> card payments</a:t>
            </a:r>
            <a:endParaRPr lang="en-US" dirty="0"/>
          </a:p>
        </p:txBody>
      </p:sp>
      <p:sp>
        <p:nvSpPr>
          <p:cNvPr id="3" name="Content Placeholder 2">
            <a:extLst>
              <a:ext uri="{FF2B5EF4-FFF2-40B4-BE49-F238E27FC236}">
                <a16:creationId xmlns:a16="http://schemas.microsoft.com/office/drawing/2014/main" id="{343B0260-FA11-85D4-43FB-40DABB9EA2F1}"/>
              </a:ext>
            </a:extLst>
          </p:cNvPr>
          <p:cNvSpPr>
            <a:spLocks noGrp="1"/>
          </p:cNvSpPr>
          <p:nvPr>
            <p:ph sz="quarter" idx="13"/>
          </p:nvPr>
        </p:nvSpPr>
        <p:spPr/>
        <p:txBody>
          <a:bodyPr>
            <a:normAutofit fontScale="77500" lnSpcReduction="20000"/>
          </a:bodyPr>
          <a:lstStyle/>
          <a:p>
            <a:pPr fontAlgn="base"/>
            <a:r>
              <a:rPr lang="en-IN" b="0" i="0" dirty="0">
                <a:solidFill>
                  <a:srgbClr val="000000"/>
                </a:solidFill>
                <a:effectLst/>
                <a:latin typeface="Poppins" panose="020B0502040504020204" pitchFamily="34" charset="0"/>
              </a:rPr>
              <a:t>As a global payment solution, by enabling payment acceptance via cards merchants can reach out to an international market.</a:t>
            </a:r>
          </a:p>
          <a:p>
            <a:pPr fontAlgn="base"/>
            <a:r>
              <a:rPr lang="en-IN" b="0" i="0" dirty="0">
                <a:solidFill>
                  <a:srgbClr val="000000"/>
                </a:solidFill>
                <a:effectLst/>
                <a:latin typeface="Poppins" panose="020B0502040504020204" pitchFamily="34" charset="0"/>
              </a:rPr>
              <a:t>Credit cards are simple to use and secure. The customer just has to enter the card number, expiry date, and CVV, which has been introduced as a precautionary measure. The CVV helps detect fraud by comparing customer details and the CVV number.</a:t>
            </a:r>
          </a:p>
          <a:p>
            <a:pPr fontAlgn="base"/>
            <a:r>
              <a:rPr lang="en-IN" b="0" i="0" dirty="0">
                <a:solidFill>
                  <a:srgbClr val="000000"/>
                </a:solidFill>
                <a:effectLst/>
                <a:latin typeface="Poppins" panose="020B0502040504020204" pitchFamily="34" charset="0"/>
              </a:rPr>
              <a:t>Debit cards are considered the best payment method for e-commerce transactions.</a:t>
            </a:r>
          </a:p>
          <a:p>
            <a:pPr fontAlgn="base"/>
            <a:r>
              <a:rPr lang="en-IN" b="0" i="0" dirty="0">
                <a:solidFill>
                  <a:srgbClr val="000000"/>
                </a:solidFill>
                <a:effectLst/>
                <a:latin typeface="Poppins" panose="020B0502040504020204" pitchFamily="34" charset="0"/>
              </a:rPr>
              <a:t>Debit cards are usually preferred by customers who shop online within their financial limits. The main difference between credit and debit card is with a debit card one can only pay with the money that is already in the bank account, whereas in the case of a credit card, the spent amount is billed, and payments are made at the end of the billing period.</a:t>
            </a:r>
          </a:p>
          <a:p>
            <a:endParaRPr lang="en-US" dirty="0"/>
          </a:p>
        </p:txBody>
      </p:sp>
      <p:pic>
        <p:nvPicPr>
          <p:cNvPr id="5" name="Picture 5">
            <a:extLst>
              <a:ext uri="{FF2B5EF4-FFF2-40B4-BE49-F238E27FC236}">
                <a16:creationId xmlns:a16="http://schemas.microsoft.com/office/drawing/2014/main" id="{8EA36405-FE47-32C6-38E2-3B06ABFAEB78}"/>
              </a:ext>
            </a:extLst>
          </p:cNvPr>
          <p:cNvPicPr>
            <a:picLocks noChangeAspect="1"/>
          </p:cNvPicPr>
          <p:nvPr/>
        </p:nvPicPr>
        <p:blipFill>
          <a:blip r:embed="rId2"/>
          <a:stretch>
            <a:fillRect/>
          </a:stretch>
        </p:blipFill>
        <p:spPr>
          <a:xfrm>
            <a:off x="913775" y="2632852"/>
            <a:ext cx="3935688" cy="2951766"/>
          </a:xfrm>
          <a:prstGeom prst="rect">
            <a:avLst/>
          </a:prstGeom>
        </p:spPr>
      </p:pic>
    </p:spTree>
    <p:extLst>
      <p:ext uri="{BB962C8B-B14F-4D97-AF65-F5344CB8AC3E}">
        <p14:creationId xmlns:p14="http://schemas.microsoft.com/office/powerpoint/2010/main" val="754252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59ED0-489E-58F2-B65D-3418C9E45E11}"/>
              </a:ext>
            </a:extLst>
          </p:cNvPr>
          <p:cNvSpPr>
            <a:spLocks noGrp="1"/>
          </p:cNvSpPr>
          <p:nvPr>
            <p:ph type="title"/>
          </p:nvPr>
        </p:nvSpPr>
        <p:spPr/>
        <p:txBody>
          <a:bodyPr/>
          <a:lstStyle/>
          <a:p>
            <a:r>
              <a:rPr lang="en-IN" dirty="0"/>
              <a:t>Cash</a:t>
            </a:r>
            <a:endParaRPr lang="en-US" dirty="0"/>
          </a:p>
        </p:txBody>
      </p:sp>
      <p:sp>
        <p:nvSpPr>
          <p:cNvPr id="3" name="Content Placeholder 2">
            <a:extLst>
              <a:ext uri="{FF2B5EF4-FFF2-40B4-BE49-F238E27FC236}">
                <a16:creationId xmlns:a16="http://schemas.microsoft.com/office/drawing/2014/main" id="{2C6ED90B-9818-FD3D-5906-05BAB35C4CA0}"/>
              </a:ext>
            </a:extLst>
          </p:cNvPr>
          <p:cNvSpPr>
            <a:spLocks noGrp="1"/>
          </p:cNvSpPr>
          <p:nvPr>
            <p:ph sz="quarter" idx="13"/>
          </p:nvPr>
        </p:nvSpPr>
        <p:spPr/>
        <p:txBody>
          <a:bodyPr>
            <a:normAutofit lnSpcReduction="10000"/>
          </a:bodyPr>
          <a:lstStyle/>
          <a:p>
            <a:pPr fontAlgn="base"/>
            <a:r>
              <a:rPr lang="en-IN" b="0" i="0" dirty="0">
                <a:solidFill>
                  <a:srgbClr val="000000"/>
                </a:solidFill>
                <a:effectLst/>
                <a:latin typeface="Poppins" panose="020B0502040504020204" pitchFamily="34" charset="0"/>
              </a:rPr>
              <a:t>Let’s face it, in India cash is the king. For </a:t>
            </a:r>
            <a:r>
              <a:rPr lang="en-IN" b="0" i="0" dirty="0" err="1">
                <a:solidFill>
                  <a:srgbClr val="000000"/>
                </a:solidFill>
                <a:effectLst/>
                <a:latin typeface="Poppins" panose="020B0502040504020204" pitchFamily="34" charset="0"/>
              </a:rPr>
              <a:t>eCommerce</a:t>
            </a:r>
            <a:r>
              <a:rPr lang="en-IN" b="0" i="0" dirty="0">
                <a:solidFill>
                  <a:srgbClr val="000000"/>
                </a:solidFill>
                <a:effectLst/>
                <a:latin typeface="Poppins" panose="020B0502040504020204" pitchFamily="34" charset="0"/>
              </a:rPr>
              <a:t>, it comes in the form of the cash-on-delivery option.</a:t>
            </a:r>
          </a:p>
          <a:p>
            <a:pPr fontAlgn="base"/>
            <a:r>
              <a:rPr lang="en-IN" b="0" i="0" dirty="0">
                <a:solidFill>
                  <a:srgbClr val="000000"/>
                </a:solidFill>
                <a:effectLst/>
                <a:latin typeface="Poppins" panose="020B0502040504020204" pitchFamily="34" charset="0"/>
              </a:rPr>
              <a:t>Cash is often used for physical goods and cash-on-delivery transactions. It does come with several risks, such as no guarantee of an actual sale during delivery, and theft. Though nowadays, cash on delivery does not necessarily mean customers pay with cash (they can use cards, mobile payments as payment terminals are often available with delivery agents), missing out on this is a strict NO.</a:t>
            </a:r>
          </a:p>
          <a:p>
            <a:endParaRPr lang="en-US" dirty="0"/>
          </a:p>
        </p:txBody>
      </p:sp>
      <p:pic>
        <p:nvPicPr>
          <p:cNvPr id="6" name="Picture 6">
            <a:extLst>
              <a:ext uri="{FF2B5EF4-FFF2-40B4-BE49-F238E27FC236}">
                <a16:creationId xmlns:a16="http://schemas.microsoft.com/office/drawing/2014/main" id="{47CEB826-0823-78AA-A424-418439D99C64}"/>
              </a:ext>
            </a:extLst>
          </p:cNvPr>
          <p:cNvPicPr>
            <a:picLocks noChangeAspect="1"/>
          </p:cNvPicPr>
          <p:nvPr/>
        </p:nvPicPr>
        <p:blipFill>
          <a:blip r:embed="rId2"/>
          <a:stretch>
            <a:fillRect/>
          </a:stretch>
        </p:blipFill>
        <p:spPr>
          <a:xfrm>
            <a:off x="825022" y="2736145"/>
            <a:ext cx="3935688" cy="3306297"/>
          </a:xfrm>
          <a:prstGeom prst="rect">
            <a:avLst/>
          </a:prstGeom>
        </p:spPr>
      </p:pic>
    </p:spTree>
    <p:extLst>
      <p:ext uri="{BB962C8B-B14F-4D97-AF65-F5344CB8AC3E}">
        <p14:creationId xmlns:p14="http://schemas.microsoft.com/office/powerpoint/2010/main" val="719186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2AB4-DC2B-2CFE-4E5C-1AEF1A41C6E1}"/>
              </a:ext>
            </a:extLst>
          </p:cNvPr>
          <p:cNvSpPr>
            <a:spLocks noGrp="1"/>
          </p:cNvSpPr>
          <p:nvPr>
            <p:ph type="title"/>
          </p:nvPr>
        </p:nvSpPr>
        <p:spPr/>
        <p:txBody>
          <a:bodyPr/>
          <a:lstStyle/>
          <a:p>
            <a:r>
              <a:rPr lang="en-IN" dirty="0"/>
              <a:t>E wallet</a:t>
            </a:r>
            <a:endParaRPr lang="en-US" dirty="0"/>
          </a:p>
        </p:txBody>
      </p:sp>
      <p:sp>
        <p:nvSpPr>
          <p:cNvPr id="6" name="Text Placeholder 5">
            <a:extLst>
              <a:ext uri="{FF2B5EF4-FFF2-40B4-BE49-F238E27FC236}">
                <a16:creationId xmlns:a16="http://schemas.microsoft.com/office/drawing/2014/main" id="{43750162-3B18-A630-CD77-A60399473010}"/>
              </a:ext>
            </a:extLst>
          </p:cNvPr>
          <p:cNvSpPr>
            <a:spLocks noGrp="1"/>
          </p:cNvSpPr>
          <p:nvPr>
            <p:ph type="body" sz="half" idx="2"/>
          </p:nvPr>
        </p:nvSpPr>
        <p:spPr/>
        <p:txBody>
          <a:bodyPr>
            <a:normAutofit fontScale="77500" lnSpcReduction="20000"/>
          </a:bodyPr>
          <a:lstStyle/>
          <a:p>
            <a:pPr fontAlgn="base"/>
            <a:r>
              <a:rPr lang="en-IN" b="0" i="0" dirty="0">
                <a:solidFill>
                  <a:srgbClr val="000000"/>
                </a:solidFill>
                <a:effectLst/>
                <a:latin typeface="Poppins" panose="020B0502040504020204" pitchFamily="34" charset="0"/>
              </a:rPr>
              <a:t>E-wallet is one of the upcoming trends which gives a new shopping experience altogether. The use of e-wallets is becoming popular at an alarming rate.</a:t>
            </a:r>
          </a:p>
          <a:p>
            <a:pPr fontAlgn="base"/>
            <a:r>
              <a:rPr lang="en-IN" b="0" i="0" dirty="0">
                <a:solidFill>
                  <a:srgbClr val="000000"/>
                </a:solidFill>
                <a:effectLst/>
                <a:latin typeface="Poppins" panose="020B0502040504020204" pitchFamily="34" charset="0"/>
              </a:rPr>
              <a:t>E-Wallets require a sign up from merchants as well as customers. After creating an e-wallet account and linking it to the bank account they can withdraw or deposit funds.</a:t>
            </a:r>
          </a:p>
          <a:p>
            <a:pPr fontAlgn="base"/>
            <a:r>
              <a:rPr lang="en-IN" b="0" i="0" dirty="0">
                <a:solidFill>
                  <a:srgbClr val="000000"/>
                </a:solidFill>
                <a:effectLst/>
                <a:latin typeface="Poppins" panose="020B0502040504020204" pitchFamily="34" charset="0"/>
              </a:rPr>
              <a:t>The whole procedure with an e-wallet is easy and fast. Considered as an advanced and instant digital payment method, e-wallets can be integrated with mobile wallets using advanced functionalities like NFC.</a:t>
            </a:r>
          </a:p>
          <a:p>
            <a:pPr fontAlgn="base"/>
            <a:r>
              <a:rPr lang="en-IN" b="0" i="0" dirty="0">
                <a:solidFill>
                  <a:srgbClr val="000000"/>
                </a:solidFill>
                <a:effectLst/>
                <a:latin typeface="Poppins" panose="020B0502040504020204" pitchFamily="34" charset="0"/>
              </a:rPr>
              <a:t>Prepaid e-wallet accounts store customer information and multiple credit/ debit cards and bank accounts. It needs one-time registration and eliminates the need for re-entering information every time while making payments.</a:t>
            </a:r>
          </a:p>
          <a:p>
            <a:endParaRPr lang="en-US" dirty="0"/>
          </a:p>
        </p:txBody>
      </p:sp>
      <p:pic>
        <p:nvPicPr>
          <p:cNvPr id="7" name="Picture 7">
            <a:extLst>
              <a:ext uri="{FF2B5EF4-FFF2-40B4-BE49-F238E27FC236}">
                <a16:creationId xmlns:a16="http://schemas.microsoft.com/office/drawing/2014/main" id="{CC2AE8E2-EE60-84C0-EFAC-31F187EF0398}"/>
              </a:ext>
            </a:extLst>
          </p:cNvPr>
          <p:cNvPicPr>
            <a:picLocks noChangeAspect="1"/>
          </p:cNvPicPr>
          <p:nvPr/>
        </p:nvPicPr>
        <p:blipFill>
          <a:blip r:embed="rId2"/>
          <a:stretch>
            <a:fillRect/>
          </a:stretch>
        </p:blipFill>
        <p:spPr>
          <a:xfrm>
            <a:off x="7833700" y="1435371"/>
            <a:ext cx="3074534" cy="4603580"/>
          </a:xfrm>
          <a:prstGeom prst="rect">
            <a:avLst/>
          </a:prstGeom>
        </p:spPr>
      </p:pic>
    </p:spTree>
    <p:extLst>
      <p:ext uri="{BB962C8B-B14F-4D97-AF65-F5344CB8AC3E}">
        <p14:creationId xmlns:p14="http://schemas.microsoft.com/office/powerpoint/2010/main" val="2217276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461A-C0B7-86D1-1A16-74672EE74125}"/>
              </a:ext>
            </a:extLst>
          </p:cNvPr>
          <p:cNvSpPr>
            <a:spLocks noGrp="1"/>
          </p:cNvSpPr>
          <p:nvPr>
            <p:ph type="title"/>
          </p:nvPr>
        </p:nvSpPr>
        <p:spPr/>
        <p:txBody>
          <a:bodyPr/>
          <a:lstStyle/>
          <a:p>
            <a:r>
              <a:rPr lang="en-IN" dirty="0"/>
              <a:t>Mobile payments</a:t>
            </a:r>
            <a:endParaRPr lang="en-US" dirty="0"/>
          </a:p>
        </p:txBody>
      </p:sp>
      <p:pic>
        <p:nvPicPr>
          <p:cNvPr id="5" name="Picture 5">
            <a:extLst>
              <a:ext uri="{FF2B5EF4-FFF2-40B4-BE49-F238E27FC236}">
                <a16:creationId xmlns:a16="http://schemas.microsoft.com/office/drawing/2014/main" id="{270BB462-877E-C984-7E7C-B5658625494F}"/>
              </a:ext>
            </a:extLst>
          </p:cNvPr>
          <p:cNvPicPr>
            <a:picLocks noGrp="1" noChangeAspect="1"/>
          </p:cNvPicPr>
          <p:nvPr>
            <p:ph type="pic" idx="1"/>
          </p:nvPr>
        </p:nvPicPr>
        <p:blipFill rotWithShape="1">
          <a:blip r:embed="rId2"/>
          <a:srcRect l="15363" r="15363"/>
          <a:stretch/>
        </p:blipFill>
        <p:spPr>
          <a:xfrm>
            <a:off x="7265884" y="319267"/>
            <a:ext cx="3907400" cy="6219465"/>
          </a:xfrm>
        </p:spPr>
      </p:pic>
      <p:sp>
        <p:nvSpPr>
          <p:cNvPr id="4" name="Text Placeholder 3">
            <a:extLst>
              <a:ext uri="{FF2B5EF4-FFF2-40B4-BE49-F238E27FC236}">
                <a16:creationId xmlns:a16="http://schemas.microsoft.com/office/drawing/2014/main" id="{05E81AF8-FA6B-FBF0-A660-15BFD056284E}"/>
              </a:ext>
            </a:extLst>
          </p:cNvPr>
          <p:cNvSpPr>
            <a:spLocks noGrp="1"/>
          </p:cNvSpPr>
          <p:nvPr>
            <p:ph type="body" sz="half" idx="2"/>
          </p:nvPr>
        </p:nvSpPr>
        <p:spPr/>
        <p:txBody>
          <a:bodyPr/>
          <a:lstStyle/>
          <a:p>
            <a:pPr fontAlgn="base"/>
            <a:r>
              <a:rPr lang="en-IN" b="0" i="0" dirty="0">
                <a:solidFill>
                  <a:srgbClr val="000000"/>
                </a:solidFill>
                <a:effectLst/>
                <a:latin typeface="Poppins" panose="020B0502040504020204" pitchFamily="34" charset="0"/>
              </a:rPr>
              <a:t>Payment acceptance was no exception for mobile penetration.</a:t>
            </a:r>
          </a:p>
          <a:p>
            <a:pPr fontAlgn="base"/>
            <a:r>
              <a:rPr lang="en-IN" b="0" i="0" dirty="0">
                <a:solidFill>
                  <a:srgbClr val="000000"/>
                </a:solidFill>
                <a:effectLst/>
                <a:latin typeface="Poppins" panose="020B0502040504020204" pitchFamily="34" charset="0"/>
              </a:rPr>
              <a:t>This digital payment solution offers a quick solution for customers. To set up a mobile payment method, the customer just has to download software and link it to the credit card.</a:t>
            </a:r>
          </a:p>
          <a:p>
            <a:pPr fontAlgn="base"/>
            <a:r>
              <a:rPr lang="en-IN" b="0" i="0" dirty="0">
                <a:solidFill>
                  <a:srgbClr val="000000"/>
                </a:solidFill>
                <a:effectLst/>
                <a:latin typeface="Poppins" panose="020B0502040504020204" pitchFamily="34" charset="0"/>
              </a:rPr>
              <a:t>As </a:t>
            </a:r>
            <a:r>
              <a:rPr lang="en-IN" b="0" i="0" dirty="0" err="1">
                <a:solidFill>
                  <a:srgbClr val="000000"/>
                </a:solidFill>
                <a:effectLst/>
                <a:latin typeface="Poppins" panose="020B0502040504020204" pitchFamily="34" charset="0"/>
              </a:rPr>
              <a:t>eCommerce</a:t>
            </a:r>
            <a:r>
              <a:rPr lang="en-IN" b="0" i="0" dirty="0">
                <a:solidFill>
                  <a:srgbClr val="000000"/>
                </a:solidFill>
                <a:effectLst/>
                <a:latin typeface="Poppins" panose="020B0502040504020204" pitchFamily="34" charset="0"/>
              </a:rPr>
              <a:t> is becoming mobile mainstreamed, customers are finding it more convenient to use mobile payment options.</a:t>
            </a:r>
          </a:p>
          <a:p>
            <a:endParaRPr lang="en-US" dirty="0"/>
          </a:p>
        </p:txBody>
      </p:sp>
    </p:spTree>
    <p:extLst>
      <p:ext uri="{BB962C8B-B14F-4D97-AF65-F5344CB8AC3E}">
        <p14:creationId xmlns:p14="http://schemas.microsoft.com/office/powerpoint/2010/main" val="2123197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B63D-7430-7DF5-2B28-121C8B2B6F92}"/>
              </a:ext>
            </a:extLst>
          </p:cNvPr>
          <p:cNvSpPr>
            <a:spLocks noGrp="1"/>
          </p:cNvSpPr>
          <p:nvPr>
            <p:ph type="ctrTitle"/>
          </p:nvPr>
        </p:nvSpPr>
        <p:spPr/>
        <p:txBody>
          <a:bodyPr/>
          <a:lstStyle/>
          <a:p>
            <a:r>
              <a:rPr lang="en-IN" dirty="0"/>
              <a:t>Conclusion</a:t>
            </a:r>
            <a:endParaRPr lang="en-US" dirty="0"/>
          </a:p>
        </p:txBody>
      </p:sp>
      <p:sp>
        <p:nvSpPr>
          <p:cNvPr id="4" name="Text Placeholder 3">
            <a:extLst>
              <a:ext uri="{FF2B5EF4-FFF2-40B4-BE49-F238E27FC236}">
                <a16:creationId xmlns:a16="http://schemas.microsoft.com/office/drawing/2014/main" id="{6D7F97AA-C1A8-D270-8894-11AFA2E62D1A}"/>
              </a:ext>
            </a:extLst>
          </p:cNvPr>
          <p:cNvSpPr>
            <a:spLocks noGrp="1"/>
          </p:cNvSpPr>
          <p:nvPr>
            <p:ph type="subTitle" idx="1"/>
          </p:nvPr>
        </p:nvSpPr>
        <p:spPr/>
        <p:txBody>
          <a:bodyPr/>
          <a:lstStyle/>
          <a:p>
            <a:r>
              <a:rPr lang="en-US" dirty="0"/>
              <a:t>I have navigate these web application and find out the positive  / pass and negative / fail test cases. This is  to improve the application performance in better manner.</a:t>
            </a:r>
          </a:p>
        </p:txBody>
      </p:sp>
    </p:spTree>
    <p:extLst>
      <p:ext uri="{BB962C8B-B14F-4D97-AF65-F5344CB8AC3E}">
        <p14:creationId xmlns:p14="http://schemas.microsoft.com/office/powerpoint/2010/main" val="515162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873A9-16F5-D6D5-BB41-8567383C4ED9}"/>
              </a:ext>
            </a:extLst>
          </p:cNvPr>
          <p:cNvSpPr>
            <a:spLocks noGrp="1"/>
          </p:cNvSpPr>
          <p:nvPr>
            <p:ph type="title"/>
          </p:nvPr>
        </p:nvSpPr>
        <p:spPr/>
        <p:txBody>
          <a:bodyPr/>
          <a:lstStyle/>
          <a:p>
            <a:r>
              <a:rPr lang="en-IN" dirty="0"/>
              <a:t>Thank you</a:t>
            </a:r>
            <a:endParaRPr lang="en-US" dirty="0"/>
          </a:p>
        </p:txBody>
      </p:sp>
    </p:spTree>
    <p:extLst>
      <p:ext uri="{BB962C8B-B14F-4D97-AF65-F5344CB8AC3E}">
        <p14:creationId xmlns:p14="http://schemas.microsoft.com/office/powerpoint/2010/main" val="238566233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Droplet</vt:lpstr>
      <vt:lpstr>Payment and billing for  e-health care</vt:lpstr>
      <vt:lpstr>PowerPoint Presentation</vt:lpstr>
      <vt:lpstr>Credit and deBit card payments</vt:lpstr>
      <vt:lpstr>Cash</vt:lpstr>
      <vt:lpstr>E wallet</vt:lpstr>
      <vt:lpstr>Mobile payments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 and billing for  e-health care</dc:title>
  <dc:creator>konganapalli2802@gmail.com</dc:creator>
  <cp:lastModifiedBy>konganapalli2802@gmail.com</cp:lastModifiedBy>
  <cp:revision>1</cp:revision>
  <dcterms:created xsi:type="dcterms:W3CDTF">2022-10-01T02:47:48Z</dcterms:created>
  <dcterms:modified xsi:type="dcterms:W3CDTF">2022-10-01T03:15:33Z</dcterms:modified>
</cp:coreProperties>
</file>