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rawings/drawing1.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75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chartUserShapes" Target="../drawings/drawing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Sheet1!$B$3:$B$4</c:f>
              <c:strCache>
                <c:ptCount val="1"/>
                <c:pt idx="0">
                  <c:v>very high</c:v>
                </c:pt>
              </c:strCache>
            </c:strRef>
          </c:tx>
          <c:spPr>
            <a:solidFill>
              <a:schemeClr val="accent2"/>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medium</c:v>
                </c:pt>
              </c:strCache>
            </c:strRef>
          </c:tx>
          <c:spPr>
            <a:solidFill>
              <a:schemeClr val="accent4"/>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2"/>
          <c:order val="2"/>
          <c:tx>
            <c:strRef>
              <c:f>Sheet1!$D$3:$D$4</c:f>
              <c:strCache>
                <c:ptCount val="1"/>
                <c:pt idx="0">
                  <c:v>low</c:v>
                </c:pt>
              </c:strCache>
            </c:strRef>
          </c:tx>
          <c:spPr>
            <a:solidFill>
              <a:schemeClr val="accent6"/>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ser>
          <c:idx val="3"/>
          <c:order val="3"/>
          <c:tx>
            <c:strRef>
              <c:f>Sheet1!$E$3:$E$4</c:f>
              <c:strCache>
                <c:ptCount val="1"/>
                <c:pt idx="0">
                  <c:v> high</c:v>
                </c:pt>
              </c:strCache>
            </c:strRef>
          </c:tx>
          <c:spPr>
            <a:solidFill>
              <a:schemeClr val="accent2">
                <a:lumMod val="60000"/>
              </a:schemeClr>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dLbls>
          <c:showLegendKey val="0"/>
          <c:showVal val="0"/>
          <c:showCatName val="0"/>
          <c:showSerName val="0"/>
          <c:showPercent val="0"/>
          <c:showBubbleSize val="0"/>
        </c:dLbls>
        <c:gapWidth val="150"/>
        <c:overlap val="-25"/>
        <c:axId val="110146688"/>
        <c:axId val="110148224"/>
      </c:barChart>
      <c:catAx>
        <c:axId val="110146688"/>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10148224"/>
        <c:crosses val="autoZero"/>
        <c:auto val="1"/>
        <c:lblAlgn val="ctr"/>
        <c:lblOffset val="100"/>
        <c:noMultiLvlLbl val="0"/>
      </c:catAx>
      <c:valAx>
        <c:axId val="110148224"/>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10146688"/>
        <c:crosses val="autoZero"/>
        <c:crossBetween val="between"/>
      </c:valAx>
      <c:spPr>
        <a:noFill/>
        <a:ln>
          <a:noFill/>
        </a:ln>
        <a:effectLst/>
      </c:spPr>
    </c:plotArea>
    <c:legend>
      <c:legendPos val="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userShapes r:id="rId2"/>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3">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0.54712</cdr:x>
      <cdr:y>0.06048</cdr:y>
    </cdr:from>
    <cdr:to>
      <cdr:x>0.66463</cdr:x>
      <cdr:y>0.25403</cdr:y>
    </cdr:to>
    <cdr:sp>
      <cdr:nvSpPr>
        <cdr:cNvPr id="2" name="Rectangles 1"/>
        <cdr:cNvSpPr/>
      </cdr:nvSpPr>
      <cdr:spPr xmlns:a="http://schemas.openxmlformats.org/drawingml/2006/main">
        <a:xfrm xmlns:a="http://schemas.openxmlformats.org/drawingml/2006/main">
          <a:off x="4257676" y="285749"/>
          <a:ext cx="914400" cy="914400"/>
        </a:xfrm>
        <a:prstGeom xmlns:a="http://schemas.openxmlformats.org/drawingml/2006/main" prst="rect">
          <a:avLst/>
        </a:prstGeom>
      </cdr:spPr>
      <cdr:txBody xmlns:a="http://schemas.openxmlformats.org/drawingml/2006/main">
        <a:bodyPr vertOverflow="clip" vert="horz" wrap="none" lIns="45720" tIns="45720" rIns="45720" bIns="45720" rtlCol="0" anchor="t" anchorCtr="0">
          <a:normAutofit/>
        </a:bodyPr>
        <a:lstStyle/>
        <a:p>
          <a:endParaRPr lang="en-IN" sz="1100"/>
        </a:p>
      </cdr:txBody>
    </cdr:sp>
  </cdr:relSizeAnchor>
  <cdr:relSizeAnchor xmlns:cdr="http://schemas.openxmlformats.org/drawingml/2006/chartDrawing">
    <cdr:from>
      <cdr:x>0.89106</cdr:x>
      <cdr:y>0.47107</cdr:y>
    </cdr:from>
    <cdr:to>
      <cdr:x>1</cdr:x>
      <cdr:y>0.68223</cdr:y>
    </cdr:to>
    <cdr:sp>
      <cdr:nvSpPr>
        <cdr:cNvPr id="3" name="Rectangles 2"/>
        <cdr:cNvSpPr/>
      </cdr:nvSpPr>
      <cdr:spPr xmlns:a="http://schemas.openxmlformats.org/drawingml/2006/main">
        <a:xfrm xmlns:a="http://schemas.openxmlformats.org/drawingml/2006/main">
          <a:off x="6934200" y="2209800"/>
          <a:ext cx="847724" cy="990600"/>
        </a:xfrm>
        <a:prstGeom xmlns:a="http://schemas.openxmlformats.org/drawingml/2006/main" prst="rect">
          <a:avLst/>
        </a:prstGeom>
        <a:noFill/>
      </cdr:spPr>
      <cdr:txBody xmlns:a="http://schemas.openxmlformats.org/drawingml/2006/main">
        <a:bodyPr vertOverflow="clip" vert="horz" wrap="none" lIns="45720" tIns="45720" rIns="45720" bIns="45720" rtlCol="0" anchor="t" anchorCtr="0">
          <a:normAutofit/>
        </a:bodyPr>
        <a:lstStyle/>
        <a:p>
          <a:r>
            <a:rPr lang="en-US" dirty="0" smtClean="0">
              <a:solidFill>
                <a:schemeClr val="accent4"/>
              </a:solidFill>
            </a:rPr>
            <a:t>o</a:t>
          </a:r>
          <a:r>
            <a:rPr lang="en-US" sz="1100" dirty="0" smtClean="0">
              <a:solidFill>
                <a:schemeClr val="accent4"/>
              </a:solidFill>
            </a:rPr>
            <a:t>   Very high</a:t>
          </a:r>
          <a:endParaRPr lang="en-US" sz="1100" dirty="0" smtClean="0">
            <a:solidFill>
              <a:schemeClr val="accent4"/>
            </a:solidFill>
          </a:endParaRPr>
        </a:p>
        <a:p>
          <a:pPr>
            <a:lnSpc>
              <a:spcPct val="150000"/>
            </a:lnSpc>
          </a:pPr>
          <a:r>
            <a:rPr lang="en-US" dirty="0" smtClean="0">
              <a:solidFill>
                <a:schemeClr val="accent1"/>
              </a:solidFill>
            </a:rPr>
            <a:t>o  High</a:t>
          </a:r>
          <a:endParaRPr lang="en-US" dirty="0" smtClean="0">
            <a:solidFill>
              <a:schemeClr val="accent1"/>
            </a:solidFill>
          </a:endParaRPr>
        </a:p>
        <a:p>
          <a:pPr>
            <a:lnSpc>
              <a:spcPct val="150000"/>
            </a:lnSpc>
          </a:pPr>
          <a:r>
            <a:rPr lang="en-US" dirty="0" smtClean="0">
              <a:solidFill>
                <a:schemeClr val="accent2"/>
              </a:solidFill>
            </a:rPr>
            <a:t>o  Medium</a:t>
          </a:r>
          <a:endParaRPr lang="en-US" dirty="0" smtClean="0">
            <a:solidFill>
              <a:schemeClr val="accent2"/>
            </a:solidFill>
          </a:endParaRPr>
        </a:p>
        <a:p>
          <a:pPr>
            <a:lnSpc>
              <a:spcPct val="150000"/>
            </a:lnSpc>
          </a:pPr>
          <a:r>
            <a:rPr lang="en-US" dirty="0" smtClean="0">
              <a:solidFill>
                <a:schemeClr val="accent3"/>
              </a:solidFill>
            </a:rPr>
            <a:t>o  low</a:t>
          </a:r>
          <a:endParaRPr lang="en-US" dirty="0">
            <a:solidFill>
              <a:schemeClr val="accent3"/>
            </a:solidFill>
          </a:endParaRPr>
        </a:p>
      </cdr:txBody>
    </cdr:sp>
  </cdr:relSizeAnchor>
  <cdr:relSizeAnchor xmlns:cdr="http://schemas.openxmlformats.org/drawingml/2006/chartDrawing">
    <cdr:from>
      <cdr:x>0.8825</cdr:x>
      <cdr:y>0.27614</cdr:y>
    </cdr:from>
    <cdr:to>
      <cdr:x>1</cdr:x>
      <cdr:y>0.47107</cdr:y>
    </cdr:to>
    <cdr:sp>
      <cdr:nvSpPr>
        <cdr:cNvPr id="4" name="Rectangles 3"/>
        <cdr:cNvSpPr/>
      </cdr:nvSpPr>
      <cdr:spPr xmlns:a="http://schemas.openxmlformats.org/drawingml/2006/main">
        <a:xfrm xmlns:a="http://schemas.openxmlformats.org/drawingml/2006/main">
          <a:off x="6867525" y="1295400"/>
          <a:ext cx="914400" cy="914400"/>
        </a:xfrm>
        <a:prstGeom xmlns:a="http://schemas.openxmlformats.org/drawingml/2006/main" prst="rect">
          <a:avLst/>
        </a:prstGeom>
      </cdr:spPr>
      <cdr:txBody xmlns:a="http://schemas.openxmlformats.org/drawingml/2006/main">
        <a:bodyPr vertOverflow="clip" vert="horz" wrap="none" lIns="45720" tIns="45720" rIns="45720" bIns="45720" rtlCol="0" anchor="t" anchorCtr="0">
          <a:normAutofit/>
        </a:bodyPr>
        <a:lstStyle/>
        <a:p>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7924800" y="144843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219200" y="19665"/>
            <a:ext cx="9982200" cy="1001395"/>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Conditional Formatting</a:t>
            </a: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371600" y="3314150"/>
            <a:ext cx="9982200" cy="1938992"/>
          </a:xfrm>
          <a:prstGeom prst="rect">
            <a:avLst/>
          </a:prstGeom>
          <a:noFill/>
        </p:spPr>
        <p:txBody>
          <a:bodyPr wrap="square" rtlCol="0">
            <a:spAutoFit/>
          </a:bodyPr>
          <a:lstStyle/>
          <a:p>
            <a:r>
              <a:rPr lang="en-US" sz="2400" dirty="0"/>
              <a:t>STUDENT </a:t>
            </a:r>
            <a:r>
              <a:rPr lang="en-US" sz="2400" dirty="0" smtClean="0"/>
              <a:t>NAME: KIRAN V</a:t>
            </a:r>
            <a:endParaRPr lang="en-US" sz="2400" dirty="0"/>
          </a:p>
          <a:p>
            <a:r>
              <a:rPr lang="en-US" sz="2400" dirty="0"/>
              <a:t>REGISTER NO</a:t>
            </a:r>
            <a:r>
              <a:rPr lang="en-US" sz="2400" dirty="0" smtClean="0"/>
              <a:t>: </a:t>
            </a:r>
            <a:r>
              <a:rPr lang="en-US" sz="2400" dirty="0" smtClean="0"/>
              <a:t>312200517, 105312200517</a:t>
            </a:r>
            <a:endParaRPr lang="en-US" sz="2400" dirty="0"/>
          </a:p>
          <a:p>
            <a:r>
              <a:rPr lang="en-US" sz="2400" dirty="0"/>
              <a:t>DEPARTMENT</a:t>
            </a:r>
            <a:r>
              <a:rPr lang="en-US" sz="2400" dirty="0" smtClean="0"/>
              <a:t>: III B.COM, COMMERCE</a:t>
            </a:r>
            <a:endParaRPr lang="en-US" sz="2400" dirty="0"/>
          </a:p>
          <a:p>
            <a:r>
              <a:rPr lang="en-US" sz="2400" dirty="0" smtClean="0"/>
              <a:t>COLLEGE: PACHAIYAPPAS COLLEGE FOR MENS, KANCHIPURAM.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Box 2"/>
          <p:cNvSpPr txBox="1"/>
          <p:nvPr/>
        </p:nvSpPr>
        <p:spPr>
          <a:xfrm>
            <a:off x="739775" y="1143000"/>
            <a:ext cx="7566025" cy="4524315"/>
          </a:xfrm>
          <a:prstGeom prst="rect">
            <a:avLst/>
          </a:prstGeom>
          <a:noFill/>
        </p:spPr>
        <p:txBody>
          <a:bodyPr wrap="square" rtlCol="0">
            <a:spAutoFit/>
          </a:bodyPr>
          <a:lstStyle/>
          <a:p>
            <a:r>
              <a:rPr lang="en-US" dirty="0" smtClean="0"/>
              <a:t>Data collection</a:t>
            </a:r>
            <a:endParaRPr lang="en-US" dirty="0" smtClean="0"/>
          </a:p>
          <a:p>
            <a:pPr marL="285750" indent="-285750">
              <a:buFont typeface="Arial" panose="020B0604020202020204" pitchFamily="34" charset="0"/>
              <a:buChar char="•"/>
            </a:pPr>
            <a:r>
              <a:rPr lang="en-US" dirty="0" smtClean="0"/>
              <a:t>Download employee dataset in </a:t>
            </a:r>
            <a:r>
              <a:rPr lang="en-US" dirty="0" err="1" smtClean="0"/>
              <a:t>kaggle</a:t>
            </a:r>
            <a:r>
              <a:rPr lang="en-US" dirty="0" smtClean="0"/>
              <a:t> platform</a:t>
            </a:r>
            <a:endParaRPr lang="en-US" dirty="0" smtClean="0"/>
          </a:p>
          <a:p>
            <a:pPr marL="285750" indent="-285750">
              <a:buFont typeface="Arial" panose="020B0604020202020204" pitchFamily="34" charset="0"/>
              <a:buChar char="•"/>
            </a:pPr>
            <a:r>
              <a:rPr lang="en-US" dirty="0" smtClean="0"/>
              <a:t>Then insert in this dataset to excel</a:t>
            </a:r>
            <a:endParaRPr lang="en-US" dirty="0" smtClean="0"/>
          </a:p>
          <a:p>
            <a:r>
              <a:rPr lang="en-US" dirty="0" smtClean="0"/>
              <a:t>Feature collection</a:t>
            </a:r>
            <a:endParaRPr lang="en-US" dirty="0" smtClean="0"/>
          </a:p>
          <a:p>
            <a:pPr marL="285750" indent="-285750">
              <a:buFont typeface="Arial" panose="020B0604020202020204" pitchFamily="34" charset="0"/>
              <a:buChar char="•"/>
            </a:pPr>
            <a:r>
              <a:rPr lang="en-US" dirty="0" smtClean="0"/>
              <a:t>Identify the data like employee id, </a:t>
            </a:r>
            <a:r>
              <a:rPr lang="en-US" dirty="0" err="1" smtClean="0"/>
              <a:t>firstname</a:t>
            </a:r>
            <a:r>
              <a:rPr lang="en-US" dirty="0" smtClean="0"/>
              <a:t>, </a:t>
            </a:r>
            <a:r>
              <a:rPr lang="en-US" dirty="0" err="1" smtClean="0"/>
              <a:t>lastname</a:t>
            </a:r>
            <a:r>
              <a:rPr lang="en-US" dirty="0" smtClean="0"/>
              <a:t>, business unit,</a:t>
            </a:r>
            <a:endParaRPr lang="en-US" dirty="0" smtClean="0"/>
          </a:p>
          <a:p>
            <a:r>
              <a:rPr lang="en-US" dirty="0" smtClean="0"/>
              <a:t>Gender code, performance </a:t>
            </a:r>
            <a:endParaRPr lang="en-US" dirty="0" smtClean="0"/>
          </a:p>
          <a:p>
            <a:r>
              <a:rPr lang="en-US" dirty="0" smtClean="0"/>
              <a:t>Data cleaning</a:t>
            </a:r>
            <a:endParaRPr lang="en-US" dirty="0" smtClean="0"/>
          </a:p>
          <a:p>
            <a:pPr marL="285750" indent="-285750">
              <a:buFont typeface="Arial" panose="020B0604020202020204" pitchFamily="34" charset="0"/>
              <a:buChar char="•"/>
            </a:pPr>
            <a:r>
              <a:rPr lang="en-US" dirty="0" smtClean="0"/>
              <a:t>Identify the missing values</a:t>
            </a:r>
            <a:endParaRPr lang="en-US" dirty="0" smtClean="0"/>
          </a:p>
          <a:p>
            <a:pPr marL="285750" indent="-285750">
              <a:buFont typeface="Arial" panose="020B0604020202020204" pitchFamily="34" charset="0"/>
              <a:buChar char="•"/>
            </a:pPr>
            <a:r>
              <a:rPr lang="en-US" dirty="0" smtClean="0"/>
              <a:t>Filter out the missing values</a:t>
            </a:r>
            <a:endParaRPr lang="en-US" dirty="0" smtClean="0"/>
          </a:p>
          <a:p>
            <a:r>
              <a:rPr lang="en-US" dirty="0" smtClean="0"/>
              <a:t>Performance level</a:t>
            </a:r>
            <a:endParaRPr lang="en-US" dirty="0" smtClean="0"/>
          </a:p>
          <a:p>
            <a:pPr marL="285750" indent="-285750">
              <a:buFont typeface="Arial" panose="020B0604020202020204" pitchFamily="34" charset="0"/>
              <a:buChar char="•"/>
            </a:pPr>
            <a:r>
              <a:rPr lang="en-US" dirty="0" smtClean="0"/>
              <a:t>Identify the employee performance using the IFS formula</a:t>
            </a:r>
            <a:endParaRPr lang="en-US" dirty="0" smtClean="0"/>
          </a:p>
          <a:p>
            <a:r>
              <a:rPr lang="en-US" dirty="0" smtClean="0"/>
              <a:t>Summary</a:t>
            </a:r>
            <a:endParaRPr lang="en-US" dirty="0" smtClean="0"/>
          </a:p>
          <a:p>
            <a:pPr marL="285750" indent="-285750">
              <a:buFont typeface="Arial" panose="020B0604020202020204" pitchFamily="34" charset="0"/>
              <a:buChar char="•"/>
            </a:pPr>
            <a:r>
              <a:rPr lang="en-US" dirty="0" smtClean="0"/>
              <a:t>Using pivot table to filtering the features</a:t>
            </a:r>
            <a:endParaRPr lang="en-US" dirty="0" smtClean="0"/>
          </a:p>
          <a:p>
            <a:r>
              <a:rPr lang="en-US" dirty="0" smtClean="0"/>
              <a:t>Visualization</a:t>
            </a:r>
            <a:endParaRPr lang="en-US" dirty="0" smtClean="0"/>
          </a:p>
          <a:p>
            <a:pPr marL="285750" indent="-285750">
              <a:buFont typeface="Arial" panose="020B0604020202020204" pitchFamily="34" charset="0"/>
              <a:buChar char="•"/>
            </a:pPr>
            <a:r>
              <a:rPr lang="en-US" dirty="0" smtClean="0"/>
              <a:t>Insert the column graph</a:t>
            </a:r>
            <a:endParaRPr lang="en-US" dirty="0" smtClean="0"/>
          </a:p>
          <a:p>
            <a:pPr marL="285750" indent="-285750">
              <a:buFont typeface="Arial" panose="020B0604020202020204" pitchFamily="34" charset="0"/>
              <a:buChar char="•"/>
            </a:pPr>
            <a:r>
              <a:rPr lang="en-US" dirty="0" smtClean="0"/>
              <a:t>To visualize the employee performances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914400" y="1524000"/>
          <a:ext cx="7781925" cy="4691062"/>
        </p:xfrm>
        <a:graphic>
          <a:graphicData uri="http://schemas.openxmlformats.org/drawingml/2006/chart">
            <c:chart xmlns:c="http://schemas.openxmlformats.org/drawingml/2006/chart" xmlns:r="http://schemas.openxmlformats.org/officeDocument/2006/relationships" r:id="rId1"/>
          </a:graphicData>
        </a:graphic>
      </p:graphicFrame>
      <p:sp>
        <p:nvSpPr>
          <p:cNvPr id="2" name="TextBox 1"/>
          <p:cNvSpPr txBox="1"/>
          <p:nvPr/>
        </p:nvSpPr>
        <p:spPr>
          <a:xfrm>
            <a:off x="3124200" y="1164590"/>
            <a:ext cx="3352800" cy="338554"/>
          </a:xfrm>
          <a:prstGeom prst="rect">
            <a:avLst/>
          </a:prstGeom>
          <a:noFill/>
        </p:spPr>
        <p:txBody>
          <a:bodyPr wrap="square" rtlCol="0">
            <a:spAutoFit/>
          </a:bodyPr>
          <a:lstStyle/>
          <a:p>
            <a:r>
              <a:rPr lang="en-US" sz="1600" dirty="0" smtClean="0"/>
              <a:t>Employee Performance Analysis</a:t>
            </a:r>
            <a:endParaRPr lang="en-IN"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62001" y="1524000"/>
            <a:ext cx="7315200" cy="368300"/>
          </a:xfrm>
          <a:prstGeom prst="rect">
            <a:avLst/>
          </a:prstGeom>
          <a:noFill/>
        </p:spPr>
        <p:txBody>
          <a:bodyPr wrap="square" rtlCol="0">
            <a:spAutoFit/>
          </a:bodyPr>
          <a:lstStyle/>
          <a:p>
            <a:r>
              <a:rPr lang="en-US" dirty="0" smtClean="0"/>
              <a:t>   </a:t>
            </a:r>
            <a:endParaRPr lang="en-IN" dirty="0"/>
          </a:p>
        </p:txBody>
      </p:sp>
      <p:sp>
        <p:nvSpPr>
          <p:cNvPr id="4" name="Text Box 3"/>
          <p:cNvSpPr txBox="1"/>
          <p:nvPr/>
        </p:nvSpPr>
        <p:spPr>
          <a:xfrm>
            <a:off x="1066800" y="1295400"/>
            <a:ext cx="7508240" cy="3111500"/>
          </a:xfrm>
          <a:prstGeom prst="rect">
            <a:avLst/>
          </a:prstGeom>
          <a:noFill/>
        </p:spPr>
        <p:txBody>
          <a:bodyPr wrap="square" rtlCol="0" anchor="t">
            <a:noAutofit/>
          </a:bodyPr>
          <a:p>
            <a:r>
              <a:rPr lang="en-US" b="1"/>
              <a:t>Overall, this method supports a more efficient and transparent performance management process, fosters a data-driven culture, and ultimately contributes to improved productivity and employee engagement. Regular updates and refinements to the model ensure it remains aligned with evolving business goals and organizational needs, maximizing its value over time. By leveraging conditional formatting, organizations can turn raw data into actionable insights, driving better outcomes for both employees and the business.</a:t>
            </a:r>
            <a:endParaRPr lang="en-US"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Conditional Fomatting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457204"/>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3999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Introduction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Understanding Employee Performance Metrics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990600" y="1828800"/>
            <a:ext cx="7019290" cy="2536825"/>
          </a:xfrm>
          <a:prstGeom prst="rect">
            <a:avLst/>
          </a:prstGeom>
          <a:noFill/>
        </p:spPr>
        <p:txBody>
          <a:bodyPr wrap="square" rtlCol="0" anchor="t">
            <a:noAutofit/>
          </a:bodyPr>
          <a:p>
            <a:r>
              <a:rPr lang="en-US" b="1"/>
              <a:t>Organizations often face challenges in effectively analyzing and visualizing employee performance data. Traditional methods of reviewing performance data can be time-consuming and may not provide clear insights into individual or team performance. This lack of clarity can lead to difficulties in identifying top performers, recognizing areas for improvement, and making data-driven decisions regarding promotions, training, and resource allocation.</a:t>
            </a: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77724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738664"/>
          </a:xfrm>
          <a:prstGeom prst="rect">
            <a:avLst/>
          </a:prstGeom>
          <a:noFill/>
        </p:spPr>
        <p:txBody>
          <a:bodyPr wrap="square" rtlCol="0">
            <a:spAutoFit/>
          </a:bodyPr>
          <a:lstStyle/>
          <a:p>
            <a:pPr algn="l"/>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51180" y="1905000"/>
            <a:ext cx="7221220" cy="4848860"/>
          </a:xfrm>
          <a:prstGeom prst="rect">
            <a:avLst/>
          </a:prstGeom>
          <a:noFill/>
        </p:spPr>
        <p:txBody>
          <a:bodyPr wrap="square" rtlCol="0">
            <a:noAutofit/>
          </a:bodyPr>
          <a:lstStyle/>
          <a:p>
            <a:r>
              <a:rPr lang="en-IN" b="1" dirty="0"/>
              <a:t>The project aims to enhance employee performance analysis by using conditional formatting to visually represent performance data, making it easier to identify top performers, underperformers, and trends at a glance. By collecting and organizing relevant performance metrics (such as sales targets, project completion rates, and customer satisfaction), we will apply conditional formatting techniques in tools like Excel or Google Sheets to create clear, intuitive visuals. These visuals will help managers and HR teams quickly analyze performance, make informed decisions, and provide targeted support or recognition to employees. The project will also include developing interactive dashboards, creating documentation, and providing training to ensure stakeholders can effectively use these tools to drive data-driven decisions, improve productivity, and support employee growth.</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10" name="Picture 9"/>
          <p:cNvPicPr>
            <a:picLocks noChangeAspect="1"/>
          </p:cNvPicPr>
          <p:nvPr/>
        </p:nvPicPr>
        <p:blipFill>
          <a:blip r:embed="rId2"/>
          <a:stretch>
            <a:fillRect/>
          </a:stretch>
        </p:blipFill>
        <p:spPr>
          <a:xfrm>
            <a:off x="914400" y="2057400"/>
            <a:ext cx="7410450" cy="4010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1534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257550" y="1947545"/>
            <a:ext cx="6096000" cy="3415030"/>
          </a:xfrm>
          <a:prstGeom prst="rect">
            <a:avLst/>
          </a:prstGeom>
          <a:noFill/>
        </p:spPr>
        <p:txBody>
          <a:bodyPr wrap="square" rtlCol="0" anchor="t">
            <a:spAutoFit/>
          </a:bodyPr>
          <a:p>
            <a:r>
              <a:rPr lang="en-US" b="1"/>
              <a:t>1. Improved Decision-Making - By providing a quick and clear view of performance data, stakeholders can make more informed decisions regarding promotions, training needs, and resource allocation.</a:t>
            </a:r>
            <a:endParaRPr lang="en-US" b="1"/>
          </a:p>
          <a:p>
            <a:r>
              <a:rPr lang="en-US" b="1"/>
              <a:t>   </a:t>
            </a:r>
            <a:endParaRPr lang="en-US" b="1"/>
          </a:p>
          <a:p>
            <a:r>
              <a:rPr lang="en-US" b="1"/>
              <a:t>2. Time Efficiency - Conditional formatting reduces the time spent on manual data analysis and reporting, allowing managers to focus on strategic activities rather than data crunching.</a:t>
            </a:r>
            <a:endParaRPr lang="en-US" b="1"/>
          </a:p>
          <a:p>
            <a:endParaRPr lang="en-US" b="1"/>
          </a:p>
          <a:p>
            <a:r>
              <a:rPr lang="en-US" b="1"/>
              <a:t>3. Enhanced Employee Development - By easily identifying high and</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Box 2"/>
          <p:cNvSpPr txBox="1"/>
          <p:nvPr/>
        </p:nvSpPr>
        <p:spPr>
          <a:xfrm>
            <a:off x="914400" y="1447800"/>
            <a:ext cx="6096000" cy="922020"/>
          </a:xfrm>
          <a:prstGeom prst="rect">
            <a:avLst/>
          </a:prstGeom>
          <a:noFill/>
        </p:spPr>
        <p:txBody>
          <a:bodyPr wrap="square" rtlCol="0">
            <a:spAutoFit/>
          </a:bodyPr>
          <a:lstStyle/>
          <a:p>
            <a:r>
              <a:rPr lang="en-US" b="1" dirty="0" smtClean="0"/>
              <a:t>Employee dataset = </a:t>
            </a:r>
            <a:r>
              <a:rPr lang="en-US" b="1" dirty="0" err="1" smtClean="0"/>
              <a:t>Kaggle</a:t>
            </a:r>
            <a:r>
              <a:rPr lang="en-US" b="1" dirty="0" smtClean="0"/>
              <a:t> platform</a:t>
            </a:r>
            <a:endParaRPr lang="en-US" b="1" dirty="0" smtClean="0"/>
          </a:p>
          <a:p>
            <a:r>
              <a:rPr lang="en-US" b="1" dirty="0" smtClean="0"/>
              <a:t>26 features are there in this dataset</a:t>
            </a:r>
            <a:endParaRPr lang="en-US" b="1" dirty="0" smtClean="0"/>
          </a:p>
          <a:p>
            <a:r>
              <a:rPr lang="en-US" b="1" dirty="0" smtClean="0"/>
              <a:t>I choose to consider only 8 features</a:t>
            </a: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95450"/>
            <a:ext cx="3429635" cy="368300"/>
          </a:xfrm>
          <a:prstGeom prst="rect">
            <a:avLst/>
          </a:prstGeom>
          <a:noFill/>
        </p:spPr>
        <p:txBody>
          <a:bodyPr wrap="none" rtlCol="0">
            <a:spAutoFit/>
          </a:bodyPr>
          <a:lstStyle/>
          <a:p>
            <a:r>
              <a:rPr lang="en-US" b="1" dirty="0" smtClean="0"/>
              <a:t>Level of performance =IFS formula</a:t>
            </a:r>
            <a:endParaRPr lang="en-US" b="1"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3592</Words>
  <Application>WPS Presentation</Application>
  <PresentationFormat>Custom</PresentationFormat>
  <Paragraphs>108</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26</cp:revision>
  <dcterms:created xsi:type="dcterms:W3CDTF">2024-03-29T15:07:00Z</dcterms:created>
  <dcterms:modified xsi:type="dcterms:W3CDTF">2024-08-30T07:28:31Z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FDDF4EE9A2AE4239BBBB12D02FDCC181_12</vt:lpwstr>
  </property>
  <property fmtid="{D5CDD505-2E9C-101B-9397-08002B2CF9AE}" pid="5" name="KSOProductBuildVer">
    <vt:lpwstr>1033-12.2.0.17562</vt:lpwstr>
  </property>
</Properties>
</file>