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96" r:id="rId2"/>
    <p:sldId id="298" r:id="rId3"/>
    <p:sldId id="297" r:id="rId4"/>
    <p:sldId id="299" r:id="rId5"/>
    <p:sldId id="301" r:id="rId6"/>
    <p:sldId id="303" r:id="rId7"/>
    <p:sldId id="288" r:id="rId8"/>
    <p:sldId id="287" r:id="rId9"/>
    <p:sldId id="305" r:id="rId10"/>
    <p:sldId id="307" r:id="rId11"/>
    <p:sldId id="308" r:id="rId12"/>
    <p:sldId id="309" r:id="rId13"/>
    <p:sldId id="306" r:id="rId14"/>
    <p:sldId id="257" r:id="rId15"/>
    <p:sldId id="258" r:id="rId16"/>
    <p:sldId id="259" r:id="rId17"/>
    <p:sldId id="260" r:id="rId18"/>
    <p:sldId id="263" r:id="rId19"/>
    <p:sldId id="261" r:id="rId20"/>
    <p:sldId id="262" r:id="rId21"/>
    <p:sldId id="289" r:id="rId22"/>
    <p:sldId id="291" r:id="rId23"/>
    <p:sldId id="292" r:id="rId24"/>
    <p:sldId id="293" r:id="rId25"/>
    <p:sldId id="294" r:id="rId26"/>
    <p:sldId id="295" r:id="rId27"/>
    <p:sldId id="311" r:id="rId28"/>
    <p:sldId id="29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C4A27E-077D-4B68-A092-E9282E77C97A}" v="93" dt="2025-05-20T05:40:23.4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6" d="100"/>
          <a:sy n="66" d="100"/>
        </p:scale>
        <p:origin x="125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27D4B4-012B-4CE3-86B9-11D1F96A115A}" type="doc">
      <dgm:prSet loTypeId="urn:microsoft.com/office/officeart/2005/8/layout/hProcess11" loCatId="process" qsTypeId="urn:microsoft.com/office/officeart/2005/8/quickstyle/3d5" qsCatId="3D" csTypeId="urn:microsoft.com/office/officeart/2005/8/colors/accent5_4" csCatId="accent5" phldr="1"/>
      <dgm:spPr/>
      <dgm:t>
        <a:bodyPr/>
        <a:lstStyle/>
        <a:p>
          <a:endParaRPr lang="en-IN"/>
        </a:p>
      </dgm:t>
    </dgm:pt>
    <dgm:pt modelId="{0E06D278-9185-4A9A-B8E7-6DDA9C649EAB}">
      <dgm:prSet/>
      <dgm:spPr/>
      <dgm:t>
        <a:bodyPr/>
        <a:lstStyle/>
        <a:p>
          <a:r>
            <a:rPr lang="en-IN"/>
            <a:t>Task 1 – Literature Review </a:t>
          </a:r>
        </a:p>
      </dgm:t>
    </dgm:pt>
    <dgm:pt modelId="{2236BA2D-006B-491A-8F14-78B926C30CB4}" type="parTrans" cxnId="{74ADC34F-DA37-404B-A612-46DDD74DE8E9}">
      <dgm:prSet/>
      <dgm:spPr/>
      <dgm:t>
        <a:bodyPr/>
        <a:lstStyle/>
        <a:p>
          <a:endParaRPr lang="en-IN"/>
        </a:p>
      </dgm:t>
    </dgm:pt>
    <dgm:pt modelId="{D20038AB-A77C-47E5-89DD-BC6B4FFADE1B}" type="sibTrans" cxnId="{74ADC34F-DA37-404B-A612-46DDD74DE8E9}">
      <dgm:prSet/>
      <dgm:spPr/>
      <dgm:t>
        <a:bodyPr/>
        <a:lstStyle/>
        <a:p>
          <a:endParaRPr lang="en-IN"/>
        </a:p>
      </dgm:t>
    </dgm:pt>
    <dgm:pt modelId="{E38BE0AA-986A-4D7E-8B9B-6A3968BBDE09}">
      <dgm:prSet/>
      <dgm:spPr/>
      <dgm:t>
        <a:bodyPr/>
        <a:lstStyle/>
        <a:p>
          <a:r>
            <a:rPr lang="en-IN"/>
            <a:t>Task 2 – Learn Python and its libraries required for Signal Processing.</a:t>
          </a:r>
        </a:p>
      </dgm:t>
    </dgm:pt>
    <dgm:pt modelId="{D39A2CA9-FE99-4B40-A97E-5777809AB4BC}" type="parTrans" cxnId="{4D293028-3521-4A4E-8096-C1D04F99D661}">
      <dgm:prSet/>
      <dgm:spPr/>
      <dgm:t>
        <a:bodyPr/>
        <a:lstStyle/>
        <a:p>
          <a:endParaRPr lang="en-IN"/>
        </a:p>
      </dgm:t>
    </dgm:pt>
    <dgm:pt modelId="{54CBF1AA-1750-4261-92FE-4721B12E008E}" type="sibTrans" cxnId="{4D293028-3521-4A4E-8096-C1D04F99D661}">
      <dgm:prSet/>
      <dgm:spPr/>
      <dgm:t>
        <a:bodyPr/>
        <a:lstStyle/>
        <a:p>
          <a:endParaRPr lang="en-IN"/>
        </a:p>
      </dgm:t>
    </dgm:pt>
    <dgm:pt modelId="{15D29553-B0C9-4587-8B76-A5E72200F0A3}">
      <dgm:prSet/>
      <dgm:spPr/>
      <dgm:t>
        <a:bodyPr/>
        <a:lstStyle/>
        <a:p>
          <a:r>
            <a:rPr lang="en-IN"/>
            <a:t>Task 3 – Search open source data related to Respiration signals</a:t>
          </a:r>
        </a:p>
      </dgm:t>
    </dgm:pt>
    <dgm:pt modelId="{62CD32F7-273F-47C6-9E00-59E928222AA0}" type="parTrans" cxnId="{E8F6637F-73D0-4489-BCD4-CF639C0E1CA7}">
      <dgm:prSet/>
      <dgm:spPr/>
      <dgm:t>
        <a:bodyPr/>
        <a:lstStyle/>
        <a:p>
          <a:endParaRPr lang="en-IN"/>
        </a:p>
      </dgm:t>
    </dgm:pt>
    <dgm:pt modelId="{730941E2-5368-49F0-9BE5-BAD57AA89F68}" type="sibTrans" cxnId="{E8F6637F-73D0-4489-BCD4-CF639C0E1CA7}">
      <dgm:prSet/>
      <dgm:spPr/>
      <dgm:t>
        <a:bodyPr/>
        <a:lstStyle/>
        <a:p>
          <a:endParaRPr lang="en-IN"/>
        </a:p>
      </dgm:t>
    </dgm:pt>
    <dgm:pt modelId="{A7211EE0-16C7-4380-895F-7FBBE184AEF6}">
      <dgm:prSet/>
      <dgm:spPr/>
      <dgm:t>
        <a:bodyPr/>
        <a:lstStyle/>
        <a:p>
          <a:r>
            <a:rPr lang="en-IN" dirty="0"/>
            <a:t>Task 4 – Build a python module for processing of signals from open   source data and train and validate for different models.</a:t>
          </a:r>
        </a:p>
      </dgm:t>
    </dgm:pt>
    <dgm:pt modelId="{2B1CA811-BB70-4517-9FB8-A0195FDFF316}" type="parTrans" cxnId="{F92B06F1-796B-49A1-B422-A66A0A5C6D83}">
      <dgm:prSet/>
      <dgm:spPr/>
      <dgm:t>
        <a:bodyPr/>
        <a:lstStyle/>
        <a:p>
          <a:endParaRPr lang="en-IN"/>
        </a:p>
      </dgm:t>
    </dgm:pt>
    <dgm:pt modelId="{918A07A4-16E2-4CB9-A041-7161373CBB9D}" type="sibTrans" cxnId="{F92B06F1-796B-49A1-B422-A66A0A5C6D83}">
      <dgm:prSet/>
      <dgm:spPr/>
      <dgm:t>
        <a:bodyPr/>
        <a:lstStyle/>
        <a:p>
          <a:endParaRPr lang="en-IN"/>
        </a:p>
      </dgm:t>
    </dgm:pt>
    <dgm:pt modelId="{C1480579-372A-45D2-85DA-5703FE0C914F}" type="pres">
      <dgm:prSet presAssocID="{EE27D4B4-012B-4CE3-86B9-11D1F96A115A}" presName="Name0" presStyleCnt="0">
        <dgm:presLayoutVars>
          <dgm:dir/>
          <dgm:resizeHandles val="exact"/>
        </dgm:presLayoutVars>
      </dgm:prSet>
      <dgm:spPr/>
    </dgm:pt>
    <dgm:pt modelId="{40BD4848-8967-4424-A5CF-AE7B56FA2184}" type="pres">
      <dgm:prSet presAssocID="{EE27D4B4-012B-4CE3-86B9-11D1F96A115A}" presName="arrow" presStyleLbl="bgShp" presStyleIdx="0" presStyleCnt="1"/>
      <dgm:spPr/>
    </dgm:pt>
    <dgm:pt modelId="{34580D2D-A6BF-4E46-B7A5-E5CB2B3E28DF}" type="pres">
      <dgm:prSet presAssocID="{EE27D4B4-012B-4CE3-86B9-11D1F96A115A}" presName="points" presStyleCnt="0"/>
      <dgm:spPr/>
    </dgm:pt>
    <dgm:pt modelId="{CA7636FE-33E5-4025-A620-F94DD1CD82BD}" type="pres">
      <dgm:prSet presAssocID="{0E06D278-9185-4A9A-B8E7-6DDA9C649EAB}" presName="compositeA" presStyleCnt="0"/>
      <dgm:spPr/>
    </dgm:pt>
    <dgm:pt modelId="{2D563ACE-F233-421C-BA9D-0DAF8AE8D3BB}" type="pres">
      <dgm:prSet presAssocID="{0E06D278-9185-4A9A-B8E7-6DDA9C649EAB}" presName="textA" presStyleLbl="revTx" presStyleIdx="0" presStyleCnt="4">
        <dgm:presLayoutVars>
          <dgm:bulletEnabled val="1"/>
        </dgm:presLayoutVars>
      </dgm:prSet>
      <dgm:spPr/>
    </dgm:pt>
    <dgm:pt modelId="{3891D727-D8B1-41F1-8FB4-A69095E2B757}" type="pres">
      <dgm:prSet presAssocID="{0E06D278-9185-4A9A-B8E7-6DDA9C649EAB}" presName="circleA" presStyleLbl="node1" presStyleIdx="0" presStyleCnt="4"/>
      <dgm:spPr/>
    </dgm:pt>
    <dgm:pt modelId="{0FA09B73-CE83-4D03-A7A3-83532BFCD78A}" type="pres">
      <dgm:prSet presAssocID="{0E06D278-9185-4A9A-B8E7-6DDA9C649EAB}" presName="spaceA" presStyleCnt="0"/>
      <dgm:spPr/>
    </dgm:pt>
    <dgm:pt modelId="{A97C198F-D70D-4515-A5CB-5A2B195A5E19}" type="pres">
      <dgm:prSet presAssocID="{D20038AB-A77C-47E5-89DD-BC6B4FFADE1B}" presName="space" presStyleCnt="0"/>
      <dgm:spPr/>
    </dgm:pt>
    <dgm:pt modelId="{9DD1D5FD-65D7-4661-AF23-7408998017DC}" type="pres">
      <dgm:prSet presAssocID="{E38BE0AA-986A-4D7E-8B9B-6A3968BBDE09}" presName="compositeB" presStyleCnt="0"/>
      <dgm:spPr/>
    </dgm:pt>
    <dgm:pt modelId="{F4253867-CD41-4EB3-A6CB-E2A29398EDDE}" type="pres">
      <dgm:prSet presAssocID="{E38BE0AA-986A-4D7E-8B9B-6A3968BBDE09}" presName="textB" presStyleLbl="revTx" presStyleIdx="1" presStyleCnt="4">
        <dgm:presLayoutVars>
          <dgm:bulletEnabled val="1"/>
        </dgm:presLayoutVars>
      </dgm:prSet>
      <dgm:spPr/>
    </dgm:pt>
    <dgm:pt modelId="{1BB30330-5B8C-4980-845C-0F36005B92FC}" type="pres">
      <dgm:prSet presAssocID="{E38BE0AA-986A-4D7E-8B9B-6A3968BBDE09}" presName="circleB" presStyleLbl="node1" presStyleIdx="1" presStyleCnt="4"/>
      <dgm:spPr/>
    </dgm:pt>
    <dgm:pt modelId="{19127614-4B64-4A61-B17E-96BE9180C69A}" type="pres">
      <dgm:prSet presAssocID="{E38BE0AA-986A-4D7E-8B9B-6A3968BBDE09}" presName="spaceB" presStyleCnt="0"/>
      <dgm:spPr/>
    </dgm:pt>
    <dgm:pt modelId="{C6DC4A80-36D1-4FCA-9CE5-A8F8DADA6DCC}" type="pres">
      <dgm:prSet presAssocID="{54CBF1AA-1750-4261-92FE-4721B12E008E}" presName="space" presStyleCnt="0"/>
      <dgm:spPr/>
    </dgm:pt>
    <dgm:pt modelId="{65217F88-1E55-4C37-83C8-44F58A165246}" type="pres">
      <dgm:prSet presAssocID="{15D29553-B0C9-4587-8B76-A5E72200F0A3}" presName="compositeA" presStyleCnt="0"/>
      <dgm:spPr/>
    </dgm:pt>
    <dgm:pt modelId="{39A8400E-EC80-40BF-943A-0C7167FD170E}" type="pres">
      <dgm:prSet presAssocID="{15D29553-B0C9-4587-8B76-A5E72200F0A3}" presName="textA" presStyleLbl="revTx" presStyleIdx="2" presStyleCnt="4">
        <dgm:presLayoutVars>
          <dgm:bulletEnabled val="1"/>
        </dgm:presLayoutVars>
      </dgm:prSet>
      <dgm:spPr/>
    </dgm:pt>
    <dgm:pt modelId="{411C770C-2B62-4353-A31E-5E92126C6506}" type="pres">
      <dgm:prSet presAssocID="{15D29553-B0C9-4587-8B76-A5E72200F0A3}" presName="circleA" presStyleLbl="node1" presStyleIdx="2" presStyleCnt="4"/>
      <dgm:spPr/>
    </dgm:pt>
    <dgm:pt modelId="{E6209BAC-AFAD-444E-BF08-A3BA720E2A5F}" type="pres">
      <dgm:prSet presAssocID="{15D29553-B0C9-4587-8B76-A5E72200F0A3}" presName="spaceA" presStyleCnt="0"/>
      <dgm:spPr/>
    </dgm:pt>
    <dgm:pt modelId="{29CF26BB-0D9B-4DAF-9FDD-EC9E792FE032}" type="pres">
      <dgm:prSet presAssocID="{730941E2-5368-49F0-9BE5-BAD57AA89F68}" presName="space" presStyleCnt="0"/>
      <dgm:spPr/>
    </dgm:pt>
    <dgm:pt modelId="{7C4F6B04-4A92-4F5A-B477-4BB90D81157B}" type="pres">
      <dgm:prSet presAssocID="{A7211EE0-16C7-4380-895F-7FBBE184AEF6}" presName="compositeB" presStyleCnt="0"/>
      <dgm:spPr/>
    </dgm:pt>
    <dgm:pt modelId="{BA11CD26-F84E-4A38-A2CA-3D7111F4A9CB}" type="pres">
      <dgm:prSet presAssocID="{A7211EE0-16C7-4380-895F-7FBBE184AEF6}" presName="textB" presStyleLbl="revTx" presStyleIdx="3" presStyleCnt="4">
        <dgm:presLayoutVars>
          <dgm:bulletEnabled val="1"/>
        </dgm:presLayoutVars>
      </dgm:prSet>
      <dgm:spPr/>
    </dgm:pt>
    <dgm:pt modelId="{E227168D-F0C2-4C75-B3A6-063DCEA0F271}" type="pres">
      <dgm:prSet presAssocID="{A7211EE0-16C7-4380-895F-7FBBE184AEF6}" presName="circleB" presStyleLbl="node1" presStyleIdx="3" presStyleCnt="4"/>
      <dgm:spPr/>
    </dgm:pt>
    <dgm:pt modelId="{48E1B959-2772-4CD0-9752-DE705A178465}" type="pres">
      <dgm:prSet presAssocID="{A7211EE0-16C7-4380-895F-7FBBE184AEF6}" presName="spaceB" presStyleCnt="0"/>
      <dgm:spPr/>
    </dgm:pt>
  </dgm:ptLst>
  <dgm:cxnLst>
    <dgm:cxn modelId="{4D293028-3521-4A4E-8096-C1D04F99D661}" srcId="{EE27D4B4-012B-4CE3-86B9-11D1F96A115A}" destId="{E38BE0AA-986A-4D7E-8B9B-6A3968BBDE09}" srcOrd="1" destOrd="0" parTransId="{D39A2CA9-FE99-4B40-A97E-5777809AB4BC}" sibTransId="{54CBF1AA-1750-4261-92FE-4721B12E008E}"/>
    <dgm:cxn modelId="{74ADC34F-DA37-404B-A612-46DDD74DE8E9}" srcId="{EE27D4B4-012B-4CE3-86B9-11D1F96A115A}" destId="{0E06D278-9185-4A9A-B8E7-6DDA9C649EAB}" srcOrd="0" destOrd="0" parTransId="{2236BA2D-006B-491A-8F14-78B926C30CB4}" sibTransId="{D20038AB-A77C-47E5-89DD-BC6B4FFADE1B}"/>
    <dgm:cxn modelId="{3BA76D74-2D65-498D-8384-5BAE06E66289}" type="presOf" srcId="{15D29553-B0C9-4587-8B76-A5E72200F0A3}" destId="{39A8400E-EC80-40BF-943A-0C7167FD170E}" srcOrd="0" destOrd="0" presId="urn:microsoft.com/office/officeart/2005/8/layout/hProcess11"/>
    <dgm:cxn modelId="{E8F6637F-73D0-4489-BCD4-CF639C0E1CA7}" srcId="{EE27D4B4-012B-4CE3-86B9-11D1F96A115A}" destId="{15D29553-B0C9-4587-8B76-A5E72200F0A3}" srcOrd="2" destOrd="0" parTransId="{62CD32F7-273F-47C6-9E00-59E928222AA0}" sibTransId="{730941E2-5368-49F0-9BE5-BAD57AA89F68}"/>
    <dgm:cxn modelId="{B36DE490-9265-4E30-9B75-1CB247F01034}" type="presOf" srcId="{E38BE0AA-986A-4D7E-8B9B-6A3968BBDE09}" destId="{F4253867-CD41-4EB3-A6CB-E2A29398EDDE}" srcOrd="0" destOrd="0" presId="urn:microsoft.com/office/officeart/2005/8/layout/hProcess11"/>
    <dgm:cxn modelId="{522CDAA9-A616-4F34-BA73-40ACA58890E9}" type="presOf" srcId="{EE27D4B4-012B-4CE3-86B9-11D1F96A115A}" destId="{C1480579-372A-45D2-85DA-5703FE0C914F}" srcOrd="0" destOrd="0" presId="urn:microsoft.com/office/officeart/2005/8/layout/hProcess11"/>
    <dgm:cxn modelId="{8787B4E5-077C-4691-BFE8-4D7B83DE0BAE}" type="presOf" srcId="{0E06D278-9185-4A9A-B8E7-6DDA9C649EAB}" destId="{2D563ACE-F233-421C-BA9D-0DAF8AE8D3BB}" srcOrd="0" destOrd="0" presId="urn:microsoft.com/office/officeart/2005/8/layout/hProcess11"/>
    <dgm:cxn modelId="{155E42E8-7EEC-4488-9285-C350DAF19184}" type="presOf" srcId="{A7211EE0-16C7-4380-895F-7FBBE184AEF6}" destId="{BA11CD26-F84E-4A38-A2CA-3D7111F4A9CB}" srcOrd="0" destOrd="0" presId="urn:microsoft.com/office/officeart/2005/8/layout/hProcess11"/>
    <dgm:cxn modelId="{F92B06F1-796B-49A1-B422-A66A0A5C6D83}" srcId="{EE27D4B4-012B-4CE3-86B9-11D1F96A115A}" destId="{A7211EE0-16C7-4380-895F-7FBBE184AEF6}" srcOrd="3" destOrd="0" parTransId="{2B1CA811-BB70-4517-9FB8-A0195FDFF316}" sibTransId="{918A07A4-16E2-4CB9-A041-7161373CBB9D}"/>
    <dgm:cxn modelId="{A4B061DA-2272-4B00-BB18-0D421810AD21}" type="presParOf" srcId="{C1480579-372A-45D2-85DA-5703FE0C914F}" destId="{40BD4848-8967-4424-A5CF-AE7B56FA2184}" srcOrd="0" destOrd="0" presId="urn:microsoft.com/office/officeart/2005/8/layout/hProcess11"/>
    <dgm:cxn modelId="{CEF9A632-AAE4-4316-B486-6D68F00AF0FC}" type="presParOf" srcId="{C1480579-372A-45D2-85DA-5703FE0C914F}" destId="{34580D2D-A6BF-4E46-B7A5-E5CB2B3E28DF}" srcOrd="1" destOrd="0" presId="urn:microsoft.com/office/officeart/2005/8/layout/hProcess11"/>
    <dgm:cxn modelId="{F4DB49F6-E6C5-4E9D-949D-EB82FDB7C63D}" type="presParOf" srcId="{34580D2D-A6BF-4E46-B7A5-E5CB2B3E28DF}" destId="{CA7636FE-33E5-4025-A620-F94DD1CD82BD}" srcOrd="0" destOrd="0" presId="urn:microsoft.com/office/officeart/2005/8/layout/hProcess11"/>
    <dgm:cxn modelId="{789B1916-D838-4380-BF71-40FAEB83F2DA}" type="presParOf" srcId="{CA7636FE-33E5-4025-A620-F94DD1CD82BD}" destId="{2D563ACE-F233-421C-BA9D-0DAF8AE8D3BB}" srcOrd="0" destOrd="0" presId="urn:microsoft.com/office/officeart/2005/8/layout/hProcess11"/>
    <dgm:cxn modelId="{07CE4F0E-4BDC-4447-B3CB-CE4431650F78}" type="presParOf" srcId="{CA7636FE-33E5-4025-A620-F94DD1CD82BD}" destId="{3891D727-D8B1-41F1-8FB4-A69095E2B757}" srcOrd="1" destOrd="0" presId="urn:microsoft.com/office/officeart/2005/8/layout/hProcess11"/>
    <dgm:cxn modelId="{4300E611-E8A4-4FE8-BA9F-85C71C499BB6}" type="presParOf" srcId="{CA7636FE-33E5-4025-A620-F94DD1CD82BD}" destId="{0FA09B73-CE83-4D03-A7A3-83532BFCD78A}" srcOrd="2" destOrd="0" presId="urn:microsoft.com/office/officeart/2005/8/layout/hProcess11"/>
    <dgm:cxn modelId="{FB81EAEC-0344-4E74-9282-DAEF28235849}" type="presParOf" srcId="{34580D2D-A6BF-4E46-B7A5-E5CB2B3E28DF}" destId="{A97C198F-D70D-4515-A5CB-5A2B195A5E19}" srcOrd="1" destOrd="0" presId="urn:microsoft.com/office/officeart/2005/8/layout/hProcess11"/>
    <dgm:cxn modelId="{3A9E9408-515A-48D3-98FE-39712F537735}" type="presParOf" srcId="{34580D2D-A6BF-4E46-B7A5-E5CB2B3E28DF}" destId="{9DD1D5FD-65D7-4661-AF23-7408998017DC}" srcOrd="2" destOrd="0" presId="urn:microsoft.com/office/officeart/2005/8/layout/hProcess11"/>
    <dgm:cxn modelId="{B3131D80-DA94-4C20-9173-4F8503B9D1D0}" type="presParOf" srcId="{9DD1D5FD-65D7-4661-AF23-7408998017DC}" destId="{F4253867-CD41-4EB3-A6CB-E2A29398EDDE}" srcOrd="0" destOrd="0" presId="urn:microsoft.com/office/officeart/2005/8/layout/hProcess11"/>
    <dgm:cxn modelId="{04A90701-78EB-422B-B272-94C2903B6A73}" type="presParOf" srcId="{9DD1D5FD-65D7-4661-AF23-7408998017DC}" destId="{1BB30330-5B8C-4980-845C-0F36005B92FC}" srcOrd="1" destOrd="0" presId="urn:microsoft.com/office/officeart/2005/8/layout/hProcess11"/>
    <dgm:cxn modelId="{01A195A3-4116-4E4C-9E91-79E9E4B168DE}" type="presParOf" srcId="{9DD1D5FD-65D7-4661-AF23-7408998017DC}" destId="{19127614-4B64-4A61-B17E-96BE9180C69A}" srcOrd="2" destOrd="0" presId="urn:microsoft.com/office/officeart/2005/8/layout/hProcess11"/>
    <dgm:cxn modelId="{BC27ACE8-8160-4820-A060-7EFD40B93C99}" type="presParOf" srcId="{34580D2D-A6BF-4E46-B7A5-E5CB2B3E28DF}" destId="{C6DC4A80-36D1-4FCA-9CE5-A8F8DADA6DCC}" srcOrd="3" destOrd="0" presId="urn:microsoft.com/office/officeart/2005/8/layout/hProcess11"/>
    <dgm:cxn modelId="{3FDF0B87-69AF-48E9-829F-EE77545600DA}" type="presParOf" srcId="{34580D2D-A6BF-4E46-B7A5-E5CB2B3E28DF}" destId="{65217F88-1E55-4C37-83C8-44F58A165246}" srcOrd="4" destOrd="0" presId="urn:microsoft.com/office/officeart/2005/8/layout/hProcess11"/>
    <dgm:cxn modelId="{E468FAAF-8224-489C-9139-47809810419C}" type="presParOf" srcId="{65217F88-1E55-4C37-83C8-44F58A165246}" destId="{39A8400E-EC80-40BF-943A-0C7167FD170E}" srcOrd="0" destOrd="0" presId="urn:microsoft.com/office/officeart/2005/8/layout/hProcess11"/>
    <dgm:cxn modelId="{39DFBDE7-1CAE-4F13-80B7-601BB4747444}" type="presParOf" srcId="{65217F88-1E55-4C37-83C8-44F58A165246}" destId="{411C770C-2B62-4353-A31E-5E92126C6506}" srcOrd="1" destOrd="0" presId="urn:microsoft.com/office/officeart/2005/8/layout/hProcess11"/>
    <dgm:cxn modelId="{97F986FE-9248-4577-8690-BD119925AC80}" type="presParOf" srcId="{65217F88-1E55-4C37-83C8-44F58A165246}" destId="{E6209BAC-AFAD-444E-BF08-A3BA720E2A5F}" srcOrd="2" destOrd="0" presId="urn:microsoft.com/office/officeart/2005/8/layout/hProcess11"/>
    <dgm:cxn modelId="{A864245B-F1FB-4592-AAFA-D62625CA3E93}" type="presParOf" srcId="{34580D2D-A6BF-4E46-B7A5-E5CB2B3E28DF}" destId="{29CF26BB-0D9B-4DAF-9FDD-EC9E792FE032}" srcOrd="5" destOrd="0" presId="urn:microsoft.com/office/officeart/2005/8/layout/hProcess11"/>
    <dgm:cxn modelId="{9CDD6758-3959-41DC-AA43-7C4FF7E87221}" type="presParOf" srcId="{34580D2D-A6BF-4E46-B7A5-E5CB2B3E28DF}" destId="{7C4F6B04-4A92-4F5A-B477-4BB90D81157B}" srcOrd="6" destOrd="0" presId="urn:microsoft.com/office/officeart/2005/8/layout/hProcess11"/>
    <dgm:cxn modelId="{318BB6E3-50BF-4823-B751-EE789E9EB244}" type="presParOf" srcId="{7C4F6B04-4A92-4F5A-B477-4BB90D81157B}" destId="{BA11CD26-F84E-4A38-A2CA-3D7111F4A9CB}" srcOrd="0" destOrd="0" presId="urn:microsoft.com/office/officeart/2005/8/layout/hProcess11"/>
    <dgm:cxn modelId="{5BC756F0-89AB-4C70-B3E4-0AF964E0DC6B}" type="presParOf" srcId="{7C4F6B04-4A92-4F5A-B477-4BB90D81157B}" destId="{E227168D-F0C2-4C75-B3A6-063DCEA0F271}" srcOrd="1" destOrd="0" presId="urn:microsoft.com/office/officeart/2005/8/layout/hProcess11"/>
    <dgm:cxn modelId="{9F30A7C3-50A4-4D49-9437-47E36AFE7159}" type="presParOf" srcId="{7C4F6B04-4A92-4F5A-B477-4BB90D81157B}" destId="{48E1B959-2772-4CD0-9752-DE705A178465}"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BD4848-8967-4424-A5CF-AE7B56FA2184}">
      <dsp:nvSpPr>
        <dsp:cNvPr id="0" name=""/>
        <dsp:cNvSpPr/>
      </dsp:nvSpPr>
      <dsp:spPr>
        <a:xfrm>
          <a:off x="0" y="1050913"/>
          <a:ext cx="12094029" cy="1401218"/>
        </a:xfrm>
        <a:prstGeom prst="notchedRightArrow">
          <a:avLst/>
        </a:prstGeom>
        <a:solidFill>
          <a:schemeClr val="accent5">
            <a:tint val="55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2D563ACE-F233-421C-BA9D-0DAF8AE8D3BB}">
      <dsp:nvSpPr>
        <dsp:cNvPr id="0" name=""/>
        <dsp:cNvSpPr/>
      </dsp:nvSpPr>
      <dsp:spPr>
        <a:xfrm>
          <a:off x="5447" y="0"/>
          <a:ext cx="2620176" cy="1401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IN" sz="1700" kern="1200"/>
            <a:t>Task 1 – Literature Review </a:t>
          </a:r>
        </a:p>
      </dsp:txBody>
      <dsp:txXfrm>
        <a:off x="5447" y="0"/>
        <a:ext cx="2620176" cy="1401218"/>
      </dsp:txXfrm>
    </dsp:sp>
    <dsp:sp modelId="{3891D727-D8B1-41F1-8FB4-A69095E2B757}">
      <dsp:nvSpPr>
        <dsp:cNvPr id="0" name=""/>
        <dsp:cNvSpPr/>
      </dsp:nvSpPr>
      <dsp:spPr>
        <a:xfrm>
          <a:off x="1140383" y="1576370"/>
          <a:ext cx="350304" cy="350304"/>
        </a:xfrm>
        <a:prstGeom prst="ellipse">
          <a:avLst/>
        </a:prstGeom>
        <a:solidFill>
          <a:schemeClr val="accent5">
            <a:shade val="5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F4253867-CD41-4EB3-A6CB-E2A29398EDDE}">
      <dsp:nvSpPr>
        <dsp:cNvPr id="0" name=""/>
        <dsp:cNvSpPr/>
      </dsp:nvSpPr>
      <dsp:spPr>
        <a:xfrm>
          <a:off x="2756632" y="2101827"/>
          <a:ext cx="2620176" cy="1401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IN" sz="1700" kern="1200"/>
            <a:t>Task 2 – Learn Python and its libraries required for Signal Processing.</a:t>
          </a:r>
        </a:p>
      </dsp:txBody>
      <dsp:txXfrm>
        <a:off x="2756632" y="2101827"/>
        <a:ext cx="2620176" cy="1401218"/>
      </dsp:txXfrm>
    </dsp:sp>
    <dsp:sp modelId="{1BB30330-5B8C-4980-845C-0F36005B92FC}">
      <dsp:nvSpPr>
        <dsp:cNvPr id="0" name=""/>
        <dsp:cNvSpPr/>
      </dsp:nvSpPr>
      <dsp:spPr>
        <a:xfrm>
          <a:off x="3891568" y="1576370"/>
          <a:ext cx="350304" cy="350304"/>
        </a:xfrm>
        <a:prstGeom prst="ellipse">
          <a:avLst/>
        </a:prstGeom>
        <a:solidFill>
          <a:schemeClr val="accent5">
            <a:shade val="50000"/>
            <a:hueOff val="109479"/>
            <a:satOff val="4199"/>
            <a:lumOff val="1935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39A8400E-EC80-40BF-943A-0C7167FD170E}">
      <dsp:nvSpPr>
        <dsp:cNvPr id="0" name=""/>
        <dsp:cNvSpPr/>
      </dsp:nvSpPr>
      <dsp:spPr>
        <a:xfrm>
          <a:off x="5507817" y="0"/>
          <a:ext cx="2620176" cy="1401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b" anchorCtr="0">
          <a:noAutofit/>
        </a:bodyPr>
        <a:lstStyle/>
        <a:p>
          <a:pPr marL="0" lvl="0" indent="0" algn="ctr" defTabSz="755650">
            <a:lnSpc>
              <a:spcPct val="90000"/>
            </a:lnSpc>
            <a:spcBef>
              <a:spcPct val="0"/>
            </a:spcBef>
            <a:spcAft>
              <a:spcPct val="35000"/>
            </a:spcAft>
            <a:buNone/>
          </a:pPr>
          <a:r>
            <a:rPr lang="en-IN" sz="1700" kern="1200"/>
            <a:t>Task 3 – Search open source data related to Respiration signals</a:t>
          </a:r>
        </a:p>
      </dsp:txBody>
      <dsp:txXfrm>
        <a:off x="5507817" y="0"/>
        <a:ext cx="2620176" cy="1401218"/>
      </dsp:txXfrm>
    </dsp:sp>
    <dsp:sp modelId="{411C770C-2B62-4353-A31E-5E92126C6506}">
      <dsp:nvSpPr>
        <dsp:cNvPr id="0" name=""/>
        <dsp:cNvSpPr/>
      </dsp:nvSpPr>
      <dsp:spPr>
        <a:xfrm>
          <a:off x="6642753" y="1576370"/>
          <a:ext cx="350304" cy="350304"/>
        </a:xfrm>
        <a:prstGeom prst="ellipse">
          <a:avLst/>
        </a:prstGeom>
        <a:solidFill>
          <a:schemeClr val="accent5">
            <a:shade val="50000"/>
            <a:hueOff val="218958"/>
            <a:satOff val="8398"/>
            <a:lumOff val="38706"/>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 modelId="{BA11CD26-F84E-4A38-A2CA-3D7111F4A9CB}">
      <dsp:nvSpPr>
        <dsp:cNvPr id="0" name=""/>
        <dsp:cNvSpPr/>
      </dsp:nvSpPr>
      <dsp:spPr>
        <a:xfrm>
          <a:off x="8259002" y="2101827"/>
          <a:ext cx="2620176" cy="1401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IN" sz="1700" kern="1200" dirty="0"/>
            <a:t>Task 4 – Build a python module for processing of signals from open   source data and train and validate for different models.</a:t>
          </a:r>
        </a:p>
      </dsp:txBody>
      <dsp:txXfrm>
        <a:off x="8259002" y="2101827"/>
        <a:ext cx="2620176" cy="1401218"/>
      </dsp:txXfrm>
    </dsp:sp>
    <dsp:sp modelId="{E227168D-F0C2-4C75-B3A6-063DCEA0F271}">
      <dsp:nvSpPr>
        <dsp:cNvPr id="0" name=""/>
        <dsp:cNvSpPr/>
      </dsp:nvSpPr>
      <dsp:spPr>
        <a:xfrm>
          <a:off x="9393938" y="1576370"/>
          <a:ext cx="350304" cy="350304"/>
        </a:xfrm>
        <a:prstGeom prst="ellipse">
          <a:avLst/>
        </a:prstGeom>
        <a:solidFill>
          <a:schemeClr val="accent5">
            <a:shade val="50000"/>
            <a:hueOff val="109479"/>
            <a:satOff val="4199"/>
            <a:lumOff val="19353"/>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7660DB-6C27-4EEC-91A8-B8839DAAB46E}" type="datetimeFigureOut">
              <a:rPr lang="en-IN" smtClean="0"/>
              <a:t>31-05-2025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0721DE-D46F-4F3F-A49D-9A29E45B6160}" type="slidenum">
              <a:rPr lang="en-IN" smtClean="0"/>
              <a:t>‹#›</a:t>
            </a:fld>
            <a:endParaRPr lang="en-IN"/>
          </a:p>
        </p:txBody>
      </p:sp>
    </p:spTree>
    <p:extLst>
      <p:ext uri="{BB962C8B-B14F-4D97-AF65-F5344CB8AC3E}">
        <p14:creationId xmlns:p14="http://schemas.microsoft.com/office/powerpoint/2010/main" val="3451911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B0721DE-D46F-4F3F-A49D-9A29E45B6160}" type="slidenum">
              <a:rPr lang="en-IN" smtClean="0"/>
              <a:t>1</a:t>
            </a:fld>
            <a:endParaRPr lang="en-IN"/>
          </a:p>
        </p:txBody>
      </p:sp>
    </p:spTree>
    <p:extLst>
      <p:ext uri="{BB962C8B-B14F-4D97-AF65-F5344CB8AC3E}">
        <p14:creationId xmlns:p14="http://schemas.microsoft.com/office/powerpoint/2010/main" val="1911337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5</a:t>
            </a:fld>
            <a:endParaRPr/>
          </a:p>
        </p:txBody>
      </p:sp>
      <p:sp>
        <p:nvSpPr>
          <p:cNvPr id="83" name="Google Shape;83;p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IN"/>
              <a:t>20-10-2020 16:23:03</a:t>
            </a:r>
            <a:endParaRPr/>
          </a:p>
        </p:txBody>
      </p:sp>
      <p:sp>
        <p:nvSpPr>
          <p:cNvPr id="84" name="Google Shape;84;p2: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IN"/>
              <a:t>DEPARTMENT OF MEDICAL ELECTRONICS, DAYANANDA SAGAR COLLEGE OF ENGINEERING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5/31/2025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5/31/2025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5/31/2025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5/31/2025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5/31/2025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vidwan.inflibnet.ac.in/profile/194352"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95200F-C5CE-9A49-3172-020611489FE5}"/>
              </a:ext>
            </a:extLst>
          </p:cNvPr>
          <p:cNvSpPr/>
          <p:nvPr/>
        </p:nvSpPr>
        <p:spPr>
          <a:xfrm>
            <a:off x="453432" y="678177"/>
            <a:ext cx="11444159" cy="646331"/>
          </a:xfrm>
          <a:prstGeom prst="rect">
            <a:avLst/>
          </a:prstGeom>
          <a:noFill/>
        </p:spPr>
        <p:txBody>
          <a:bodyPr wrap="none" lIns="91440" tIns="45720" rIns="91440" bIns="45720">
            <a:spAutoFit/>
          </a:bodyPr>
          <a:lstStyle/>
          <a:p>
            <a:pPr algn="ctr"/>
            <a:r>
              <a:rPr lang="en-IN" sz="3600" b="1" cap="none" spc="0" dirty="0">
                <a:ln w="22225">
                  <a:solidFill>
                    <a:schemeClr val="accent2"/>
                  </a:solidFill>
                  <a:prstDash val="solid"/>
                </a:ln>
                <a:solidFill>
                  <a:srgbClr val="0070C0"/>
                </a:solidFill>
                <a:effectLst/>
              </a:rPr>
              <a:t>DAYANANDA SAGAR COLLEGE OF ENGINEERING</a:t>
            </a:r>
          </a:p>
        </p:txBody>
      </p:sp>
      <p:sp>
        <p:nvSpPr>
          <p:cNvPr id="3" name="TextBox 2">
            <a:extLst>
              <a:ext uri="{FF2B5EF4-FFF2-40B4-BE49-F238E27FC236}">
                <a16:creationId xmlns:a16="http://schemas.microsoft.com/office/drawing/2014/main" id="{EA1BCAAF-5B5D-A683-496E-8B62F70AFB19}"/>
              </a:ext>
            </a:extLst>
          </p:cNvPr>
          <p:cNvSpPr txBox="1"/>
          <p:nvPr/>
        </p:nvSpPr>
        <p:spPr>
          <a:xfrm>
            <a:off x="3180522" y="1291197"/>
            <a:ext cx="6480313" cy="307777"/>
          </a:xfrm>
          <a:prstGeom prst="rect">
            <a:avLst/>
          </a:prstGeom>
          <a:noFill/>
        </p:spPr>
        <p:txBody>
          <a:bodyPr wrap="square" rtlCol="0">
            <a:spAutoFit/>
          </a:bodyPr>
          <a:lstStyle/>
          <a:p>
            <a:r>
              <a:rPr lang="en-IN" dirty="0" err="1"/>
              <a:t>Shavige</a:t>
            </a:r>
            <a:r>
              <a:rPr lang="en-IN" dirty="0"/>
              <a:t> </a:t>
            </a:r>
            <a:r>
              <a:rPr lang="en-IN" dirty="0" err="1"/>
              <a:t>Malleshwara</a:t>
            </a:r>
            <a:r>
              <a:rPr lang="en-IN" dirty="0"/>
              <a:t> Hills, Kumaraswamy Layout, Bengaluru 560111</a:t>
            </a:r>
          </a:p>
        </p:txBody>
      </p:sp>
      <p:sp>
        <p:nvSpPr>
          <p:cNvPr id="5" name="Rectangle 4">
            <a:extLst>
              <a:ext uri="{FF2B5EF4-FFF2-40B4-BE49-F238E27FC236}">
                <a16:creationId xmlns:a16="http://schemas.microsoft.com/office/drawing/2014/main" id="{71E88F47-7C64-C9F4-E29D-F884400428EA}"/>
              </a:ext>
            </a:extLst>
          </p:cNvPr>
          <p:cNvSpPr/>
          <p:nvPr/>
        </p:nvSpPr>
        <p:spPr>
          <a:xfrm>
            <a:off x="1149900" y="1783281"/>
            <a:ext cx="10296408" cy="523220"/>
          </a:xfrm>
          <a:prstGeom prst="rect">
            <a:avLst/>
          </a:prstGeom>
          <a:noFill/>
        </p:spPr>
        <p:txBody>
          <a:bodyPr wrap="none" lIns="91440" tIns="45720" rIns="91440" bIns="45720">
            <a:spAutoFit/>
          </a:bodyPr>
          <a:lstStyle/>
          <a:p>
            <a:pPr algn="ctr"/>
            <a:r>
              <a:rPr lang="en-IN" sz="2800" b="1" cap="none" spc="0" dirty="0">
                <a:ln w="22225">
                  <a:solidFill>
                    <a:schemeClr val="accent2"/>
                  </a:solidFill>
                  <a:prstDash val="solid"/>
                </a:ln>
                <a:solidFill>
                  <a:srgbClr val="0070C0"/>
                </a:solidFill>
                <a:effectLst/>
              </a:rPr>
              <a:t>DEPARTMENT OF MEDICAL ELECTRONICS ENGINEERNG </a:t>
            </a:r>
          </a:p>
        </p:txBody>
      </p:sp>
      <p:sp>
        <p:nvSpPr>
          <p:cNvPr id="6" name="Google Shape;75;p14">
            <a:extLst>
              <a:ext uri="{FF2B5EF4-FFF2-40B4-BE49-F238E27FC236}">
                <a16:creationId xmlns:a16="http://schemas.microsoft.com/office/drawing/2014/main" id="{B73E42E1-8C1F-8A59-D87C-D5D5F814007F}"/>
              </a:ext>
            </a:extLst>
          </p:cNvPr>
          <p:cNvSpPr/>
          <p:nvPr/>
        </p:nvSpPr>
        <p:spPr>
          <a:xfrm>
            <a:off x="0" y="2675373"/>
            <a:ext cx="1219200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IN" sz="2800" b="1" i="0" dirty="0">
                <a:solidFill>
                  <a:srgbClr val="0070C0"/>
                </a:solidFill>
                <a:latin typeface="Times New Roman"/>
                <a:ea typeface="Times New Roman"/>
                <a:cs typeface="Times New Roman"/>
                <a:sym typeface="Times New Roman"/>
              </a:rPr>
              <a:t>Internship Presentation – VIII Semester</a:t>
            </a:r>
          </a:p>
          <a:p>
            <a:pPr marL="0" marR="0" lvl="0" indent="0" algn="ctr" rtl="0">
              <a:lnSpc>
                <a:spcPct val="150000"/>
              </a:lnSpc>
              <a:spcBef>
                <a:spcPts val="0"/>
              </a:spcBef>
              <a:spcAft>
                <a:spcPts val="0"/>
              </a:spcAft>
              <a:buNone/>
            </a:pPr>
            <a:r>
              <a:rPr lang="en-IN" sz="2800" b="1" dirty="0">
                <a:solidFill>
                  <a:srgbClr val="C00000"/>
                </a:solidFill>
                <a:latin typeface="Times New Roman"/>
                <a:ea typeface="Calibri"/>
                <a:cs typeface="Times New Roman"/>
                <a:sym typeface="Times New Roman"/>
              </a:rPr>
              <a:t>21MD82</a:t>
            </a:r>
          </a:p>
          <a:p>
            <a:pPr marL="0" marR="0" lvl="0" indent="0" algn="ctr" rtl="0">
              <a:spcBef>
                <a:spcPts val="0"/>
              </a:spcBef>
              <a:spcAft>
                <a:spcPts val="0"/>
              </a:spcAft>
              <a:buNone/>
            </a:pPr>
            <a:endParaRPr sz="2800" b="0" dirty="0">
              <a:solidFill>
                <a:schemeClr val="dk1"/>
              </a:solidFill>
              <a:latin typeface="Calibri"/>
              <a:ea typeface="Calibri"/>
              <a:cs typeface="Calibri"/>
              <a:sym typeface="Calibri"/>
            </a:endParaRPr>
          </a:p>
        </p:txBody>
      </p:sp>
      <p:graphicFrame>
        <p:nvGraphicFramePr>
          <p:cNvPr id="7" name="Table 2">
            <a:extLst>
              <a:ext uri="{FF2B5EF4-FFF2-40B4-BE49-F238E27FC236}">
                <a16:creationId xmlns:a16="http://schemas.microsoft.com/office/drawing/2014/main" id="{58808D3E-4F7C-9472-5CC8-872C09632E39}"/>
              </a:ext>
            </a:extLst>
          </p:cNvPr>
          <p:cNvGraphicFramePr>
            <a:graphicFrameLocks noGrp="1"/>
          </p:cNvGraphicFramePr>
          <p:nvPr>
            <p:extLst>
              <p:ext uri="{D42A27DB-BD31-4B8C-83A1-F6EECF244321}">
                <p14:modId xmlns:p14="http://schemas.microsoft.com/office/powerpoint/2010/main" val="2565389179"/>
              </p:ext>
            </p:extLst>
          </p:nvPr>
        </p:nvGraphicFramePr>
        <p:xfrm>
          <a:off x="2220830" y="4320469"/>
          <a:ext cx="8128000" cy="640080"/>
        </p:xfrm>
        <a:graphic>
          <a:graphicData uri="http://schemas.openxmlformats.org/drawingml/2006/table">
            <a:tbl>
              <a:tblPr firstRow="1" bandRow="1"/>
              <a:tblGrid>
                <a:gridCol w="4064000">
                  <a:extLst>
                    <a:ext uri="{9D8B030D-6E8A-4147-A177-3AD203B41FA5}">
                      <a16:colId xmlns:a16="http://schemas.microsoft.com/office/drawing/2014/main" val="399434171"/>
                    </a:ext>
                  </a:extLst>
                </a:gridCol>
                <a:gridCol w="4064000">
                  <a:extLst>
                    <a:ext uri="{9D8B030D-6E8A-4147-A177-3AD203B41FA5}">
                      <a16:colId xmlns:a16="http://schemas.microsoft.com/office/drawing/2014/main" val="1648451071"/>
                    </a:ext>
                  </a:extLst>
                </a:gridCol>
              </a:tblGrid>
              <a:tr h="512605">
                <a:tc>
                  <a:txBody>
                    <a:bodyPr/>
                    <a:lstStyle/>
                    <a:p>
                      <a:pPr algn="ctr"/>
                      <a:r>
                        <a:rPr lang="en-US" dirty="0"/>
                        <a:t>Name</a:t>
                      </a:r>
                    </a:p>
                    <a:p>
                      <a:pPr algn="ctr"/>
                      <a:r>
                        <a:rPr lang="en-US" dirty="0"/>
                        <a:t>Adwin Justa Manuel</a:t>
                      </a:r>
                    </a:p>
                  </a:txBody>
                  <a:tcPr/>
                </a:tc>
                <a:tc>
                  <a:txBody>
                    <a:bodyPr/>
                    <a:lstStyle/>
                    <a:p>
                      <a:pPr algn="ctr"/>
                      <a:r>
                        <a:rPr lang="en-US" dirty="0"/>
                        <a:t>USN</a:t>
                      </a:r>
                    </a:p>
                    <a:p>
                      <a:pPr algn="ctr"/>
                      <a:r>
                        <a:rPr lang="en-US" dirty="0"/>
                        <a:t>1DS21MD004</a:t>
                      </a:r>
                      <a:endParaRPr lang="en-IN" dirty="0"/>
                    </a:p>
                  </a:txBody>
                  <a:tcPr/>
                </a:tc>
                <a:extLst>
                  <a:ext uri="{0D108BD9-81ED-4DB2-BD59-A6C34878D82A}">
                    <a16:rowId xmlns:a16="http://schemas.microsoft.com/office/drawing/2014/main" val="3148748820"/>
                  </a:ext>
                </a:extLst>
              </a:tr>
            </a:tbl>
          </a:graphicData>
        </a:graphic>
      </p:graphicFrame>
      <p:sp>
        <p:nvSpPr>
          <p:cNvPr id="8" name="Google Shape;78;p14">
            <a:extLst>
              <a:ext uri="{FF2B5EF4-FFF2-40B4-BE49-F238E27FC236}">
                <a16:creationId xmlns:a16="http://schemas.microsoft.com/office/drawing/2014/main" id="{11027085-DF41-B612-3C17-C959D2E78C14}"/>
              </a:ext>
            </a:extLst>
          </p:cNvPr>
          <p:cNvSpPr/>
          <p:nvPr/>
        </p:nvSpPr>
        <p:spPr>
          <a:xfrm>
            <a:off x="188830" y="5439786"/>
            <a:ext cx="12192000" cy="117729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1800" b="1" i="0" u="none" strike="noStrike">
                <a:solidFill>
                  <a:srgbClr val="575F6D"/>
                </a:solidFill>
                <a:latin typeface="Times New Roman"/>
                <a:ea typeface="Times New Roman"/>
                <a:cs typeface="Times New Roman"/>
                <a:sym typeface="Times New Roman"/>
              </a:rPr>
              <a:t>Under the guidance of</a:t>
            </a:r>
            <a:endParaRPr lang="en-IN" sz="1800" b="0">
              <a:solidFill>
                <a:schemeClr val="dk1"/>
              </a:solidFill>
              <a:latin typeface="Calibri"/>
              <a:ea typeface="Calibri"/>
              <a:cs typeface="Calibri"/>
              <a:sym typeface="Calibri"/>
            </a:endParaRPr>
          </a:p>
          <a:p>
            <a:pPr marL="0" marR="0" lvl="0" indent="0" algn="ctr" rtl="0">
              <a:spcBef>
                <a:spcPts val="600"/>
              </a:spcBef>
              <a:spcAft>
                <a:spcPts val="0"/>
              </a:spcAft>
              <a:buNone/>
            </a:pPr>
            <a:r>
              <a:rPr lang="en-IN" sz="1800" b="1">
                <a:solidFill>
                  <a:srgbClr val="575F6D"/>
                </a:solidFill>
                <a:latin typeface="Times New Roman"/>
                <a:ea typeface="Times New Roman"/>
                <a:cs typeface="Times New Roman"/>
                <a:sym typeface="Times New Roman"/>
              </a:rPr>
              <a:t>Dr. Padma C. R.</a:t>
            </a:r>
            <a:r>
              <a:rPr lang="en-IN" sz="1800" b="1" i="0" u="none" strike="noStrike">
                <a:solidFill>
                  <a:srgbClr val="575F6D"/>
                </a:solidFill>
                <a:latin typeface="Times New Roman"/>
                <a:ea typeface="Times New Roman"/>
                <a:cs typeface="Times New Roman"/>
                <a:sym typeface="Times New Roman"/>
              </a:rPr>
              <a:t>,</a:t>
            </a:r>
          </a:p>
          <a:p>
            <a:pPr marL="0" marR="0" lvl="0" indent="0" algn="ctr" rtl="0">
              <a:spcBef>
                <a:spcPts val="600"/>
              </a:spcBef>
              <a:spcAft>
                <a:spcPts val="0"/>
              </a:spcAft>
              <a:buNone/>
            </a:pPr>
            <a:r>
              <a:rPr lang="en-IN" sz="1800" b="1" i="0" u="none" strike="noStrike">
                <a:solidFill>
                  <a:srgbClr val="575F6D"/>
                </a:solidFill>
                <a:latin typeface="Times New Roman"/>
                <a:ea typeface="Times New Roman"/>
                <a:cs typeface="Times New Roman"/>
                <a:sym typeface="Times New Roman"/>
              </a:rPr>
              <a:t> Associate Professor</a:t>
            </a:r>
            <a:endParaRPr lang="en-IN" sz="1800" b="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72650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B35B5-82FF-75E1-1D6B-80983E117E06}"/>
              </a:ext>
            </a:extLst>
          </p:cNvPr>
          <p:cNvSpPr>
            <a:spLocks noGrp="1"/>
          </p:cNvSpPr>
          <p:nvPr>
            <p:ph type="title"/>
          </p:nvPr>
        </p:nvSpPr>
        <p:spPr>
          <a:xfrm>
            <a:off x="838200" y="86992"/>
            <a:ext cx="10515600" cy="560345"/>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IN" sz="4000" b="1" dirty="0">
                <a:latin typeface="Times New Roman" panose="02020603050405020304" pitchFamily="18" charset="0"/>
                <a:cs typeface="Times New Roman" panose="02020603050405020304" pitchFamily="18" charset="0"/>
              </a:rPr>
              <a:t>LITERATURE REVIEW</a:t>
            </a:r>
          </a:p>
        </p:txBody>
      </p:sp>
      <p:graphicFrame>
        <p:nvGraphicFramePr>
          <p:cNvPr id="4" name="Content Placeholder 3">
            <a:extLst>
              <a:ext uri="{FF2B5EF4-FFF2-40B4-BE49-F238E27FC236}">
                <a16:creationId xmlns:a16="http://schemas.microsoft.com/office/drawing/2014/main" id="{BAB18245-5A62-3680-83F5-48B49D157DAF}"/>
              </a:ext>
            </a:extLst>
          </p:cNvPr>
          <p:cNvGraphicFramePr>
            <a:graphicFrameLocks noGrp="1"/>
          </p:cNvGraphicFramePr>
          <p:nvPr>
            <p:ph idx="1"/>
            <p:extLst>
              <p:ext uri="{D42A27DB-BD31-4B8C-83A1-F6EECF244321}">
                <p14:modId xmlns:p14="http://schemas.microsoft.com/office/powerpoint/2010/main" val="1927945602"/>
              </p:ext>
            </p:extLst>
          </p:nvPr>
        </p:nvGraphicFramePr>
        <p:xfrm>
          <a:off x="838200" y="681037"/>
          <a:ext cx="10743095" cy="5760720"/>
        </p:xfrm>
        <a:graphic>
          <a:graphicData uri="http://schemas.openxmlformats.org/drawingml/2006/table">
            <a:tbl>
              <a:tblPr firstRow="1" bandRow="1">
                <a:tableStyleId>{5C22544A-7EE6-4342-B048-85BDC9FD1C3A}</a:tableStyleId>
              </a:tblPr>
              <a:tblGrid>
                <a:gridCol w="669190">
                  <a:extLst>
                    <a:ext uri="{9D8B030D-6E8A-4147-A177-3AD203B41FA5}">
                      <a16:colId xmlns:a16="http://schemas.microsoft.com/office/drawing/2014/main" val="1718535472"/>
                    </a:ext>
                  </a:extLst>
                </a:gridCol>
                <a:gridCol w="2662969">
                  <a:extLst>
                    <a:ext uri="{9D8B030D-6E8A-4147-A177-3AD203B41FA5}">
                      <a16:colId xmlns:a16="http://schemas.microsoft.com/office/drawing/2014/main" val="2062876755"/>
                    </a:ext>
                  </a:extLst>
                </a:gridCol>
                <a:gridCol w="2909454">
                  <a:extLst>
                    <a:ext uri="{9D8B030D-6E8A-4147-A177-3AD203B41FA5}">
                      <a16:colId xmlns:a16="http://schemas.microsoft.com/office/drawing/2014/main" val="708930510"/>
                    </a:ext>
                  </a:extLst>
                </a:gridCol>
                <a:gridCol w="4501482">
                  <a:extLst>
                    <a:ext uri="{9D8B030D-6E8A-4147-A177-3AD203B41FA5}">
                      <a16:colId xmlns:a16="http://schemas.microsoft.com/office/drawing/2014/main" val="3922543740"/>
                    </a:ext>
                  </a:extLst>
                </a:gridCol>
              </a:tblGrid>
              <a:tr h="537316">
                <a:tc>
                  <a:txBody>
                    <a:bodyPr/>
                    <a:lstStyle/>
                    <a:p>
                      <a:r>
                        <a:rPr lang="en-IN" dirty="0">
                          <a:latin typeface="Times New Roman" panose="02020603050405020304" pitchFamily="18" charset="0"/>
                          <a:cs typeface="Times New Roman" panose="02020603050405020304" pitchFamily="18" charset="0"/>
                        </a:rPr>
                        <a:t>Sl.no</a:t>
                      </a:r>
                    </a:p>
                  </a:txBody>
                  <a:tcPr/>
                </a:tc>
                <a:tc>
                  <a:txBody>
                    <a:bodyPr/>
                    <a:lstStyle/>
                    <a:p>
                      <a:r>
                        <a:rPr lang="en-IN" dirty="0">
                          <a:latin typeface="Times New Roman" panose="02020603050405020304" pitchFamily="18" charset="0"/>
                          <a:cs typeface="Times New Roman" panose="02020603050405020304" pitchFamily="18" charset="0"/>
                        </a:rPr>
                        <a:t>Author</a:t>
                      </a:r>
                    </a:p>
                  </a:txBody>
                  <a:tcPr/>
                </a:tc>
                <a:tc>
                  <a:txBody>
                    <a:bodyPr/>
                    <a:lstStyle/>
                    <a:p>
                      <a:r>
                        <a:rPr lang="en-IN" dirty="0">
                          <a:latin typeface="Times New Roman" panose="02020603050405020304" pitchFamily="18" charset="0"/>
                          <a:cs typeface="Times New Roman" panose="02020603050405020304" pitchFamily="18" charset="0"/>
                        </a:rPr>
                        <a:t>Topic/Publication/year</a:t>
                      </a:r>
                    </a:p>
                  </a:txBody>
                  <a:tcPr/>
                </a:tc>
                <a:tc>
                  <a:txBody>
                    <a:bodyPr/>
                    <a:lstStyle/>
                    <a:p>
                      <a:r>
                        <a:rPr lang="en-IN" dirty="0">
                          <a:latin typeface="Times New Roman" panose="02020603050405020304" pitchFamily="18" charset="0"/>
                          <a:cs typeface="Times New Roman" panose="02020603050405020304" pitchFamily="18" charset="0"/>
                        </a:rPr>
                        <a:t>Inference</a:t>
                      </a:r>
                    </a:p>
                  </a:txBody>
                  <a:tcPr/>
                </a:tc>
                <a:extLst>
                  <a:ext uri="{0D108BD9-81ED-4DB2-BD59-A6C34878D82A}">
                    <a16:rowId xmlns:a16="http://schemas.microsoft.com/office/drawing/2014/main" val="4142148120"/>
                  </a:ext>
                </a:extLst>
              </a:tr>
              <a:tr h="1918985">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r>
                        <a:rPr lang="en-IN" dirty="0">
                          <a:latin typeface="Times New Roman" panose="02020603050405020304" pitchFamily="18" charset="0"/>
                          <a:cs typeface="Times New Roman" panose="02020603050405020304" pitchFamily="18" charset="0"/>
                        </a:rPr>
                        <a:t>Ghanem salah, A.Telia and C.Boukaous</a:t>
                      </a:r>
                    </a:p>
                  </a:txBody>
                  <a:tcPr/>
                </a:tc>
                <a:tc>
                  <a:txBody>
                    <a:bodyPr/>
                    <a:lstStyle/>
                    <a:p>
                      <a:r>
                        <a:rPr lang="en-IN" dirty="0">
                          <a:latin typeface="Times New Roman" panose="02020603050405020304" pitchFamily="18" charset="0"/>
                          <a:cs typeface="Times New Roman" panose="02020603050405020304" pitchFamily="18" charset="0"/>
                        </a:rPr>
                        <a:t>Fabrication of Zno thin film based humidity sensor with fast response by sol gel associated to spin coating method (April 10,2024).</a:t>
                      </a:r>
                    </a:p>
                  </a:txBody>
                  <a:tcPr/>
                </a:tc>
                <a:tc>
                  <a:txBody>
                    <a:bodyPr/>
                    <a:lstStyle/>
                    <a:p>
                      <a:pPr algn="just"/>
                      <a:r>
                        <a:rPr lang="en-US" b="0" dirty="0">
                          <a:latin typeface="Times New Roman" panose="02020603050405020304" pitchFamily="18" charset="0"/>
                          <a:cs typeface="Times New Roman" panose="02020603050405020304" pitchFamily="18" charset="0"/>
                        </a:rPr>
                        <a:t>the potential of ZnO thin-film-based humidity sensors, emphasizing their high sensitivity, fast response, and stability. It validates the sol-gel spin-coating method for fabrication, showing its effectiveness in detecting humidity variations. These findings support the development of flexible, wearable respiratory monitoring devices for healthcare applications​.</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597609"/>
                  </a:ext>
                </a:extLst>
              </a:tr>
              <a:tr h="2379541">
                <a:tc>
                  <a:txBody>
                    <a:bodyPr/>
                    <a:lstStyle/>
                    <a:p>
                      <a:r>
                        <a:rPr lang="en-IN" dirty="0"/>
                        <a:t>2.</a:t>
                      </a:r>
                    </a:p>
                  </a:txBody>
                  <a:tcPr/>
                </a:tc>
                <a:tc>
                  <a:txBody>
                    <a:bodyPr/>
                    <a:lstStyle/>
                    <a:p>
                      <a:r>
                        <a:rPr lang="en-IN" dirty="0"/>
                        <a:t>Shahirah Ahmad Kamal, Nor Diyana Md, Mohanad Hafiz Mamat, Mohamad Zhafran Hussin, Noor Asnida and Mohd Firdaus.</a:t>
                      </a:r>
                    </a:p>
                  </a:txBody>
                  <a:tcPr/>
                </a:tc>
                <a:tc>
                  <a:txBody>
                    <a:bodyPr/>
                    <a:lstStyle/>
                    <a:p>
                      <a:r>
                        <a:rPr lang="en-IN" dirty="0">
                          <a:latin typeface="Times New Roman" panose="02020603050405020304" pitchFamily="18" charset="0"/>
                          <a:cs typeface="Times New Roman" panose="02020603050405020304" pitchFamily="18" charset="0"/>
                        </a:rPr>
                        <a:t>A Review of Zinc Oxide (</a:t>
                      </a:r>
                      <a:r>
                        <a:rPr lang="en-IN" dirty="0" err="1">
                          <a:latin typeface="Times New Roman" panose="02020603050405020304" pitchFamily="18" charset="0"/>
                          <a:cs typeface="Times New Roman" panose="02020603050405020304" pitchFamily="18" charset="0"/>
                        </a:rPr>
                        <a:t>ZnO</a:t>
                      </a:r>
                      <a:r>
                        <a:rPr lang="en-IN" dirty="0">
                          <a:latin typeface="Times New Roman" panose="02020603050405020304" pitchFamily="18" charset="0"/>
                          <a:cs typeface="Times New Roman" panose="02020603050405020304" pitchFamily="18" charset="0"/>
                        </a:rPr>
                        <a:t>) Nanostructure Based Humidity Sensor(20 April 2023).</a:t>
                      </a:r>
                    </a:p>
                  </a:txBody>
                  <a:tcPr/>
                </a:tc>
                <a:tc>
                  <a:txBody>
                    <a:bodyPr/>
                    <a:lstStyle/>
                    <a:p>
                      <a:pPr algn="just"/>
                      <a:r>
                        <a:rPr lang="en-US" b="0" dirty="0">
                          <a:latin typeface="Times New Roman" panose="02020603050405020304" pitchFamily="18" charset="0"/>
                          <a:cs typeface="Times New Roman" panose="02020603050405020304" pitchFamily="18" charset="0"/>
                        </a:rPr>
                        <a:t>ZnO nanostructure-based humidity sensors, emphasizing their high sensitivity, stability, and rapid response. It explores various fabrication techniques, including sol-gel, hydrothermal, and spin-coating methods, highlighting their impact on sensor performance. The study confirms </a:t>
                      </a:r>
                      <a:r>
                        <a:rPr lang="en-US" b="0" dirty="0" err="1">
                          <a:latin typeface="Times New Roman" panose="02020603050405020304" pitchFamily="18" charset="0"/>
                          <a:cs typeface="Times New Roman" panose="02020603050405020304" pitchFamily="18" charset="0"/>
                        </a:rPr>
                        <a:t>ZnO’s</a:t>
                      </a:r>
                      <a:r>
                        <a:rPr lang="en-US" b="0" dirty="0">
                          <a:latin typeface="Times New Roman" panose="02020603050405020304" pitchFamily="18" charset="0"/>
                          <a:cs typeface="Times New Roman" panose="02020603050405020304" pitchFamily="18" charset="0"/>
                        </a:rPr>
                        <a:t> potential for humidity sensing applications, supporting further research in wearable and environmental monitoring</a:t>
                      </a:r>
                      <a:r>
                        <a:rPr lang="en-US" b="0" dirty="0"/>
                        <a:t>​</a:t>
                      </a:r>
                      <a:endParaRPr lang="en-IN" b="0" dirty="0"/>
                    </a:p>
                  </a:txBody>
                  <a:tcPr/>
                </a:tc>
                <a:extLst>
                  <a:ext uri="{0D108BD9-81ED-4DB2-BD59-A6C34878D82A}">
                    <a16:rowId xmlns:a16="http://schemas.microsoft.com/office/drawing/2014/main" val="3896995008"/>
                  </a:ext>
                </a:extLst>
              </a:tr>
            </a:tbl>
          </a:graphicData>
        </a:graphic>
      </p:graphicFrame>
      <p:sp>
        <p:nvSpPr>
          <p:cNvPr id="3" name="Google Shape;88;p15">
            <a:extLst>
              <a:ext uri="{FF2B5EF4-FFF2-40B4-BE49-F238E27FC236}">
                <a16:creationId xmlns:a16="http://schemas.microsoft.com/office/drawing/2014/main" id="{012871BF-9BA4-F14C-80BD-FADF0DBFAD2E}"/>
              </a:ext>
            </a:extLst>
          </p:cNvPr>
          <p:cNvSpPr txBox="1">
            <a:spLocks noGrp="1"/>
          </p:cNvSpPr>
          <p:nvPr>
            <p:ph type="ftr" idx="11"/>
          </p:nvPr>
        </p:nvSpPr>
        <p:spPr>
          <a:xfrm>
            <a:off x="1393372" y="6405883"/>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Tree>
    <p:extLst>
      <p:ext uri="{BB962C8B-B14F-4D97-AF65-F5344CB8AC3E}">
        <p14:creationId xmlns:p14="http://schemas.microsoft.com/office/powerpoint/2010/main" val="524979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4579C-2734-25B2-5B1B-F1EFEC41A2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F62EAE-1080-968F-E0AD-316DFD969938}"/>
              </a:ext>
            </a:extLst>
          </p:cNvPr>
          <p:cNvSpPr>
            <a:spLocks noGrp="1"/>
          </p:cNvSpPr>
          <p:nvPr>
            <p:ph type="title"/>
          </p:nvPr>
        </p:nvSpPr>
        <p:spPr>
          <a:xfrm>
            <a:off x="810228" y="115748"/>
            <a:ext cx="10543572" cy="565290"/>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IN" sz="4000" b="1" dirty="0">
                <a:latin typeface="Times New Roman" panose="02020603050405020304" pitchFamily="18" charset="0"/>
                <a:cs typeface="Times New Roman" panose="02020603050405020304" pitchFamily="18" charset="0"/>
              </a:rPr>
              <a:t>LITERATURE REVIEW</a:t>
            </a:r>
          </a:p>
        </p:txBody>
      </p:sp>
      <p:graphicFrame>
        <p:nvGraphicFramePr>
          <p:cNvPr id="4" name="Content Placeholder 3">
            <a:extLst>
              <a:ext uri="{FF2B5EF4-FFF2-40B4-BE49-F238E27FC236}">
                <a16:creationId xmlns:a16="http://schemas.microsoft.com/office/drawing/2014/main" id="{8C5B443F-8904-BB47-92DC-4142D2806A01}"/>
              </a:ext>
            </a:extLst>
          </p:cNvPr>
          <p:cNvGraphicFramePr>
            <a:graphicFrameLocks noGrp="1"/>
          </p:cNvGraphicFramePr>
          <p:nvPr>
            <p:ph idx="1"/>
            <p:extLst>
              <p:ext uri="{D42A27DB-BD31-4B8C-83A1-F6EECF244321}">
                <p14:modId xmlns:p14="http://schemas.microsoft.com/office/powerpoint/2010/main" val="3433863725"/>
              </p:ext>
            </p:extLst>
          </p:nvPr>
        </p:nvGraphicFramePr>
        <p:xfrm>
          <a:off x="611692" y="990602"/>
          <a:ext cx="11295185" cy="5013959"/>
        </p:xfrm>
        <a:graphic>
          <a:graphicData uri="http://schemas.openxmlformats.org/drawingml/2006/table">
            <a:tbl>
              <a:tblPr firstRow="1" bandRow="1">
                <a:tableStyleId>{5C22544A-7EE6-4342-B048-85BDC9FD1C3A}</a:tableStyleId>
              </a:tblPr>
              <a:tblGrid>
                <a:gridCol w="703580">
                  <a:extLst>
                    <a:ext uri="{9D8B030D-6E8A-4147-A177-3AD203B41FA5}">
                      <a16:colId xmlns:a16="http://schemas.microsoft.com/office/drawing/2014/main" val="1718535472"/>
                    </a:ext>
                  </a:extLst>
                </a:gridCol>
                <a:gridCol w="1862051">
                  <a:extLst>
                    <a:ext uri="{9D8B030D-6E8A-4147-A177-3AD203B41FA5}">
                      <a16:colId xmlns:a16="http://schemas.microsoft.com/office/drawing/2014/main" val="2062876755"/>
                    </a:ext>
                  </a:extLst>
                </a:gridCol>
                <a:gridCol w="3460865">
                  <a:extLst>
                    <a:ext uri="{9D8B030D-6E8A-4147-A177-3AD203B41FA5}">
                      <a16:colId xmlns:a16="http://schemas.microsoft.com/office/drawing/2014/main" val="708930510"/>
                    </a:ext>
                  </a:extLst>
                </a:gridCol>
                <a:gridCol w="5268689">
                  <a:extLst>
                    <a:ext uri="{9D8B030D-6E8A-4147-A177-3AD203B41FA5}">
                      <a16:colId xmlns:a16="http://schemas.microsoft.com/office/drawing/2014/main" val="3922543740"/>
                    </a:ext>
                  </a:extLst>
                </a:gridCol>
              </a:tblGrid>
              <a:tr h="283556">
                <a:tc>
                  <a:txBody>
                    <a:bodyPr/>
                    <a:lstStyle/>
                    <a:p>
                      <a:r>
                        <a:rPr lang="en-IN" dirty="0">
                          <a:latin typeface="Times New Roman" panose="02020603050405020304" pitchFamily="18" charset="0"/>
                          <a:cs typeface="Times New Roman" panose="02020603050405020304" pitchFamily="18" charset="0"/>
                        </a:rPr>
                        <a:t>Sl.no</a:t>
                      </a:r>
                    </a:p>
                  </a:txBody>
                  <a:tcPr/>
                </a:tc>
                <a:tc>
                  <a:txBody>
                    <a:bodyPr/>
                    <a:lstStyle/>
                    <a:p>
                      <a:r>
                        <a:rPr lang="en-IN" dirty="0">
                          <a:latin typeface="Times New Roman" panose="02020603050405020304" pitchFamily="18" charset="0"/>
                          <a:cs typeface="Times New Roman" panose="02020603050405020304" pitchFamily="18" charset="0"/>
                        </a:rPr>
                        <a:t>Author</a:t>
                      </a:r>
                    </a:p>
                  </a:txBody>
                  <a:tcPr/>
                </a:tc>
                <a:tc>
                  <a:txBody>
                    <a:bodyPr/>
                    <a:lstStyle/>
                    <a:p>
                      <a:r>
                        <a:rPr lang="en-IN" dirty="0">
                          <a:latin typeface="Times New Roman" panose="02020603050405020304" pitchFamily="18" charset="0"/>
                          <a:cs typeface="Times New Roman" panose="02020603050405020304" pitchFamily="18" charset="0"/>
                        </a:rPr>
                        <a:t>Topic/Publication/year</a:t>
                      </a:r>
                    </a:p>
                  </a:txBody>
                  <a:tcPr/>
                </a:tc>
                <a:tc>
                  <a:txBody>
                    <a:bodyPr/>
                    <a:lstStyle/>
                    <a:p>
                      <a:r>
                        <a:rPr lang="en-IN" dirty="0">
                          <a:latin typeface="Times New Roman" panose="02020603050405020304" pitchFamily="18" charset="0"/>
                          <a:cs typeface="Times New Roman" panose="02020603050405020304" pitchFamily="18" charset="0"/>
                        </a:rPr>
                        <a:t>Inference</a:t>
                      </a:r>
                    </a:p>
                  </a:txBody>
                  <a:tcPr/>
                </a:tc>
                <a:extLst>
                  <a:ext uri="{0D108BD9-81ED-4DB2-BD59-A6C34878D82A}">
                    <a16:rowId xmlns:a16="http://schemas.microsoft.com/office/drawing/2014/main" val="4142148120"/>
                  </a:ext>
                </a:extLst>
              </a:tr>
              <a:tr h="2362199">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IN" dirty="0">
                          <a:latin typeface="Times New Roman" panose="02020603050405020304" pitchFamily="18" charset="0"/>
                          <a:cs typeface="Times New Roman" panose="02020603050405020304" pitchFamily="18" charset="0"/>
                        </a:rPr>
                        <a:t>Haolin Li, Bingheng Meng, Huimin Jia, Dengkui Wang, Zhipeng Wei , Ruxue Li, Rui Chen .</a:t>
                      </a:r>
                    </a:p>
                  </a:txBody>
                  <a:tcPr/>
                </a:tc>
                <a:tc>
                  <a:txBody>
                    <a:bodyPr/>
                    <a:lstStyle/>
                    <a:p>
                      <a:pPr algn="l"/>
                      <a:r>
                        <a:rPr lang="en-US" dirty="0">
                          <a:latin typeface="Times New Roman" panose="02020603050405020304" pitchFamily="18" charset="0"/>
                          <a:cs typeface="Times New Roman" panose="02020603050405020304" pitchFamily="18" charset="0"/>
                        </a:rPr>
                        <a:t>Optical Humidity Sensor Based on ZnO Nanomaterials  (2020 the 5th Optoelectronics Global Conference).</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b="0" dirty="0">
                          <a:latin typeface="Times New Roman" panose="02020603050405020304" pitchFamily="18" charset="0"/>
                          <a:cs typeface="Times New Roman" panose="02020603050405020304" pitchFamily="18" charset="0"/>
                        </a:rPr>
                        <a:t>​The study explores ZnO-based optical humidity sensors, demonstrating their high sensitivity and stability through passivation of oxygen vacancies by water molecules. The use of 980 nm laser irradiation enhances humidity response by reducing water droplet interference. These findings establish ZnO nanomaterials as promising candidates for advanced optical humidity sensing applications.</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597609"/>
                  </a:ext>
                </a:extLst>
              </a:tr>
              <a:tr h="283556">
                <a:tc>
                  <a:txBody>
                    <a:bodyPr/>
                    <a:lstStyle/>
                    <a:p>
                      <a:r>
                        <a:rPr lang="en-IN" dirty="0"/>
                        <a:t>4.</a:t>
                      </a:r>
                    </a:p>
                  </a:txBody>
                  <a:tcPr/>
                </a:tc>
                <a:tc>
                  <a:txBody>
                    <a:bodyPr/>
                    <a:lstStyle/>
                    <a:p>
                      <a:r>
                        <a:rPr lang="en-IN" dirty="0"/>
                        <a:t>G. Niarchosa, G. Dubourga, G. Afroudakisb, V. Tsoutib, E. Makaronab, J. Matovi Crnojevi-Bengina, C. Tsamisb </a:t>
                      </a:r>
                    </a:p>
                  </a:txBody>
                  <a:tcPr/>
                </a:tc>
                <a:tc>
                  <a:txBody>
                    <a:bodyPr/>
                    <a:lstStyle/>
                    <a:p>
                      <a:r>
                        <a:rPr lang="en-US" dirty="0">
                          <a:latin typeface="Times New Roman" panose="02020603050405020304" pitchFamily="18" charset="0"/>
                          <a:cs typeface="Times New Roman" panose="02020603050405020304" pitchFamily="18" charset="0"/>
                        </a:rPr>
                        <a:t>Paper-based Humidity Sensor Coated with ZnO Nanoparticles: The Influence of ZnO .</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b="0" dirty="0">
                          <a:latin typeface="Times New Roman" panose="02020603050405020304" pitchFamily="18" charset="0"/>
                          <a:cs typeface="Times New Roman" panose="02020603050405020304" pitchFamily="18" charset="0"/>
                        </a:rPr>
                        <a:t>The study investigates paper-based humidity sensors coated with ZnO nanoparticles, demonstrating fast response, room temperature operation, and no need for refreshing procedures. ZnO acts as a passivation layer, reducing sensor sensitivity with additional coatings. These findings highlight the potential of cost-effective, flexible, and disposable humidity sensors for environmental monitoring​.</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96995008"/>
                  </a:ext>
                </a:extLst>
              </a:tr>
            </a:tbl>
          </a:graphicData>
        </a:graphic>
      </p:graphicFrame>
      <p:sp>
        <p:nvSpPr>
          <p:cNvPr id="3" name="Google Shape;88;p15">
            <a:extLst>
              <a:ext uri="{FF2B5EF4-FFF2-40B4-BE49-F238E27FC236}">
                <a16:creationId xmlns:a16="http://schemas.microsoft.com/office/drawing/2014/main" id="{03AF162B-4E7D-35C6-1A4B-0E5D1DC97EFB}"/>
              </a:ext>
            </a:extLst>
          </p:cNvPr>
          <p:cNvSpPr txBox="1">
            <a:spLocks noGrp="1"/>
          </p:cNvSpPr>
          <p:nvPr>
            <p:ph type="ftr" idx="11"/>
          </p:nvPr>
        </p:nvSpPr>
        <p:spPr>
          <a:xfrm>
            <a:off x="1556656" y="6274027"/>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Tree>
    <p:extLst>
      <p:ext uri="{BB962C8B-B14F-4D97-AF65-F5344CB8AC3E}">
        <p14:creationId xmlns:p14="http://schemas.microsoft.com/office/powerpoint/2010/main" val="31376493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392AA8C2-4E3B-E3A4-B244-056BE05F1082}"/>
              </a:ext>
            </a:extLst>
          </p:cNvPr>
          <p:cNvSpPr/>
          <p:nvPr/>
        </p:nvSpPr>
        <p:spPr>
          <a:xfrm>
            <a:off x="4182835" y="2177141"/>
            <a:ext cx="4196444" cy="41583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latin typeface="Times New Roman" panose="02020603050405020304" pitchFamily="18" charset="0"/>
                <a:cs typeface="Times New Roman" panose="02020603050405020304" pitchFamily="18" charset="0"/>
              </a:rPr>
              <a:t>TECHNOLOGIES USED</a:t>
            </a:r>
            <a:endParaRPr lang="en-IN" sz="2000" dirty="0"/>
          </a:p>
        </p:txBody>
      </p:sp>
      <p:cxnSp>
        <p:nvCxnSpPr>
          <p:cNvPr id="7" name="Straight Arrow Connector 6">
            <a:extLst>
              <a:ext uri="{FF2B5EF4-FFF2-40B4-BE49-F238E27FC236}">
                <a16:creationId xmlns:a16="http://schemas.microsoft.com/office/drawing/2014/main" id="{6AA3D60A-E715-548D-0259-623584C32E27}"/>
              </a:ext>
            </a:extLst>
          </p:cNvPr>
          <p:cNvCxnSpPr>
            <a:stCxn id="5" idx="0"/>
          </p:cNvCxnSpPr>
          <p:nvPr/>
        </p:nvCxnSpPr>
        <p:spPr>
          <a:xfrm flipV="1">
            <a:off x="6281057" y="1698171"/>
            <a:ext cx="0" cy="478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647DC44B-C0AB-63BB-FC32-24C6C0B1C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72" y="654776"/>
            <a:ext cx="1545770" cy="104339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2F056B3D-08B6-6C93-FCDF-532BFE1D80B3}"/>
              </a:ext>
            </a:extLst>
          </p:cNvPr>
          <p:cNvCxnSpPr>
            <a:stCxn id="5" idx="6"/>
          </p:cNvCxnSpPr>
          <p:nvPr/>
        </p:nvCxnSpPr>
        <p:spPr>
          <a:xfrm flipV="1">
            <a:off x="8379279" y="4256312"/>
            <a:ext cx="85180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378CD954-C8A0-E45F-2DF5-A3A3080288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1086" y="3551465"/>
            <a:ext cx="2405743" cy="10825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42984ED1-73C2-A442-3C57-0DBCB4669BF7}"/>
              </a:ext>
            </a:extLst>
          </p:cNvPr>
          <p:cNvCxnSpPr>
            <a:stCxn id="5" idx="2"/>
          </p:cNvCxnSpPr>
          <p:nvPr/>
        </p:nvCxnSpPr>
        <p:spPr>
          <a:xfrm flipH="1" flipV="1">
            <a:off x="3276600" y="4256312"/>
            <a:ext cx="90623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0" name="Picture 6">
            <a:extLst>
              <a:ext uri="{FF2B5EF4-FFF2-40B4-BE49-F238E27FC236}">
                <a16:creationId xmlns:a16="http://schemas.microsoft.com/office/drawing/2014/main" id="{327ED768-D0BA-61C1-7986-9198C6A998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09" y="3885159"/>
            <a:ext cx="3918223" cy="705076"/>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88;p15">
            <a:extLst>
              <a:ext uri="{FF2B5EF4-FFF2-40B4-BE49-F238E27FC236}">
                <a16:creationId xmlns:a16="http://schemas.microsoft.com/office/drawing/2014/main" id="{FFF14B03-40D0-3D67-66BF-9E1EF241E9CD}"/>
              </a:ext>
            </a:extLst>
          </p:cNvPr>
          <p:cNvSpPr txBox="1">
            <a:spLocks noGrp="1"/>
          </p:cNvSpPr>
          <p:nvPr>
            <p:ph type="ftr" idx="11"/>
          </p:nvPr>
        </p:nvSpPr>
        <p:spPr>
          <a:xfrm>
            <a:off x="1578429" y="6449329"/>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Tree>
    <p:extLst>
      <p:ext uri="{BB962C8B-B14F-4D97-AF65-F5344CB8AC3E}">
        <p14:creationId xmlns:p14="http://schemas.microsoft.com/office/powerpoint/2010/main" val="31820546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8"/>
                                        </p:tgtEl>
                                        <p:attrNameLst>
                                          <p:attrName>style.visibility</p:attrName>
                                        </p:attrNameLst>
                                      </p:cBhvr>
                                      <p:to>
                                        <p:strVal val="visible"/>
                                      </p:to>
                                    </p:set>
                                    <p:animEffect transition="in" filter="fade">
                                      <p:cBhvr>
                                        <p:cTn id="27" dur="500"/>
                                        <p:tgtEl>
                                          <p:spTgt spid="10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30"/>
                                        </p:tgtEl>
                                        <p:attrNameLst>
                                          <p:attrName>style.visibility</p:attrName>
                                        </p:attrNameLst>
                                      </p:cBhvr>
                                      <p:to>
                                        <p:strVal val="visible"/>
                                      </p:to>
                                    </p:set>
                                    <p:animEffect transition="in" filter="fade">
                                      <p:cBhvr>
                                        <p:cTn id="37"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7B278-09AD-0FC9-7B32-30B11F99DA48}"/>
              </a:ext>
            </a:extLst>
          </p:cNvPr>
          <p:cNvSpPr>
            <a:spLocks noGrp="1"/>
          </p:cNvSpPr>
          <p:nvPr>
            <p:ph type="title"/>
          </p:nvPr>
        </p:nvSpPr>
        <p:spPr>
          <a:xfrm>
            <a:off x="887185" y="811440"/>
            <a:ext cx="10515600" cy="690789"/>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IN" sz="4000" b="1" dirty="0">
                <a:latin typeface="Times New Roman" panose="02020603050405020304" pitchFamily="18" charset="0"/>
                <a:cs typeface="Times New Roman" panose="02020603050405020304" pitchFamily="18" charset="0"/>
              </a:rPr>
              <a:t>TASK OVERVIEW</a:t>
            </a:r>
          </a:p>
        </p:txBody>
      </p:sp>
      <p:graphicFrame>
        <p:nvGraphicFramePr>
          <p:cNvPr id="7" name="Content Placeholder 6">
            <a:extLst>
              <a:ext uri="{FF2B5EF4-FFF2-40B4-BE49-F238E27FC236}">
                <a16:creationId xmlns:a16="http://schemas.microsoft.com/office/drawing/2014/main" id="{938654C5-3376-904C-EBCF-79F24FBF0283}"/>
              </a:ext>
            </a:extLst>
          </p:cNvPr>
          <p:cNvGraphicFramePr>
            <a:graphicFrameLocks noGrp="1"/>
          </p:cNvGraphicFramePr>
          <p:nvPr>
            <p:ph idx="1"/>
          </p:nvPr>
        </p:nvGraphicFramePr>
        <p:xfrm>
          <a:off x="97971" y="1502229"/>
          <a:ext cx="12094029" cy="35030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Google Shape;88;p15">
            <a:extLst>
              <a:ext uri="{FF2B5EF4-FFF2-40B4-BE49-F238E27FC236}">
                <a16:creationId xmlns:a16="http://schemas.microsoft.com/office/drawing/2014/main" id="{3E6E0D20-3010-E1EA-CA1F-E5FDC0AB6934}"/>
              </a:ext>
            </a:extLst>
          </p:cNvPr>
          <p:cNvSpPr txBox="1">
            <a:spLocks noGrp="1"/>
          </p:cNvSpPr>
          <p:nvPr>
            <p:ph type="ftr" idx="11"/>
          </p:nvPr>
        </p:nvSpPr>
        <p:spPr>
          <a:xfrm>
            <a:off x="1393372" y="6492875"/>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Tree>
    <p:extLst>
      <p:ext uri="{BB962C8B-B14F-4D97-AF65-F5344CB8AC3E}">
        <p14:creationId xmlns:p14="http://schemas.microsoft.com/office/powerpoint/2010/main" val="33109088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7"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91C2-5C5A-D37B-4C13-99CED720134B}"/>
              </a:ext>
            </a:extLst>
          </p:cNvPr>
          <p:cNvSpPr>
            <a:spLocks noGrp="1"/>
          </p:cNvSpPr>
          <p:nvPr>
            <p:ph type="title"/>
          </p:nvPr>
        </p:nvSpPr>
        <p:spPr/>
        <p:txBody>
          <a:bodyPr/>
          <a:lstStyle/>
          <a:p>
            <a:r>
              <a:rPr lang="en-IN" dirty="0"/>
              <a:t>Work Done </a:t>
            </a:r>
          </a:p>
        </p:txBody>
      </p:sp>
      <p:sp>
        <p:nvSpPr>
          <p:cNvPr id="3" name="TextBox 2">
            <a:extLst>
              <a:ext uri="{FF2B5EF4-FFF2-40B4-BE49-F238E27FC236}">
                <a16:creationId xmlns:a16="http://schemas.microsoft.com/office/drawing/2014/main" id="{48852E1D-8872-8F4C-FB2E-87B760D0FC5D}"/>
              </a:ext>
            </a:extLst>
          </p:cNvPr>
          <p:cNvSpPr txBox="1"/>
          <p:nvPr/>
        </p:nvSpPr>
        <p:spPr>
          <a:xfrm>
            <a:off x="424543" y="1905000"/>
            <a:ext cx="11299371" cy="1200329"/>
          </a:xfrm>
          <a:prstGeom prst="rect">
            <a:avLst/>
          </a:prstGeom>
          <a:noFill/>
        </p:spPr>
        <p:txBody>
          <a:bodyPr wrap="square" rtlCol="0">
            <a:spAutoFit/>
          </a:bodyPr>
          <a:lstStyle/>
          <a:p>
            <a:r>
              <a:rPr lang="en-IN" dirty="0"/>
              <a:t>Base Models-</a:t>
            </a:r>
          </a:p>
          <a:p>
            <a:pPr marL="342900" indent="-342900">
              <a:buAutoNum type="arabicPeriod"/>
            </a:pPr>
            <a:r>
              <a:rPr lang="en-IN" dirty="0"/>
              <a:t>Simple RNN – </a:t>
            </a:r>
          </a:p>
          <a:p>
            <a:r>
              <a:rPr lang="en-IN" dirty="0"/>
              <a:t> </a:t>
            </a:r>
          </a:p>
          <a:p>
            <a:r>
              <a:rPr lang="en-IN" dirty="0"/>
              <a:t> </a:t>
            </a:r>
          </a:p>
        </p:txBody>
      </p:sp>
      <p:pic>
        <p:nvPicPr>
          <p:cNvPr id="5" name="Picture 4">
            <a:extLst>
              <a:ext uri="{FF2B5EF4-FFF2-40B4-BE49-F238E27FC236}">
                <a16:creationId xmlns:a16="http://schemas.microsoft.com/office/drawing/2014/main" id="{963235BE-B910-72C0-A712-1C364D8BA0E0}"/>
              </a:ext>
            </a:extLst>
          </p:cNvPr>
          <p:cNvPicPr>
            <a:picLocks noChangeAspect="1"/>
          </p:cNvPicPr>
          <p:nvPr/>
        </p:nvPicPr>
        <p:blipFill>
          <a:blip r:embed="rId2"/>
          <a:stretch>
            <a:fillRect/>
          </a:stretch>
        </p:blipFill>
        <p:spPr>
          <a:xfrm>
            <a:off x="1012372" y="2505164"/>
            <a:ext cx="4234541" cy="400296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337219E-2B3A-235C-0261-861875C719D7}"/>
              </a:ext>
            </a:extLst>
          </p:cNvPr>
          <p:cNvPicPr>
            <a:picLocks noChangeAspect="1"/>
          </p:cNvPicPr>
          <p:nvPr/>
        </p:nvPicPr>
        <p:blipFill>
          <a:blip r:embed="rId3"/>
          <a:stretch>
            <a:fillRect/>
          </a:stretch>
        </p:blipFill>
        <p:spPr>
          <a:xfrm>
            <a:off x="6492240" y="2492139"/>
            <a:ext cx="4550228" cy="39899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84096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1AF93-C287-2CD4-CFE7-838EDE6A2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05F40-BDFF-63FE-F4CF-8B63E5D2C41A}"/>
              </a:ext>
            </a:extLst>
          </p:cNvPr>
          <p:cNvSpPr>
            <a:spLocks noGrp="1"/>
          </p:cNvSpPr>
          <p:nvPr>
            <p:ph type="title"/>
          </p:nvPr>
        </p:nvSpPr>
        <p:spPr/>
        <p:txBody>
          <a:bodyPr/>
          <a:lstStyle/>
          <a:p>
            <a:r>
              <a:rPr lang="en-IN" dirty="0"/>
              <a:t>Work Done </a:t>
            </a:r>
          </a:p>
        </p:txBody>
      </p:sp>
      <p:sp>
        <p:nvSpPr>
          <p:cNvPr id="3" name="TextBox 2">
            <a:extLst>
              <a:ext uri="{FF2B5EF4-FFF2-40B4-BE49-F238E27FC236}">
                <a16:creationId xmlns:a16="http://schemas.microsoft.com/office/drawing/2014/main" id="{4D1DFA12-DAFF-FD3B-4942-5BC09070B7AD}"/>
              </a:ext>
            </a:extLst>
          </p:cNvPr>
          <p:cNvSpPr txBox="1"/>
          <p:nvPr/>
        </p:nvSpPr>
        <p:spPr>
          <a:xfrm>
            <a:off x="424543" y="1905000"/>
            <a:ext cx="11299371" cy="1200329"/>
          </a:xfrm>
          <a:prstGeom prst="rect">
            <a:avLst/>
          </a:prstGeom>
          <a:noFill/>
        </p:spPr>
        <p:txBody>
          <a:bodyPr wrap="square" rtlCol="0">
            <a:spAutoFit/>
          </a:bodyPr>
          <a:lstStyle/>
          <a:p>
            <a:r>
              <a:rPr lang="en-IN" dirty="0"/>
              <a:t>Base Models-</a:t>
            </a:r>
          </a:p>
          <a:p>
            <a:pPr marL="342900" indent="-342900">
              <a:buAutoNum type="arabicPeriod"/>
            </a:pPr>
            <a:r>
              <a:rPr lang="en-IN" dirty="0"/>
              <a:t>LSTM – </a:t>
            </a:r>
          </a:p>
          <a:p>
            <a:r>
              <a:rPr lang="en-IN" dirty="0"/>
              <a:t> </a:t>
            </a:r>
          </a:p>
          <a:p>
            <a:r>
              <a:rPr lang="en-IN" dirty="0"/>
              <a:t> </a:t>
            </a:r>
          </a:p>
        </p:txBody>
      </p:sp>
      <p:pic>
        <p:nvPicPr>
          <p:cNvPr id="6" name="Picture 5">
            <a:extLst>
              <a:ext uri="{FF2B5EF4-FFF2-40B4-BE49-F238E27FC236}">
                <a16:creationId xmlns:a16="http://schemas.microsoft.com/office/drawing/2014/main" id="{FA168246-EB38-B5D7-D29B-F77916F8624A}"/>
              </a:ext>
            </a:extLst>
          </p:cNvPr>
          <p:cNvPicPr>
            <a:picLocks noChangeAspect="1"/>
          </p:cNvPicPr>
          <p:nvPr/>
        </p:nvPicPr>
        <p:blipFill>
          <a:blip r:embed="rId2"/>
          <a:stretch>
            <a:fillRect/>
          </a:stretch>
        </p:blipFill>
        <p:spPr>
          <a:xfrm>
            <a:off x="575894" y="2591565"/>
            <a:ext cx="4256314" cy="4023547"/>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6204DAA1-D80D-8507-BD0C-E5D602D6F3D4}"/>
              </a:ext>
            </a:extLst>
          </p:cNvPr>
          <p:cNvPicPr>
            <a:picLocks noChangeAspect="1"/>
          </p:cNvPicPr>
          <p:nvPr/>
        </p:nvPicPr>
        <p:blipFill>
          <a:blip r:embed="rId3"/>
          <a:stretch>
            <a:fillRect/>
          </a:stretch>
        </p:blipFill>
        <p:spPr>
          <a:xfrm>
            <a:off x="5775237" y="2138362"/>
            <a:ext cx="5105400" cy="4476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50797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2D1EA-AD15-A7BA-F053-6275FED686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9B5FAD-2E07-B38A-F649-1494F1AF9FC9}"/>
              </a:ext>
            </a:extLst>
          </p:cNvPr>
          <p:cNvSpPr>
            <a:spLocks noGrp="1"/>
          </p:cNvSpPr>
          <p:nvPr>
            <p:ph type="title"/>
          </p:nvPr>
        </p:nvSpPr>
        <p:spPr/>
        <p:txBody>
          <a:bodyPr/>
          <a:lstStyle/>
          <a:p>
            <a:r>
              <a:rPr lang="en-IN" dirty="0"/>
              <a:t>Work Done </a:t>
            </a:r>
          </a:p>
        </p:txBody>
      </p:sp>
      <p:sp>
        <p:nvSpPr>
          <p:cNvPr id="3" name="TextBox 2">
            <a:extLst>
              <a:ext uri="{FF2B5EF4-FFF2-40B4-BE49-F238E27FC236}">
                <a16:creationId xmlns:a16="http://schemas.microsoft.com/office/drawing/2014/main" id="{3BE1EBD3-34A7-3E39-AA7A-1938400E272F}"/>
              </a:ext>
            </a:extLst>
          </p:cNvPr>
          <p:cNvSpPr txBox="1"/>
          <p:nvPr/>
        </p:nvSpPr>
        <p:spPr>
          <a:xfrm>
            <a:off x="424543" y="1905000"/>
            <a:ext cx="11299371" cy="1200329"/>
          </a:xfrm>
          <a:prstGeom prst="rect">
            <a:avLst/>
          </a:prstGeom>
          <a:noFill/>
        </p:spPr>
        <p:txBody>
          <a:bodyPr wrap="square" rtlCol="0">
            <a:spAutoFit/>
          </a:bodyPr>
          <a:lstStyle/>
          <a:p>
            <a:r>
              <a:rPr lang="en-IN" dirty="0"/>
              <a:t>Base Models-</a:t>
            </a:r>
          </a:p>
          <a:p>
            <a:pPr marL="342900" indent="-342900">
              <a:buAutoNum type="arabicPeriod"/>
            </a:pPr>
            <a:r>
              <a:rPr lang="en-IN" dirty="0"/>
              <a:t>GRU – </a:t>
            </a:r>
          </a:p>
          <a:p>
            <a:r>
              <a:rPr lang="en-IN" dirty="0"/>
              <a:t> </a:t>
            </a:r>
          </a:p>
          <a:p>
            <a:r>
              <a:rPr lang="en-IN" dirty="0"/>
              <a:t> </a:t>
            </a:r>
          </a:p>
        </p:txBody>
      </p:sp>
      <p:pic>
        <p:nvPicPr>
          <p:cNvPr id="5" name="Picture 4">
            <a:extLst>
              <a:ext uri="{FF2B5EF4-FFF2-40B4-BE49-F238E27FC236}">
                <a16:creationId xmlns:a16="http://schemas.microsoft.com/office/drawing/2014/main" id="{87149FC9-503D-A9D5-2D94-8CBF51348033}"/>
              </a:ext>
            </a:extLst>
          </p:cNvPr>
          <p:cNvPicPr>
            <a:picLocks noChangeAspect="1"/>
          </p:cNvPicPr>
          <p:nvPr/>
        </p:nvPicPr>
        <p:blipFill>
          <a:blip r:embed="rId2"/>
          <a:stretch>
            <a:fillRect/>
          </a:stretch>
        </p:blipFill>
        <p:spPr>
          <a:xfrm>
            <a:off x="1072244" y="2505164"/>
            <a:ext cx="4261755" cy="4028691"/>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B89798BC-9605-F507-0D87-A1168250514A}"/>
              </a:ext>
            </a:extLst>
          </p:cNvPr>
          <p:cNvPicPr>
            <a:picLocks noChangeAspect="1"/>
          </p:cNvPicPr>
          <p:nvPr/>
        </p:nvPicPr>
        <p:blipFill>
          <a:blip r:embed="rId3"/>
          <a:stretch>
            <a:fillRect/>
          </a:stretch>
        </p:blipFill>
        <p:spPr>
          <a:xfrm>
            <a:off x="6382131" y="2505164"/>
            <a:ext cx="4737625" cy="41542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76509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08534-0402-D1C5-D0C7-91577AB72C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C6D707-1824-B8F9-945D-C90005B8F6F8}"/>
              </a:ext>
            </a:extLst>
          </p:cNvPr>
          <p:cNvSpPr>
            <a:spLocks noGrp="1"/>
          </p:cNvSpPr>
          <p:nvPr>
            <p:ph type="title"/>
          </p:nvPr>
        </p:nvSpPr>
        <p:spPr/>
        <p:txBody>
          <a:bodyPr/>
          <a:lstStyle/>
          <a:p>
            <a:r>
              <a:rPr lang="en-IN" dirty="0"/>
              <a:t>Customized model Framework</a:t>
            </a:r>
          </a:p>
        </p:txBody>
      </p:sp>
      <p:sp>
        <p:nvSpPr>
          <p:cNvPr id="3" name="TextBox 2">
            <a:extLst>
              <a:ext uri="{FF2B5EF4-FFF2-40B4-BE49-F238E27FC236}">
                <a16:creationId xmlns:a16="http://schemas.microsoft.com/office/drawing/2014/main" id="{4E5F880B-10F1-AE7A-1A66-E67EA6C63E2D}"/>
              </a:ext>
            </a:extLst>
          </p:cNvPr>
          <p:cNvSpPr txBox="1"/>
          <p:nvPr/>
        </p:nvSpPr>
        <p:spPr>
          <a:xfrm>
            <a:off x="424543" y="1905000"/>
            <a:ext cx="11299371" cy="646331"/>
          </a:xfrm>
          <a:prstGeom prst="rect">
            <a:avLst/>
          </a:prstGeom>
          <a:noFill/>
        </p:spPr>
        <p:txBody>
          <a:bodyPr wrap="square" rtlCol="0">
            <a:spAutoFit/>
          </a:bodyPr>
          <a:lstStyle/>
          <a:p>
            <a:r>
              <a:rPr lang="en-IN" dirty="0"/>
              <a:t> </a:t>
            </a:r>
          </a:p>
          <a:p>
            <a:r>
              <a:rPr lang="en-IN" dirty="0"/>
              <a:t> </a:t>
            </a:r>
          </a:p>
        </p:txBody>
      </p:sp>
      <p:sp>
        <p:nvSpPr>
          <p:cNvPr id="4" name="Rectangle 3">
            <a:extLst>
              <a:ext uri="{FF2B5EF4-FFF2-40B4-BE49-F238E27FC236}">
                <a16:creationId xmlns:a16="http://schemas.microsoft.com/office/drawing/2014/main" id="{A0772C4E-E198-4D5B-6448-E43867D03437}"/>
              </a:ext>
            </a:extLst>
          </p:cNvPr>
          <p:cNvSpPr/>
          <p:nvPr/>
        </p:nvSpPr>
        <p:spPr>
          <a:xfrm>
            <a:off x="4267200" y="2400767"/>
            <a:ext cx="2721429"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CNN</a:t>
            </a:r>
          </a:p>
        </p:txBody>
      </p:sp>
      <p:sp>
        <p:nvSpPr>
          <p:cNvPr id="6" name="Rectangle 5">
            <a:extLst>
              <a:ext uri="{FF2B5EF4-FFF2-40B4-BE49-F238E27FC236}">
                <a16:creationId xmlns:a16="http://schemas.microsoft.com/office/drawing/2014/main" id="{74E27AA8-2F3E-F6B1-ECBA-FA57162BA6DB}"/>
              </a:ext>
            </a:extLst>
          </p:cNvPr>
          <p:cNvSpPr/>
          <p:nvPr/>
        </p:nvSpPr>
        <p:spPr>
          <a:xfrm>
            <a:off x="4267200" y="3174207"/>
            <a:ext cx="2721429" cy="5442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LSTM</a:t>
            </a:r>
          </a:p>
        </p:txBody>
      </p:sp>
      <p:sp>
        <p:nvSpPr>
          <p:cNvPr id="9" name="Rectangle 8">
            <a:extLst>
              <a:ext uri="{FF2B5EF4-FFF2-40B4-BE49-F238E27FC236}">
                <a16:creationId xmlns:a16="http://schemas.microsoft.com/office/drawing/2014/main" id="{D79C7D47-9C52-A518-BEB7-339E23C349B5}"/>
              </a:ext>
            </a:extLst>
          </p:cNvPr>
          <p:cNvSpPr/>
          <p:nvPr/>
        </p:nvSpPr>
        <p:spPr>
          <a:xfrm>
            <a:off x="4267200" y="3904208"/>
            <a:ext cx="2721429" cy="5442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TRANSFORMER ENCCODER</a:t>
            </a:r>
          </a:p>
        </p:txBody>
      </p:sp>
      <p:sp>
        <p:nvSpPr>
          <p:cNvPr id="10" name="Rectangle 9">
            <a:extLst>
              <a:ext uri="{FF2B5EF4-FFF2-40B4-BE49-F238E27FC236}">
                <a16:creationId xmlns:a16="http://schemas.microsoft.com/office/drawing/2014/main" id="{9EE19A5A-72D7-30CE-B6B5-6F9B23524111}"/>
              </a:ext>
            </a:extLst>
          </p:cNvPr>
          <p:cNvSpPr/>
          <p:nvPr/>
        </p:nvSpPr>
        <p:spPr>
          <a:xfrm>
            <a:off x="4267200" y="4611007"/>
            <a:ext cx="2721429" cy="5442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Custom Attention Layer</a:t>
            </a:r>
          </a:p>
        </p:txBody>
      </p:sp>
      <p:sp>
        <p:nvSpPr>
          <p:cNvPr id="12" name="Rectangle 11">
            <a:extLst>
              <a:ext uri="{FF2B5EF4-FFF2-40B4-BE49-F238E27FC236}">
                <a16:creationId xmlns:a16="http://schemas.microsoft.com/office/drawing/2014/main" id="{1F426D75-4785-8F0D-7DC2-680AF44D2238}"/>
              </a:ext>
            </a:extLst>
          </p:cNvPr>
          <p:cNvSpPr/>
          <p:nvPr/>
        </p:nvSpPr>
        <p:spPr>
          <a:xfrm>
            <a:off x="4267200" y="5286828"/>
            <a:ext cx="2721429" cy="5442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Dense Layer</a:t>
            </a:r>
          </a:p>
        </p:txBody>
      </p:sp>
      <p:sp>
        <p:nvSpPr>
          <p:cNvPr id="13" name="Rectangle 12">
            <a:extLst>
              <a:ext uri="{FF2B5EF4-FFF2-40B4-BE49-F238E27FC236}">
                <a16:creationId xmlns:a16="http://schemas.microsoft.com/office/drawing/2014/main" id="{D654ED7A-8882-B24E-312D-A6DEA312CABC}"/>
              </a:ext>
            </a:extLst>
          </p:cNvPr>
          <p:cNvSpPr/>
          <p:nvPr/>
        </p:nvSpPr>
        <p:spPr>
          <a:xfrm>
            <a:off x="4267200" y="5967115"/>
            <a:ext cx="2721429" cy="5442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Output</a:t>
            </a:r>
          </a:p>
        </p:txBody>
      </p:sp>
      <p:cxnSp>
        <p:nvCxnSpPr>
          <p:cNvPr id="15" name="Straight Arrow Connector 14">
            <a:extLst>
              <a:ext uri="{FF2B5EF4-FFF2-40B4-BE49-F238E27FC236}">
                <a16:creationId xmlns:a16="http://schemas.microsoft.com/office/drawing/2014/main" id="{B15D4EA9-B93D-7BAC-1D7B-18CFB7F1BBD3}"/>
              </a:ext>
            </a:extLst>
          </p:cNvPr>
          <p:cNvCxnSpPr>
            <a:stCxn id="4" idx="2"/>
            <a:endCxn id="6" idx="0"/>
          </p:cNvCxnSpPr>
          <p:nvPr/>
        </p:nvCxnSpPr>
        <p:spPr>
          <a:xfrm>
            <a:off x="5627915" y="3047098"/>
            <a:ext cx="0" cy="127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43FDDAB-2262-97F7-164E-8CB4C0B6EAC5}"/>
              </a:ext>
            </a:extLst>
          </p:cNvPr>
          <p:cNvCxnSpPr>
            <a:stCxn id="6" idx="2"/>
            <a:endCxn id="9" idx="0"/>
          </p:cNvCxnSpPr>
          <p:nvPr/>
        </p:nvCxnSpPr>
        <p:spPr>
          <a:xfrm>
            <a:off x="5627915" y="3718493"/>
            <a:ext cx="0" cy="185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3C4492D-5672-B516-471E-E1FE7C44D355}"/>
              </a:ext>
            </a:extLst>
          </p:cNvPr>
          <p:cNvCxnSpPr>
            <a:stCxn id="9" idx="2"/>
            <a:endCxn id="10" idx="0"/>
          </p:cNvCxnSpPr>
          <p:nvPr/>
        </p:nvCxnSpPr>
        <p:spPr>
          <a:xfrm>
            <a:off x="5627915" y="4448494"/>
            <a:ext cx="0" cy="162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9641EC4-0416-87A6-A15D-B66632D2B82F}"/>
              </a:ext>
            </a:extLst>
          </p:cNvPr>
          <p:cNvCxnSpPr>
            <a:stCxn id="10" idx="2"/>
            <a:endCxn id="12" idx="0"/>
          </p:cNvCxnSpPr>
          <p:nvPr/>
        </p:nvCxnSpPr>
        <p:spPr>
          <a:xfrm>
            <a:off x="5627915" y="5155293"/>
            <a:ext cx="0" cy="131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09EA119-4377-8791-5E26-87690BBEA284}"/>
              </a:ext>
            </a:extLst>
          </p:cNvPr>
          <p:cNvCxnSpPr>
            <a:stCxn id="12" idx="2"/>
            <a:endCxn id="13" idx="0"/>
          </p:cNvCxnSpPr>
          <p:nvPr/>
        </p:nvCxnSpPr>
        <p:spPr>
          <a:xfrm>
            <a:off x="5627915" y="5831114"/>
            <a:ext cx="0" cy="136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loud 23">
            <a:extLst>
              <a:ext uri="{FF2B5EF4-FFF2-40B4-BE49-F238E27FC236}">
                <a16:creationId xmlns:a16="http://schemas.microsoft.com/office/drawing/2014/main" id="{7D44B656-5A4A-1A12-F40F-7915882D6647}"/>
              </a:ext>
            </a:extLst>
          </p:cNvPr>
          <p:cNvSpPr/>
          <p:nvPr/>
        </p:nvSpPr>
        <p:spPr>
          <a:xfrm>
            <a:off x="8761668" y="1905000"/>
            <a:ext cx="2843842" cy="1611086"/>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Feature Extraction</a:t>
            </a:r>
          </a:p>
        </p:txBody>
      </p:sp>
      <p:cxnSp>
        <p:nvCxnSpPr>
          <p:cNvPr id="26" name="Straight Arrow Connector 25">
            <a:extLst>
              <a:ext uri="{FF2B5EF4-FFF2-40B4-BE49-F238E27FC236}">
                <a16:creationId xmlns:a16="http://schemas.microsoft.com/office/drawing/2014/main" id="{C2C0764A-74AB-9AE6-C04A-2428540119D9}"/>
              </a:ext>
            </a:extLst>
          </p:cNvPr>
          <p:cNvCxnSpPr>
            <a:cxnSpLocks/>
            <a:stCxn id="4" idx="3"/>
            <a:endCxn id="24" idx="2"/>
          </p:cNvCxnSpPr>
          <p:nvPr/>
        </p:nvCxnSpPr>
        <p:spPr>
          <a:xfrm flipV="1">
            <a:off x="6988629" y="2710543"/>
            <a:ext cx="1781860" cy="13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loud 26">
            <a:extLst>
              <a:ext uri="{FF2B5EF4-FFF2-40B4-BE49-F238E27FC236}">
                <a16:creationId xmlns:a16="http://schemas.microsoft.com/office/drawing/2014/main" id="{F8441CAA-C2B5-89FD-ED61-4912772A0304}"/>
              </a:ext>
            </a:extLst>
          </p:cNvPr>
          <p:cNvSpPr/>
          <p:nvPr/>
        </p:nvSpPr>
        <p:spPr>
          <a:xfrm>
            <a:off x="260564" y="2093546"/>
            <a:ext cx="2721429" cy="1460640"/>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Temporal Learning</a:t>
            </a:r>
          </a:p>
        </p:txBody>
      </p:sp>
      <p:cxnSp>
        <p:nvCxnSpPr>
          <p:cNvPr id="29" name="Straight Arrow Connector 28">
            <a:extLst>
              <a:ext uri="{FF2B5EF4-FFF2-40B4-BE49-F238E27FC236}">
                <a16:creationId xmlns:a16="http://schemas.microsoft.com/office/drawing/2014/main" id="{6F0E16FB-3874-1E5B-BAE6-B724F5A39403}"/>
              </a:ext>
            </a:extLst>
          </p:cNvPr>
          <p:cNvCxnSpPr>
            <a:cxnSpLocks/>
            <a:stCxn id="6" idx="1"/>
            <a:endCxn id="27" idx="0"/>
          </p:cNvCxnSpPr>
          <p:nvPr/>
        </p:nvCxnSpPr>
        <p:spPr>
          <a:xfrm flipH="1" flipV="1">
            <a:off x="2979725" y="2823866"/>
            <a:ext cx="1287475" cy="622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F52D7811-680B-CA95-FF55-1554DEA4345F}"/>
              </a:ext>
            </a:extLst>
          </p:cNvPr>
          <p:cNvSpPr/>
          <p:nvPr/>
        </p:nvSpPr>
        <p:spPr>
          <a:xfrm>
            <a:off x="4484036" y="1903705"/>
            <a:ext cx="2287758" cy="2721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Input</a:t>
            </a:r>
          </a:p>
        </p:txBody>
      </p:sp>
      <p:cxnSp>
        <p:nvCxnSpPr>
          <p:cNvPr id="69" name="Straight Arrow Connector 68">
            <a:extLst>
              <a:ext uri="{FF2B5EF4-FFF2-40B4-BE49-F238E27FC236}">
                <a16:creationId xmlns:a16="http://schemas.microsoft.com/office/drawing/2014/main" id="{571276FB-7557-0A9E-1286-6765C155EBC2}"/>
              </a:ext>
            </a:extLst>
          </p:cNvPr>
          <p:cNvCxnSpPr>
            <a:stCxn id="67" idx="2"/>
            <a:endCxn id="4" idx="0"/>
          </p:cNvCxnSpPr>
          <p:nvPr/>
        </p:nvCxnSpPr>
        <p:spPr>
          <a:xfrm>
            <a:off x="5627915" y="2175865"/>
            <a:ext cx="0" cy="224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527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956D8F-7FF2-FBE5-4735-A162E08E473F}"/>
              </a:ext>
            </a:extLst>
          </p:cNvPr>
          <p:cNvSpPr txBox="1"/>
          <p:nvPr/>
        </p:nvSpPr>
        <p:spPr>
          <a:xfrm>
            <a:off x="467360" y="721360"/>
            <a:ext cx="11216640" cy="4247317"/>
          </a:xfrm>
          <a:prstGeom prst="rect">
            <a:avLst/>
          </a:prstGeom>
          <a:noFill/>
        </p:spPr>
        <p:txBody>
          <a:bodyPr wrap="square" rtlCol="0">
            <a:spAutoFit/>
          </a:bodyPr>
          <a:lstStyle/>
          <a:p>
            <a:pPr marL="285750" indent="-285750">
              <a:buFont typeface="Wingdings" panose="05000000000000000000" pitchFamily="2" charset="2"/>
              <a:buChar char="q"/>
            </a:pPr>
            <a:r>
              <a:rPr lang="en-IN" b="1" u="sng" dirty="0"/>
              <a:t>Segmentation of Dataset:</a:t>
            </a:r>
          </a:p>
          <a:p>
            <a:r>
              <a:rPr lang="en-IN" b="1" u="sng" dirty="0">
                <a:sym typeface="Wingdings" panose="05000000000000000000" pitchFamily="2" charset="2"/>
              </a:rPr>
              <a:t> </a:t>
            </a:r>
            <a:r>
              <a:rPr lang="en-IN" dirty="0">
                <a:sym typeface="Wingdings" panose="05000000000000000000" pitchFamily="2" charset="2"/>
              </a:rPr>
              <a:t>For 30 secs and 15 Hz as sampling frequency we get 450 samples.</a:t>
            </a:r>
            <a:endParaRPr lang="en-IN" dirty="0"/>
          </a:p>
          <a:p>
            <a:endParaRPr lang="en-IN" b="1" u="sng" dirty="0"/>
          </a:p>
          <a:p>
            <a:endParaRPr lang="en-IN" b="1" u="sng" dirty="0"/>
          </a:p>
          <a:p>
            <a:pPr marL="285750" indent="-285750">
              <a:buFont typeface="Wingdings" panose="05000000000000000000" pitchFamily="2" charset="2"/>
              <a:buChar char="q"/>
            </a:pPr>
            <a:r>
              <a:rPr lang="en-IN" b="1" u="sng" dirty="0"/>
              <a:t>Input layer:</a:t>
            </a:r>
          </a:p>
          <a:p>
            <a:endParaRPr lang="en-IN" b="1" u="sng" dirty="0"/>
          </a:p>
          <a:p>
            <a:pPr marL="285750" indent="-285750">
              <a:buFont typeface="Wingdings" panose="05000000000000000000" pitchFamily="2" charset="2"/>
              <a:buChar char="à"/>
            </a:pPr>
            <a:r>
              <a:rPr lang="en-IN" dirty="0">
                <a:sym typeface="Wingdings" panose="05000000000000000000" pitchFamily="2" charset="2"/>
              </a:rPr>
              <a:t>For this layer the shape given is 450 samples per segment for 6 channels (Multiple Channels) </a:t>
            </a:r>
          </a:p>
          <a:p>
            <a:pPr marL="285750" indent="-285750">
              <a:buFont typeface="Wingdings" panose="05000000000000000000" pitchFamily="2" charset="2"/>
              <a:buChar char="à"/>
            </a:pPr>
            <a:r>
              <a:rPr lang="en-IN" dirty="0">
                <a:sym typeface="Wingdings" panose="05000000000000000000" pitchFamily="2" charset="2"/>
              </a:rPr>
              <a:t>Total segments are 244 </a:t>
            </a:r>
          </a:p>
          <a:p>
            <a:pPr marL="285750" indent="-285750">
              <a:buFont typeface="Wingdings" panose="05000000000000000000" pitchFamily="2" charset="2"/>
              <a:buChar char="à"/>
            </a:pPr>
            <a:r>
              <a:rPr lang="en-IN" dirty="0">
                <a:sym typeface="Wingdings" panose="05000000000000000000" pitchFamily="2" charset="2"/>
              </a:rPr>
              <a:t>The original shape is 109800, which is calculated by formula:</a:t>
            </a:r>
          </a:p>
          <a:p>
            <a:r>
              <a:rPr lang="en-IN" dirty="0">
                <a:sym typeface="Wingdings" panose="05000000000000000000" pitchFamily="2" charset="2"/>
              </a:rPr>
              <a:t>                                 Os = total segments x one segment samples</a:t>
            </a:r>
          </a:p>
          <a:p>
            <a:r>
              <a:rPr lang="en-IN" dirty="0">
                <a:sym typeface="Wingdings" panose="05000000000000000000" pitchFamily="2" charset="2"/>
              </a:rPr>
              <a:t>                    where ,</a:t>
            </a:r>
          </a:p>
          <a:p>
            <a:r>
              <a:rPr lang="en-IN" dirty="0">
                <a:sym typeface="Wingdings" panose="05000000000000000000" pitchFamily="2" charset="2"/>
              </a:rPr>
              <a:t>                                Os  Original Shape</a:t>
            </a:r>
          </a:p>
          <a:p>
            <a:r>
              <a:rPr lang="en-IN" dirty="0">
                <a:sym typeface="Wingdings" panose="05000000000000000000" pitchFamily="2" charset="2"/>
              </a:rPr>
              <a:t>                                </a:t>
            </a:r>
          </a:p>
          <a:p>
            <a:r>
              <a:rPr lang="en-IN" dirty="0">
                <a:sym typeface="Wingdings" panose="05000000000000000000" pitchFamily="2" charset="2"/>
              </a:rPr>
              <a:t>                                Os = 450 x 244 = 109800.</a:t>
            </a:r>
          </a:p>
          <a:p>
            <a:endParaRPr lang="en-IN" b="1" u="sng" dirty="0">
              <a:sym typeface="Wingdings" panose="05000000000000000000" pitchFamily="2" charset="2"/>
            </a:endParaRPr>
          </a:p>
        </p:txBody>
      </p:sp>
    </p:spTree>
    <p:extLst>
      <p:ext uri="{BB962C8B-B14F-4D97-AF65-F5344CB8AC3E}">
        <p14:creationId xmlns:p14="http://schemas.microsoft.com/office/powerpoint/2010/main" val="185231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94978-9D54-9A33-55C5-0E4764B9F10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61D19F0-53E7-04CE-B3AA-2236F7394A7D}"/>
              </a:ext>
            </a:extLst>
          </p:cNvPr>
          <p:cNvSpPr>
            <a:spLocks noGrp="1"/>
          </p:cNvSpPr>
          <p:nvPr>
            <p:ph type="title"/>
          </p:nvPr>
        </p:nvSpPr>
        <p:spPr/>
        <p:txBody>
          <a:bodyPr/>
          <a:lstStyle/>
          <a:p>
            <a:r>
              <a:rPr lang="en-IN" dirty="0"/>
              <a:t>Customized model</a:t>
            </a:r>
          </a:p>
        </p:txBody>
      </p:sp>
      <p:pic>
        <p:nvPicPr>
          <p:cNvPr id="25" name="Picture 24">
            <a:extLst>
              <a:ext uri="{FF2B5EF4-FFF2-40B4-BE49-F238E27FC236}">
                <a16:creationId xmlns:a16="http://schemas.microsoft.com/office/drawing/2014/main" id="{4631E418-5DFA-6F82-451A-F634DAEB304F}"/>
              </a:ext>
            </a:extLst>
          </p:cNvPr>
          <p:cNvPicPr>
            <a:picLocks noChangeAspect="1"/>
          </p:cNvPicPr>
          <p:nvPr/>
        </p:nvPicPr>
        <p:blipFill>
          <a:blip r:embed="rId2"/>
          <a:stretch>
            <a:fillRect/>
          </a:stretch>
        </p:blipFill>
        <p:spPr>
          <a:xfrm>
            <a:off x="575894" y="2324778"/>
            <a:ext cx="4244469" cy="3374982"/>
          </a:xfrm>
          <a:prstGeom prst="rect">
            <a:avLst/>
          </a:prstGeom>
        </p:spPr>
      </p:pic>
      <p:pic>
        <p:nvPicPr>
          <p:cNvPr id="30" name="Picture 29">
            <a:extLst>
              <a:ext uri="{FF2B5EF4-FFF2-40B4-BE49-F238E27FC236}">
                <a16:creationId xmlns:a16="http://schemas.microsoft.com/office/drawing/2014/main" id="{A5B3C09E-27B8-2B76-1676-C082E9564915}"/>
              </a:ext>
            </a:extLst>
          </p:cNvPr>
          <p:cNvPicPr>
            <a:picLocks noChangeAspect="1"/>
          </p:cNvPicPr>
          <p:nvPr/>
        </p:nvPicPr>
        <p:blipFill>
          <a:blip r:embed="rId3"/>
          <a:stretch>
            <a:fillRect/>
          </a:stretch>
        </p:blipFill>
        <p:spPr>
          <a:xfrm>
            <a:off x="6090702" y="2324778"/>
            <a:ext cx="5127370" cy="3058795"/>
          </a:xfrm>
          <a:prstGeom prst="rect">
            <a:avLst/>
          </a:prstGeom>
        </p:spPr>
      </p:pic>
    </p:spTree>
    <p:extLst>
      <p:ext uri="{BB962C8B-B14F-4D97-AF65-F5344CB8AC3E}">
        <p14:creationId xmlns:p14="http://schemas.microsoft.com/office/powerpoint/2010/main" val="1039898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1FD8-28BF-F6E1-31B2-7ABF657AA097}"/>
              </a:ext>
            </a:extLst>
          </p:cNvPr>
          <p:cNvSpPr txBox="1">
            <a:spLocks/>
          </p:cNvSpPr>
          <p:nvPr/>
        </p:nvSpPr>
        <p:spPr>
          <a:xfrm>
            <a:off x="838200" y="548005"/>
            <a:ext cx="10515600" cy="897145"/>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600" b="1">
                <a:solidFill>
                  <a:srgbClr val="7030A0"/>
                </a:solidFill>
                <a:ea typeface="Times New Roman" panose="02020603050405020304" pitchFamily="18" charset="0"/>
                <a:cs typeface="Times New Roman" panose="02020603050405020304" pitchFamily="18" charset="0"/>
              </a:rPr>
              <a:t>Vision and Mission</a:t>
            </a:r>
            <a:endParaRPr lang="en-IN" sz="3600" dirty="0"/>
          </a:p>
        </p:txBody>
      </p:sp>
      <p:sp>
        <p:nvSpPr>
          <p:cNvPr id="4" name="Text Placeholder 2">
            <a:extLst>
              <a:ext uri="{FF2B5EF4-FFF2-40B4-BE49-F238E27FC236}">
                <a16:creationId xmlns:a16="http://schemas.microsoft.com/office/drawing/2014/main" id="{D86634BE-C509-0DA3-105C-A33FFAB78435}"/>
              </a:ext>
            </a:extLst>
          </p:cNvPr>
          <p:cNvSpPr txBox="1">
            <a:spLocks/>
          </p:cNvSpPr>
          <p:nvPr/>
        </p:nvSpPr>
        <p:spPr>
          <a:xfrm>
            <a:off x="530087" y="1723626"/>
            <a:ext cx="5098773" cy="437321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marR="669290" indent="0" algn="ctr">
              <a:spcAft>
                <a:spcPts val="1050"/>
              </a:spcAft>
              <a:buFont typeface="Wingdings 2" panose="05020102010507070707" pitchFamily="18" charset="2"/>
              <a:buNone/>
              <a:tabLst>
                <a:tab pos="5130800" algn="l"/>
              </a:tabLst>
            </a:pPr>
            <a:r>
              <a:rPr lang="en-IN" sz="14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VISION OF INSTITUTE</a:t>
            </a:r>
            <a:endParaRPr lang="en-IN" sz="1400" b="1" i="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a:p>
            <a:pPr marL="114300" indent="0" algn="just">
              <a:spcAft>
                <a:spcPts val="1000"/>
              </a:spcAft>
              <a:buFont typeface="Wingdings 2" panose="05020102010507070707" pitchFamily="18" charset="2"/>
              <a:buNone/>
            </a:pPr>
            <a:r>
              <a:rPr lang="en-IN"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impart quality technical education with a focus on research and innovation, emphasizing on development of sustainable and inclusive technology for the benefit of society</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0" marR="669290" indent="0" algn="ctr">
              <a:spcAft>
                <a:spcPts val="1050"/>
              </a:spcAft>
              <a:buFont typeface="Wingdings 2" panose="05020102010507070707" pitchFamily="18" charset="2"/>
              <a:buNone/>
            </a:pPr>
            <a:r>
              <a:rPr lang="en-IN" sz="14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MISSION OF INSTITUTE</a:t>
            </a:r>
            <a:endParaRPr lang="en-IN" sz="1400" b="1" i="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a:p>
            <a:pPr marL="342900" indent="-342900" algn="just">
              <a:spcAft>
                <a:spcPts val="1000"/>
              </a:spcAft>
              <a:buFont typeface="Times New Roman" panose="02020603050405020304" pitchFamily="18" charset="0"/>
              <a:buAutoNum type="arabicPeriod"/>
            </a:pPr>
            <a:r>
              <a:rPr lang="en-IN"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provide an environment that enhances creativity and innovation in pursuit of excellence</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1000"/>
              </a:spcAft>
              <a:buFont typeface="Times New Roman" panose="02020603050405020304" pitchFamily="18" charset="0"/>
              <a:buAutoNum type="arabicPeriod"/>
            </a:pPr>
            <a:r>
              <a:rPr lang="en-IN"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nurture teamwork in order to transform individuals as responsible leaders and entrepreneurs</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1000"/>
              </a:spcAft>
              <a:buFont typeface="Times New Roman" panose="02020603050405020304" pitchFamily="18" charset="0"/>
              <a:buAutoNum type="arabicPeriod"/>
            </a:pPr>
            <a:r>
              <a:rPr lang="en-IN"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train the students to the changing technical scenario and make them to understand the importance of sustainable and inclusive technologies</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endParaRPr lang="en-IN" sz="1400" dirty="0"/>
          </a:p>
        </p:txBody>
      </p:sp>
      <p:sp>
        <p:nvSpPr>
          <p:cNvPr id="5" name="Text Placeholder 2">
            <a:extLst>
              <a:ext uri="{FF2B5EF4-FFF2-40B4-BE49-F238E27FC236}">
                <a16:creationId xmlns:a16="http://schemas.microsoft.com/office/drawing/2014/main" id="{0B9728C7-1F87-D024-036F-704AF790094A}"/>
              </a:ext>
            </a:extLst>
          </p:cNvPr>
          <p:cNvSpPr txBox="1">
            <a:spLocks/>
          </p:cNvSpPr>
          <p:nvPr/>
        </p:nvSpPr>
        <p:spPr>
          <a:xfrm>
            <a:off x="5628860" y="1490869"/>
            <a:ext cx="5724940" cy="437321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400" b="0" i="0" u="none" strike="noStrike" cap="none">
                <a:solidFill>
                  <a:schemeClr val="dk2"/>
                </a:solidFill>
                <a:latin typeface="Arial"/>
                <a:ea typeface="Arial"/>
                <a:cs typeface="Arial"/>
                <a:sym typeface="Arial"/>
              </a:defRPr>
            </a:lvl1pPr>
            <a:lvl2pPr marL="914400" marR="0" lvl="1" indent="-342900" algn="l" rtl="0">
              <a:lnSpc>
                <a:spcPct val="90000"/>
              </a:lnSpc>
              <a:spcBef>
                <a:spcPts val="2100"/>
              </a:spcBef>
              <a:spcAft>
                <a:spcPts val="0"/>
              </a:spcAft>
              <a:buClr>
                <a:schemeClr val="dk1"/>
              </a:buClr>
              <a:buSzPts val="1800"/>
              <a:buFont typeface="Arial"/>
              <a:buChar char="○"/>
              <a:defRPr sz="1900" b="0" i="0" u="none" strike="noStrike" cap="none">
                <a:solidFill>
                  <a:schemeClr val="dk2"/>
                </a:solidFill>
                <a:latin typeface="Arial"/>
                <a:ea typeface="Arial"/>
                <a:cs typeface="Arial"/>
                <a:sym typeface="Arial"/>
              </a:defRPr>
            </a:lvl2pPr>
            <a:lvl3pPr marL="1371600" marR="0" lvl="2" indent="-342900" algn="l" rtl="0">
              <a:lnSpc>
                <a:spcPct val="90000"/>
              </a:lnSpc>
              <a:spcBef>
                <a:spcPts val="2100"/>
              </a:spcBef>
              <a:spcAft>
                <a:spcPts val="0"/>
              </a:spcAft>
              <a:buClr>
                <a:schemeClr val="dk1"/>
              </a:buClr>
              <a:buSzPts val="1800"/>
              <a:buFont typeface="Arial"/>
              <a:buChar char="■"/>
              <a:defRPr sz="1900" b="0" i="0" u="none" strike="noStrike" cap="none">
                <a:solidFill>
                  <a:schemeClr val="dk2"/>
                </a:solidFill>
                <a:latin typeface="Arial"/>
                <a:ea typeface="Arial"/>
                <a:cs typeface="Arial"/>
                <a:sym typeface="Arial"/>
              </a:defRPr>
            </a:lvl3pPr>
            <a:lvl4pPr marL="1828800" marR="0" lvl="3" indent="-342900" algn="l" rtl="0">
              <a:lnSpc>
                <a:spcPct val="90000"/>
              </a:lnSpc>
              <a:spcBef>
                <a:spcPts val="2100"/>
              </a:spcBef>
              <a:spcAft>
                <a:spcPts val="0"/>
              </a:spcAft>
              <a:buClr>
                <a:schemeClr val="dk1"/>
              </a:buClr>
              <a:buSzPts val="1800"/>
              <a:buFont typeface="Arial"/>
              <a:buChar char="●"/>
              <a:defRPr sz="1900" b="0" i="0" u="none" strike="noStrike" cap="none">
                <a:solidFill>
                  <a:schemeClr val="dk2"/>
                </a:solidFill>
                <a:latin typeface="Arial"/>
                <a:ea typeface="Arial"/>
                <a:cs typeface="Arial"/>
                <a:sym typeface="Arial"/>
              </a:defRPr>
            </a:lvl4pPr>
            <a:lvl5pPr marL="2286000" marR="0" lvl="4" indent="-342900" algn="l" rtl="0">
              <a:lnSpc>
                <a:spcPct val="90000"/>
              </a:lnSpc>
              <a:spcBef>
                <a:spcPts val="2100"/>
              </a:spcBef>
              <a:spcAft>
                <a:spcPts val="0"/>
              </a:spcAft>
              <a:buClr>
                <a:schemeClr val="dk1"/>
              </a:buClr>
              <a:buSzPts val="1800"/>
              <a:buFont typeface="Arial"/>
              <a:buChar char="○"/>
              <a:defRPr sz="1900" b="0" i="0" u="none" strike="noStrike" cap="none">
                <a:solidFill>
                  <a:schemeClr val="dk2"/>
                </a:solidFill>
                <a:latin typeface="Arial"/>
                <a:ea typeface="Arial"/>
                <a:cs typeface="Arial"/>
                <a:sym typeface="Arial"/>
              </a:defRPr>
            </a:lvl5pPr>
            <a:lvl6pPr marL="2743200" marR="0" lvl="5" indent="-342900" algn="l" rtl="0">
              <a:lnSpc>
                <a:spcPct val="90000"/>
              </a:lnSpc>
              <a:spcBef>
                <a:spcPts val="2100"/>
              </a:spcBef>
              <a:spcAft>
                <a:spcPts val="0"/>
              </a:spcAft>
              <a:buClr>
                <a:schemeClr val="dk1"/>
              </a:buClr>
              <a:buSzPts val="1800"/>
              <a:buFont typeface="Arial"/>
              <a:buChar char="■"/>
              <a:defRPr sz="1900" b="0" i="0" u="none" strike="noStrike" cap="none">
                <a:solidFill>
                  <a:schemeClr val="dk2"/>
                </a:solidFill>
                <a:latin typeface="Arial"/>
                <a:ea typeface="Arial"/>
                <a:cs typeface="Arial"/>
                <a:sym typeface="Arial"/>
              </a:defRPr>
            </a:lvl6pPr>
            <a:lvl7pPr marL="3200400" marR="0" lvl="6" indent="-342900" algn="l" rtl="0">
              <a:lnSpc>
                <a:spcPct val="90000"/>
              </a:lnSpc>
              <a:spcBef>
                <a:spcPts val="2100"/>
              </a:spcBef>
              <a:spcAft>
                <a:spcPts val="0"/>
              </a:spcAft>
              <a:buClr>
                <a:schemeClr val="dk1"/>
              </a:buClr>
              <a:buSzPts val="1800"/>
              <a:buFont typeface="Arial"/>
              <a:buChar char="●"/>
              <a:defRPr sz="1900" b="0" i="0" u="none" strike="noStrike" cap="none">
                <a:solidFill>
                  <a:schemeClr val="dk2"/>
                </a:solidFill>
                <a:latin typeface="Arial"/>
                <a:ea typeface="Arial"/>
                <a:cs typeface="Arial"/>
                <a:sym typeface="Arial"/>
              </a:defRPr>
            </a:lvl7pPr>
            <a:lvl8pPr marL="3657600" marR="0" lvl="7" indent="-342900" algn="l" rtl="0">
              <a:lnSpc>
                <a:spcPct val="90000"/>
              </a:lnSpc>
              <a:spcBef>
                <a:spcPts val="2100"/>
              </a:spcBef>
              <a:spcAft>
                <a:spcPts val="0"/>
              </a:spcAft>
              <a:buClr>
                <a:schemeClr val="dk1"/>
              </a:buClr>
              <a:buSzPts val="1800"/>
              <a:buFont typeface="Arial"/>
              <a:buChar char="○"/>
              <a:defRPr sz="1900" b="0" i="0" u="none" strike="noStrike" cap="none">
                <a:solidFill>
                  <a:schemeClr val="dk2"/>
                </a:solidFill>
                <a:latin typeface="Arial"/>
                <a:ea typeface="Arial"/>
                <a:cs typeface="Arial"/>
                <a:sym typeface="Arial"/>
              </a:defRPr>
            </a:lvl8pPr>
            <a:lvl9pPr marL="4114800" marR="0" lvl="8" indent="-342900" algn="l" rtl="0">
              <a:lnSpc>
                <a:spcPct val="90000"/>
              </a:lnSpc>
              <a:spcBef>
                <a:spcPts val="2100"/>
              </a:spcBef>
              <a:spcAft>
                <a:spcPts val="2100"/>
              </a:spcAft>
              <a:buClr>
                <a:schemeClr val="dk1"/>
              </a:buClr>
              <a:buSzPts val="1800"/>
              <a:buFont typeface="Arial"/>
              <a:buChar char="■"/>
              <a:defRPr sz="1900" b="0" i="0" u="none" strike="noStrike" cap="none">
                <a:solidFill>
                  <a:schemeClr val="dk2"/>
                </a:solidFill>
                <a:latin typeface="Arial"/>
                <a:ea typeface="Arial"/>
                <a:cs typeface="Arial"/>
                <a:sym typeface="Arial"/>
              </a:defRPr>
            </a:lvl9pPr>
          </a:lstStyle>
          <a:p>
            <a:pPr marL="0" marR="60325" indent="0" algn="ctr">
              <a:lnSpc>
                <a:spcPct val="100000"/>
              </a:lnSpc>
              <a:spcAft>
                <a:spcPts val="1050"/>
              </a:spcAft>
              <a:buFont typeface="Arial"/>
              <a:buNone/>
            </a:pPr>
            <a:r>
              <a:rPr lang="en-IN" sz="14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VISION OF DEPARTMENT</a:t>
            </a:r>
            <a:endParaRPr lang="en-IN" sz="1400" b="1" i="1" dirty="0">
              <a:solidFill>
                <a:srgbClr val="000000"/>
              </a:solidFill>
              <a:latin typeface="Times New Roman" panose="02020603050405020304" pitchFamily="18" charset="0"/>
              <a:ea typeface="Verdana" panose="020B0604030504040204" pitchFamily="34" charset="0"/>
              <a:cs typeface="Times New Roman" panose="02020603050405020304" pitchFamily="18" charset="0"/>
            </a:endParaRPr>
          </a:p>
          <a:p>
            <a:pPr marL="114300" indent="0" algn="just">
              <a:lnSpc>
                <a:spcPct val="100000"/>
              </a:lnSpc>
              <a:spcAft>
                <a:spcPts val="1000"/>
              </a:spcAft>
              <a:buFont typeface="Arial"/>
              <a:buNone/>
            </a:pPr>
            <a:r>
              <a:rPr lang="en-IN"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To develop an excellent centre of progressive quality learning, applied &amp; translational research through inventive collaborations and sustainable solutions to address healthcare related societal challenges</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114300" indent="0" algn="ctr">
              <a:lnSpc>
                <a:spcPct val="100000"/>
              </a:lnSpc>
              <a:spcAft>
                <a:spcPts val="1000"/>
              </a:spcAft>
              <a:buFont typeface="Arial"/>
              <a:buNone/>
            </a:pPr>
            <a:r>
              <a:rPr lang="en-IN" sz="1400" b="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MISSION OF DEPARTMENT</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algn="just">
              <a:lnSpc>
                <a:spcPct val="100000"/>
              </a:lnSpc>
              <a:spcAft>
                <a:spcPts val="1000"/>
              </a:spcAft>
              <a:buFont typeface="+mj-lt"/>
              <a:buAutoNum type="arabicPeriod"/>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By</a:t>
            </a:r>
            <a:r>
              <a:rPr lang="en-IN"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creat</a:t>
            </a: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ing</a:t>
            </a:r>
            <a:r>
              <a:rPr lang="en-IN"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 conducive atmosphere for continuous learning through increased participation of students and faculty in various academic activities</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algn="just">
              <a:lnSpc>
                <a:spcPct val="100000"/>
              </a:lnSpc>
              <a:spcAft>
                <a:spcPts val="1000"/>
              </a:spcAft>
              <a:buFont typeface="+mj-lt"/>
              <a:buAutoNum type="arabicPeriod"/>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By </a:t>
            </a:r>
            <a:r>
              <a:rPr lang="en-IN"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achiev</a:t>
            </a: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ing</a:t>
            </a:r>
            <a:r>
              <a:rPr lang="en-IN"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needful and relevant healthcare solutions through quality education and research</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algn="just">
              <a:lnSpc>
                <a:spcPct val="100000"/>
              </a:lnSpc>
              <a:spcAft>
                <a:spcPts val="1000"/>
              </a:spcAft>
              <a:buFont typeface="+mj-lt"/>
              <a:buAutoNum type="arabicPeriod"/>
            </a:pP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By</a:t>
            </a:r>
            <a:r>
              <a:rPr lang="en-IN"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imparting education in the path of ethical and social responsibilities, to work effectively with diverse groups for the benefit of the society </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endParaRPr lang="en-IN" sz="1400" dirty="0"/>
          </a:p>
        </p:txBody>
      </p:sp>
    </p:spTree>
    <p:extLst>
      <p:ext uri="{BB962C8B-B14F-4D97-AF65-F5344CB8AC3E}">
        <p14:creationId xmlns:p14="http://schemas.microsoft.com/office/powerpoint/2010/main" val="1291139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C5EDB-06D3-9CEA-4B3D-C1EFDB18D59F}"/>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AC6F9F5-A71D-F504-6469-D1264FAD9FE3}"/>
              </a:ext>
            </a:extLst>
          </p:cNvPr>
          <p:cNvSpPr>
            <a:spLocks noGrp="1"/>
          </p:cNvSpPr>
          <p:nvPr>
            <p:ph type="title"/>
          </p:nvPr>
        </p:nvSpPr>
        <p:spPr>
          <a:xfrm>
            <a:off x="575894" y="729658"/>
            <a:ext cx="10964065" cy="601431"/>
          </a:xfrm>
        </p:spPr>
        <p:txBody>
          <a:bodyPr/>
          <a:lstStyle/>
          <a:p>
            <a:r>
              <a:rPr lang="en-IN" dirty="0"/>
              <a:t>Model Performance Metrics </a:t>
            </a:r>
          </a:p>
        </p:txBody>
      </p:sp>
      <p:graphicFrame>
        <p:nvGraphicFramePr>
          <p:cNvPr id="2" name="Table 1">
            <a:extLst>
              <a:ext uri="{FF2B5EF4-FFF2-40B4-BE49-F238E27FC236}">
                <a16:creationId xmlns:a16="http://schemas.microsoft.com/office/drawing/2014/main" id="{ADE3A3E7-8455-7C5F-E3F0-54CE07474014}"/>
              </a:ext>
            </a:extLst>
          </p:cNvPr>
          <p:cNvGraphicFramePr>
            <a:graphicFrameLocks noGrp="1"/>
          </p:cNvGraphicFramePr>
          <p:nvPr>
            <p:extLst>
              <p:ext uri="{D42A27DB-BD31-4B8C-83A1-F6EECF244321}">
                <p14:modId xmlns:p14="http://schemas.microsoft.com/office/powerpoint/2010/main" val="1425212155"/>
              </p:ext>
            </p:extLst>
          </p:nvPr>
        </p:nvGraphicFramePr>
        <p:xfrm>
          <a:off x="464913" y="1331089"/>
          <a:ext cx="11262174" cy="5120640"/>
        </p:xfrm>
        <a:graphic>
          <a:graphicData uri="http://schemas.openxmlformats.org/drawingml/2006/table">
            <a:tbl>
              <a:tblPr firstRow="1" bandRow="1">
                <a:tableStyleId>{5C22544A-7EE6-4342-B048-85BDC9FD1C3A}</a:tableStyleId>
              </a:tblPr>
              <a:tblGrid>
                <a:gridCol w="1608882">
                  <a:extLst>
                    <a:ext uri="{9D8B030D-6E8A-4147-A177-3AD203B41FA5}">
                      <a16:colId xmlns:a16="http://schemas.microsoft.com/office/drawing/2014/main" val="2400917278"/>
                    </a:ext>
                  </a:extLst>
                </a:gridCol>
                <a:gridCol w="1608882">
                  <a:extLst>
                    <a:ext uri="{9D8B030D-6E8A-4147-A177-3AD203B41FA5}">
                      <a16:colId xmlns:a16="http://schemas.microsoft.com/office/drawing/2014/main" val="1241568632"/>
                    </a:ext>
                  </a:extLst>
                </a:gridCol>
                <a:gridCol w="1608882">
                  <a:extLst>
                    <a:ext uri="{9D8B030D-6E8A-4147-A177-3AD203B41FA5}">
                      <a16:colId xmlns:a16="http://schemas.microsoft.com/office/drawing/2014/main" val="2415149288"/>
                    </a:ext>
                  </a:extLst>
                </a:gridCol>
                <a:gridCol w="1608882">
                  <a:extLst>
                    <a:ext uri="{9D8B030D-6E8A-4147-A177-3AD203B41FA5}">
                      <a16:colId xmlns:a16="http://schemas.microsoft.com/office/drawing/2014/main" val="665167819"/>
                    </a:ext>
                  </a:extLst>
                </a:gridCol>
                <a:gridCol w="1608882">
                  <a:extLst>
                    <a:ext uri="{9D8B030D-6E8A-4147-A177-3AD203B41FA5}">
                      <a16:colId xmlns:a16="http://schemas.microsoft.com/office/drawing/2014/main" val="710786243"/>
                    </a:ext>
                  </a:extLst>
                </a:gridCol>
                <a:gridCol w="1608882">
                  <a:extLst>
                    <a:ext uri="{9D8B030D-6E8A-4147-A177-3AD203B41FA5}">
                      <a16:colId xmlns:a16="http://schemas.microsoft.com/office/drawing/2014/main" val="183617778"/>
                    </a:ext>
                  </a:extLst>
                </a:gridCol>
                <a:gridCol w="1608882">
                  <a:extLst>
                    <a:ext uri="{9D8B030D-6E8A-4147-A177-3AD203B41FA5}">
                      <a16:colId xmlns:a16="http://schemas.microsoft.com/office/drawing/2014/main" val="759669058"/>
                    </a:ext>
                  </a:extLst>
                </a:gridCol>
              </a:tblGrid>
              <a:tr h="359285">
                <a:tc>
                  <a:txBody>
                    <a:bodyPr/>
                    <a:lstStyle/>
                    <a:p>
                      <a:r>
                        <a:rPr lang="en-IN" dirty="0"/>
                        <a:t>   Models </a:t>
                      </a:r>
                    </a:p>
                  </a:txBody>
                  <a:tcPr/>
                </a:tc>
                <a:tc>
                  <a:txBody>
                    <a:bodyPr/>
                    <a:lstStyle/>
                    <a:p>
                      <a:r>
                        <a:rPr lang="en-IN" dirty="0"/>
                        <a:t>Loss</a:t>
                      </a:r>
                    </a:p>
                  </a:txBody>
                  <a:tcPr/>
                </a:tc>
                <a:tc>
                  <a:txBody>
                    <a:bodyPr/>
                    <a:lstStyle/>
                    <a:p>
                      <a:r>
                        <a:rPr lang="en-IN" dirty="0"/>
                        <a:t>Accuracy</a:t>
                      </a:r>
                    </a:p>
                  </a:txBody>
                  <a:tcPr/>
                </a:tc>
                <a:tc>
                  <a:txBody>
                    <a:bodyPr/>
                    <a:lstStyle/>
                    <a:p>
                      <a:r>
                        <a:rPr lang="en-IN" dirty="0"/>
                        <a:t>F1-Score</a:t>
                      </a:r>
                    </a:p>
                  </a:txBody>
                  <a:tcPr/>
                </a:tc>
                <a:tc>
                  <a:txBody>
                    <a:bodyPr/>
                    <a:lstStyle/>
                    <a:p>
                      <a:r>
                        <a:rPr lang="en-IN" dirty="0"/>
                        <a:t>Support</a:t>
                      </a:r>
                    </a:p>
                  </a:txBody>
                  <a:tcPr/>
                </a:tc>
                <a:tc>
                  <a:txBody>
                    <a:bodyPr/>
                    <a:lstStyle/>
                    <a:p>
                      <a:r>
                        <a:rPr lang="en-IN" dirty="0"/>
                        <a:t>Recall</a:t>
                      </a:r>
                    </a:p>
                  </a:txBody>
                  <a:tcPr/>
                </a:tc>
                <a:tc>
                  <a:txBody>
                    <a:bodyPr/>
                    <a:lstStyle/>
                    <a:p>
                      <a:r>
                        <a:rPr lang="en-IN" dirty="0"/>
                        <a:t>Precision</a:t>
                      </a:r>
                    </a:p>
                  </a:txBody>
                  <a:tcPr/>
                </a:tc>
                <a:extLst>
                  <a:ext uri="{0D108BD9-81ED-4DB2-BD59-A6C34878D82A}">
                    <a16:rowId xmlns:a16="http://schemas.microsoft.com/office/drawing/2014/main" val="3653637172"/>
                  </a:ext>
                </a:extLst>
              </a:tr>
              <a:tr h="1167675">
                <a:tc>
                  <a:txBody>
                    <a:bodyPr/>
                    <a:lstStyle/>
                    <a:p>
                      <a:r>
                        <a:rPr lang="en-IN" dirty="0"/>
                        <a:t>Simple RNN Model</a:t>
                      </a:r>
                    </a:p>
                  </a:txBody>
                  <a:tcPr/>
                </a:tc>
                <a:tc>
                  <a:txBody>
                    <a:bodyPr/>
                    <a:lstStyle/>
                    <a:p>
                      <a:r>
                        <a:rPr lang="en-IN" dirty="0"/>
                        <a:t>1.E  - </a:t>
                      </a:r>
                      <a:r>
                        <a:rPr lang="en-IN" sz="1800" b="0" i="0" kern="1200" dirty="0">
                          <a:solidFill>
                            <a:schemeClr val="dk1"/>
                          </a:solidFill>
                          <a:effectLst/>
                          <a:latin typeface="+mn-lt"/>
                          <a:ea typeface="+mn-ea"/>
                          <a:cs typeface="+mn-cs"/>
                        </a:rPr>
                        <a:t>0.7392</a:t>
                      </a:r>
                      <a:endParaRPr lang="en-IN" dirty="0"/>
                    </a:p>
                    <a:p>
                      <a:r>
                        <a:rPr lang="en-IN" dirty="0"/>
                        <a:t>2.N - </a:t>
                      </a:r>
                      <a:r>
                        <a:rPr lang="en-IN" sz="1800" b="0" i="0" kern="1200" dirty="0">
                          <a:solidFill>
                            <a:schemeClr val="dk1"/>
                          </a:solidFill>
                          <a:effectLst/>
                          <a:latin typeface="+mn-lt"/>
                          <a:ea typeface="+mn-ea"/>
                          <a:cs typeface="+mn-cs"/>
                        </a:rPr>
                        <a:t>0.7392</a:t>
                      </a:r>
                      <a:endParaRPr lang="en-IN" dirty="0"/>
                    </a:p>
                    <a:p>
                      <a:r>
                        <a:rPr lang="en-IN" dirty="0"/>
                        <a:t>3.R - </a:t>
                      </a:r>
                      <a:r>
                        <a:rPr lang="en-IN" sz="1800" b="0" i="0" kern="1200" dirty="0">
                          <a:solidFill>
                            <a:schemeClr val="dk1"/>
                          </a:solidFill>
                          <a:effectLst/>
                          <a:latin typeface="+mn-lt"/>
                          <a:ea typeface="+mn-ea"/>
                          <a:cs typeface="+mn-cs"/>
                        </a:rPr>
                        <a:t>0.7392</a:t>
                      </a:r>
                      <a:endParaRPr lang="en-IN" dirty="0"/>
                    </a:p>
                    <a:p>
                      <a:endParaRPr lang="en-IN" dirty="0"/>
                    </a:p>
                  </a:txBody>
                  <a:tcPr/>
                </a:tc>
                <a:tc>
                  <a:txBody>
                    <a:bodyPr/>
                    <a:lstStyle/>
                    <a:p>
                      <a:r>
                        <a:rPr lang="en-IN" dirty="0"/>
                        <a:t>1.E  - </a:t>
                      </a:r>
                      <a:r>
                        <a:rPr lang="en-IN" sz="1800" b="0" i="0" kern="1200" dirty="0">
                          <a:solidFill>
                            <a:schemeClr val="dk1"/>
                          </a:solidFill>
                          <a:effectLst/>
                          <a:latin typeface="+mn-lt"/>
                          <a:ea typeface="+mn-ea"/>
                          <a:cs typeface="+mn-cs"/>
                        </a:rPr>
                        <a:t>0.8143 </a:t>
                      </a:r>
                      <a:r>
                        <a:rPr lang="en-IN" dirty="0"/>
                        <a:t>2.N - </a:t>
                      </a:r>
                      <a:r>
                        <a:rPr lang="en-IN" sz="1800" b="0" i="0" kern="1200" dirty="0">
                          <a:solidFill>
                            <a:schemeClr val="dk1"/>
                          </a:solidFill>
                          <a:effectLst/>
                          <a:latin typeface="+mn-lt"/>
                          <a:ea typeface="+mn-ea"/>
                          <a:cs typeface="+mn-cs"/>
                        </a:rPr>
                        <a:t>0.8543 </a:t>
                      </a:r>
                      <a:endParaRPr lang="en-IN" dirty="0"/>
                    </a:p>
                    <a:p>
                      <a:r>
                        <a:rPr lang="en-IN" dirty="0"/>
                        <a:t>3.R - </a:t>
                      </a:r>
                      <a:r>
                        <a:rPr lang="en-IN" sz="1800" b="0" i="0" kern="1200" dirty="0">
                          <a:solidFill>
                            <a:schemeClr val="dk1"/>
                          </a:solidFill>
                          <a:effectLst/>
                          <a:latin typeface="+mn-lt"/>
                          <a:ea typeface="+mn-ea"/>
                          <a:cs typeface="+mn-cs"/>
                        </a:rPr>
                        <a:t>0.8643 </a:t>
                      </a:r>
                      <a:endParaRPr lang="en-IN" dirty="0"/>
                    </a:p>
                    <a:p>
                      <a:endParaRPr lang="en-IN" dirty="0"/>
                    </a:p>
                  </a:txBody>
                  <a:tcPr/>
                </a:tc>
                <a:tc>
                  <a:txBody>
                    <a:bodyPr/>
                    <a:lstStyle/>
                    <a:p>
                      <a:r>
                        <a:rPr lang="en-IN" dirty="0"/>
                        <a:t>1.E  - </a:t>
                      </a:r>
                      <a:r>
                        <a:rPr lang="en-IN" sz="1800" b="0" i="0" kern="1200" dirty="0">
                          <a:solidFill>
                            <a:schemeClr val="dk1"/>
                          </a:solidFill>
                          <a:effectLst/>
                          <a:latin typeface="+mn-lt"/>
                          <a:ea typeface="+mn-ea"/>
                          <a:cs typeface="+mn-cs"/>
                        </a:rPr>
                        <a:t>1.304</a:t>
                      </a:r>
                      <a:endParaRPr lang="en-IN" dirty="0"/>
                    </a:p>
                    <a:p>
                      <a:r>
                        <a:rPr lang="en-IN" dirty="0"/>
                        <a:t>2.N - </a:t>
                      </a:r>
                      <a:r>
                        <a:rPr lang="en-IN" sz="1800" b="0" i="0" kern="1200" dirty="0">
                          <a:solidFill>
                            <a:schemeClr val="dk1"/>
                          </a:solidFill>
                          <a:effectLst/>
                          <a:latin typeface="+mn-lt"/>
                          <a:ea typeface="+mn-ea"/>
                          <a:cs typeface="+mn-cs"/>
                        </a:rPr>
                        <a:t>0.8585</a:t>
                      </a:r>
                      <a:endParaRPr lang="en-IN" dirty="0"/>
                    </a:p>
                    <a:p>
                      <a:r>
                        <a:rPr lang="en-IN" dirty="0"/>
                        <a:t>3.R - </a:t>
                      </a:r>
                      <a:r>
                        <a:rPr lang="en-IN" sz="1800" b="0" i="0" kern="1200" dirty="0">
                          <a:solidFill>
                            <a:schemeClr val="dk1"/>
                          </a:solidFill>
                          <a:effectLst/>
                          <a:latin typeface="+mn-lt"/>
                          <a:ea typeface="+mn-ea"/>
                          <a:cs typeface="+mn-cs"/>
                        </a:rPr>
                        <a:t>0.2564</a:t>
                      </a:r>
                      <a:endParaRPr lang="en-IN" dirty="0"/>
                    </a:p>
                    <a:p>
                      <a:endParaRPr lang="en-IN" dirty="0"/>
                    </a:p>
                  </a:txBody>
                  <a:tcPr/>
                </a:tc>
                <a:tc>
                  <a:txBody>
                    <a:bodyPr/>
                    <a:lstStyle/>
                    <a:p>
                      <a:r>
                        <a:rPr lang="en-IN" dirty="0"/>
                        <a:t>1.E  -18</a:t>
                      </a:r>
                    </a:p>
                    <a:p>
                      <a:r>
                        <a:rPr lang="en-IN" dirty="0"/>
                        <a:t>2.N - </a:t>
                      </a:r>
                      <a:r>
                        <a:rPr lang="en-IN" sz="1800" b="0" i="0" kern="1200" dirty="0">
                          <a:solidFill>
                            <a:schemeClr val="dk1"/>
                          </a:solidFill>
                          <a:effectLst/>
                          <a:latin typeface="+mn-lt"/>
                          <a:ea typeface="+mn-ea"/>
                          <a:cs typeface="+mn-cs"/>
                        </a:rPr>
                        <a:t>97</a:t>
                      </a:r>
                      <a:endParaRPr lang="en-IN" dirty="0"/>
                    </a:p>
                    <a:p>
                      <a:r>
                        <a:rPr lang="en-IN" dirty="0"/>
                        <a:t>3.R - </a:t>
                      </a:r>
                      <a:r>
                        <a:rPr lang="en-IN" sz="1800" b="0" i="0" kern="1200" dirty="0">
                          <a:solidFill>
                            <a:schemeClr val="dk1"/>
                          </a:solidFill>
                          <a:effectLst/>
                          <a:latin typeface="+mn-lt"/>
                          <a:ea typeface="+mn-ea"/>
                          <a:cs typeface="+mn-cs"/>
                        </a:rPr>
                        <a:t>32</a:t>
                      </a:r>
                      <a:endParaRPr lang="en-IN" dirty="0"/>
                    </a:p>
                    <a:p>
                      <a:endParaRPr lang="en-IN" dirty="0"/>
                    </a:p>
                  </a:txBody>
                  <a:tcPr/>
                </a:tc>
                <a:tc>
                  <a:txBody>
                    <a:bodyPr/>
                    <a:lstStyle/>
                    <a:p>
                      <a:r>
                        <a:rPr lang="en-IN" dirty="0"/>
                        <a:t>1.E  - </a:t>
                      </a:r>
                      <a:r>
                        <a:rPr lang="en-IN" sz="1800" b="0" i="0" kern="1200" dirty="0">
                          <a:solidFill>
                            <a:schemeClr val="dk1"/>
                          </a:solidFill>
                          <a:effectLst/>
                          <a:latin typeface="+mn-lt"/>
                          <a:ea typeface="+mn-ea"/>
                          <a:cs typeface="+mn-cs"/>
                        </a:rPr>
                        <a:t>0.5000</a:t>
                      </a:r>
                      <a:endParaRPr lang="en-IN" dirty="0"/>
                    </a:p>
                    <a:p>
                      <a:r>
                        <a:rPr lang="en-IN" dirty="0"/>
                        <a:t>2.N - </a:t>
                      </a:r>
                      <a:r>
                        <a:rPr lang="en-IN" sz="1800" b="0" i="0" kern="1200" dirty="0">
                          <a:solidFill>
                            <a:schemeClr val="dk1"/>
                          </a:solidFill>
                          <a:effectLst/>
                          <a:latin typeface="+mn-lt"/>
                          <a:ea typeface="+mn-ea"/>
                          <a:cs typeface="+mn-cs"/>
                        </a:rPr>
                        <a:t>0.9381</a:t>
                      </a:r>
                      <a:endParaRPr lang="en-IN" dirty="0"/>
                    </a:p>
                    <a:p>
                      <a:r>
                        <a:rPr lang="en-IN" dirty="0"/>
                        <a:t>3.R - </a:t>
                      </a:r>
                      <a:r>
                        <a:rPr lang="en-IN" sz="1800" b="0" i="0" kern="1200" dirty="0">
                          <a:solidFill>
                            <a:schemeClr val="dk1"/>
                          </a:solidFill>
                          <a:effectLst/>
                          <a:latin typeface="+mn-lt"/>
                          <a:ea typeface="+mn-ea"/>
                          <a:cs typeface="+mn-cs"/>
                        </a:rPr>
                        <a:t>0.1562</a:t>
                      </a:r>
                      <a:endParaRPr lang="en-IN" dirty="0"/>
                    </a:p>
                    <a:p>
                      <a:endParaRPr lang="en-IN" dirty="0"/>
                    </a:p>
                  </a:txBody>
                  <a:tcPr/>
                </a:tc>
                <a:tc>
                  <a:txBody>
                    <a:bodyPr/>
                    <a:lstStyle/>
                    <a:p>
                      <a:r>
                        <a:rPr lang="en-IN" dirty="0"/>
                        <a:t>1.E  - </a:t>
                      </a:r>
                      <a:r>
                        <a:rPr lang="en-IN" sz="1800" b="0" i="0" kern="1200" dirty="0">
                          <a:solidFill>
                            <a:schemeClr val="dk1"/>
                          </a:solidFill>
                          <a:effectLst/>
                          <a:latin typeface="+mn-lt"/>
                          <a:ea typeface="+mn-ea"/>
                          <a:cs typeface="+mn-cs"/>
                        </a:rPr>
                        <a:t>0.8040</a:t>
                      </a:r>
                      <a:endParaRPr lang="en-IN" dirty="0"/>
                    </a:p>
                    <a:p>
                      <a:r>
                        <a:rPr lang="en-IN" dirty="0"/>
                        <a:t>2.N - </a:t>
                      </a:r>
                      <a:r>
                        <a:rPr lang="en-IN" sz="1800" b="0" i="0" kern="1200" dirty="0">
                          <a:solidFill>
                            <a:schemeClr val="dk1"/>
                          </a:solidFill>
                          <a:effectLst/>
                          <a:latin typeface="+mn-lt"/>
                          <a:ea typeface="+mn-ea"/>
                          <a:cs typeface="+mn-cs"/>
                        </a:rPr>
                        <a:t>0.7913</a:t>
                      </a:r>
                      <a:endParaRPr lang="en-IN" dirty="0"/>
                    </a:p>
                    <a:p>
                      <a:r>
                        <a:rPr lang="en-IN" dirty="0"/>
                        <a:t>3.R - </a:t>
                      </a:r>
                      <a:r>
                        <a:rPr lang="en-IN" sz="1800" b="0" i="0" kern="1200" dirty="0">
                          <a:solidFill>
                            <a:schemeClr val="dk1"/>
                          </a:solidFill>
                          <a:effectLst/>
                          <a:latin typeface="+mn-lt"/>
                          <a:ea typeface="+mn-ea"/>
                          <a:cs typeface="+mn-cs"/>
                        </a:rPr>
                        <a:t>0.7143</a:t>
                      </a:r>
                      <a:endParaRPr lang="en-IN" dirty="0"/>
                    </a:p>
                    <a:p>
                      <a:endParaRPr lang="en-IN" dirty="0"/>
                    </a:p>
                  </a:txBody>
                  <a:tcPr/>
                </a:tc>
                <a:extLst>
                  <a:ext uri="{0D108BD9-81ED-4DB2-BD59-A6C34878D82A}">
                    <a16:rowId xmlns:a16="http://schemas.microsoft.com/office/drawing/2014/main" val="1965303059"/>
                  </a:ext>
                </a:extLst>
              </a:tr>
              <a:tr h="1167675">
                <a:tc>
                  <a:txBody>
                    <a:bodyPr/>
                    <a:lstStyle/>
                    <a:p>
                      <a:r>
                        <a:rPr lang="en-IN" dirty="0"/>
                        <a:t>LSTM Model</a:t>
                      </a:r>
                    </a:p>
                  </a:txBody>
                  <a:tcPr/>
                </a:tc>
                <a:tc>
                  <a:txBody>
                    <a:bodyPr/>
                    <a:lstStyle/>
                    <a:p>
                      <a:r>
                        <a:rPr lang="en-IN" dirty="0"/>
                        <a:t>1.E  - </a:t>
                      </a:r>
                      <a:r>
                        <a:rPr lang="en-IN" sz="1800" b="0" i="0" kern="1200" dirty="0">
                          <a:solidFill>
                            <a:schemeClr val="dk1"/>
                          </a:solidFill>
                          <a:effectLst/>
                          <a:latin typeface="+mn-lt"/>
                          <a:ea typeface="+mn-ea"/>
                          <a:cs typeface="+mn-cs"/>
                        </a:rPr>
                        <a:t>0.4657</a:t>
                      </a:r>
                      <a:endParaRPr lang="en-IN" dirty="0"/>
                    </a:p>
                    <a:p>
                      <a:r>
                        <a:rPr lang="en-IN" dirty="0"/>
                        <a:t>2.N - </a:t>
                      </a:r>
                      <a:r>
                        <a:rPr lang="en-IN" sz="1800" b="0" i="0" kern="1200" dirty="0">
                          <a:solidFill>
                            <a:schemeClr val="dk1"/>
                          </a:solidFill>
                          <a:effectLst/>
                          <a:latin typeface="+mn-lt"/>
                          <a:ea typeface="+mn-ea"/>
                          <a:cs typeface="+mn-cs"/>
                        </a:rPr>
                        <a:t>0.4657</a:t>
                      </a:r>
                      <a:endParaRPr lang="en-IN" dirty="0"/>
                    </a:p>
                    <a:p>
                      <a:r>
                        <a:rPr lang="en-IN" dirty="0"/>
                        <a:t>3.R - </a:t>
                      </a:r>
                      <a:r>
                        <a:rPr lang="en-IN" sz="1800" b="0" i="0" kern="1200" dirty="0">
                          <a:solidFill>
                            <a:schemeClr val="dk1"/>
                          </a:solidFill>
                          <a:effectLst/>
                          <a:latin typeface="+mn-lt"/>
                          <a:ea typeface="+mn-ea"/>
                          <a:cs typeface="+mn-cs"/>
                        </a:rPr>
                        <a:t>0.4657</a:t>
                      </a:r>
                      <a:endParaRPr lang="en-IN" dirty="0"/>
                    </a:p>
                  </a:txBody>
                  <a:tcPr/>
                </a:tc>
                <a:tc>
                  <a:txBody>
                    <a:bodyPr/>
                    <a:lstStyle/>
                    <a:p>
                      <a:r>
                        <a:rPr lang="en-IN" dirty="0"/>
                        <a:t>1.E  - </a:t>
                      </a:r>
                      <a:r>
                        <a:rPr lang="en-IN" sz="1800" b="0" i="0" kern="1200" dirty="0">
                          <a:solidFill>
                            <a:schemeClr val="dk1"/>
                          </a:solidFill>
                          <a:effectLst/>
                          <a:latin typeface="+mn-lt"/>
                          <a:ea typeface="+mn-ea"/>
                          <a:cs typeface="+mn-cs"/>
                        </a:rPr>
                        <a:t>0.8503</a:t>
                      </a:r>
                      <a:endParaRPr lang="en-IN" dirty="0"/>
                    </a:p>
                    <a:p>
                      <a:r>
                        <a:rPr lang="en-IN" dirty="0"/>
                        <a:t>2.N - </a:t>
                      </a:r>
                      <a:r>
                        <a:rPr lang="en-IN" sz="1800" b="0" i="0" kern="1200" dirty="0">
                          <a:solidFill>
                            <a:schemeClr val="dk1"/>
                          </a:solidFill>
                          <a:effectLst/>
                          <a:latin typeface="+mn-lt"/>
                          <a:ea typeface="+mn-ea"/>
                          <a:cs typeface="+mn-cs"/>
                        </a:rPr>
                        <a:t>0.8503</a:t>
                      </a:r>
                      <a:endParaRPr lang="en-IN" dirty="0"/>
                    </a:p>
                    <a:p>
                      <a:r>
                        <a:rPr lang="en-IN" dirty="0"/>
                        <a:t>3.R - </a:t>
                      </a:r>
                      <a:r>
                        <a:rPr lang="en-IN" sz="1800" b="0" i="0" kern="1200" dirty="0">
                          <a:solidFill>
                            <a:schemeClr val="dk1"/>
                          </a:solidFill>
                          <a:effectLst/>
                          <a:latin typeface="+mn-lt"/>
                          <a:ea typeface="+mn-ea"/>
                          <a:cs typeface="+mn-cs"/>
                        </a:rPr>
                        <a:t>0.8503</a:t>
                      </a:r>
                      <a:endParaRPr lang="en-IN" dirty="0"/>
                    </a:p>
                    <a:p>
                      <a:endParaRPr lang="en-IN" dirty="0"/>
                    </a:p>
                  </a:txBody>
                  <a:tcPr/>
                </a:tc>
                <a:tc>
                  <a:txBody>
                    <a:bodyPr/>
                    <a:lstStyle/>
                    <a:p>
                      <a:r>
                        <a:rPr lang="en-IN" dirty="0"/>
                        <a:t>1.E  - </a:t>
                      </a:r>
                      <a:r>
                        <a:rPr lang="en-IN" sz="1800" b="0" i="0" kern="1200" dirty="0">
                          <a:solidFill>
                            <a:schemeClr val="dk1"/>
                          </a:solidFill>
                          <a:effectLst/>
                          <a:latin typeface="+mn-lt"/>
                          <a:ea typeface="+mn-ea"/>
                          <a:cs typeface="+mn-cs"/>
                        </a:rPr>
                        <a:t>0.7143</a:t>
                      </a:r>
                      <a:endParaRPr lang="en-IN" dirty="0"/>
                    </a:p>
                    <a:p>
                      <a:r>
                        <a:rPr lang="en-IN" dirty="0"/>
                        <a:t>2.N - </a:t>
                      </a:r>
                      <a:r>
                        <a:rPr lang="en-IN" sz="1800" b="0" i="0" kern="1200" dirty="0">
                          <a:solidFill>
                            <a:schemeClr val="dk1"/>
                          </a:solidFill>
                          <a:effectLst/>
                          <a:latin typeface="+mn-lt"/>
                          <a:ea typeface="+mn-ea"/>
                          <a:cs typeface="+mn-cs"/>
                        </a:rPr>
                        <a:t>0.9175</a:t>
                      </a:r>
                      <a:endParaRPr lang="en-IN" dirty="0"/>
                    </a:p>
                    <a:p>
                      <a:r>
                        <a:rPr lang="en-IN" dirty="0"/>
                        <a:t>3.R - </a:t>
                      </a:r>
                      <a:r>
                        <a:rPr lang="en-IN" sz="1800" b="0" i="0" kern="1200" dirty="0">
                          <a:solidFill>
                            <a:schemeClr val="dk1"/>
                          </a:solidFill>
                          <a:effectLst/>
                          <a:latin typeface="+mn-lt"/>
                          <a:ea typeface="+mn-ea"/>
                          <a:cs typeface="+mn-cs"/>
                        </a:rPr>
                        <a:t>0.7222</a:t>
                      </a:r>
                      <a:endParaRPr lang="en-IN" dirty="0"/>
                    </a:p>
                    <a:p>
                      <a:endParaRPr lang="en-IN" dirty="0"/>
                    </a:p>
                  </a:txBody>
                  <a:tcPr/>
                </a:tc>
                <a:tc>
                  <a:txBody>
                    <a:bodyPr/>
                    <a:lstStyle/>
                    <a:p>
                      <a:r>
                        <a:rPr lang="en-IN" dirty="0"/>
                        <a:t>1.E  - 18</a:t>
                      </a:r>
                    </a:p>
                    <a:p>
                      <a:r>
                        <a:rPr lang="en-IN" dirty="0"/>
                        <a:t>2.N - 97</a:t>
                      </a:r>
                    </a:p>
                    <a:p>
                      <a:r>
                        <a:rPr lang="en-IN" dirty="0"/>
                        <a:t>3.R - 32</a:t>
                      </a:r>
                    </a:p>
                    <a:p>
                      <a:endParaRPr lang="en-IN" dirty="0"/>
                    </a:p>
                  </a:txBody>
                  <a:tcPr/>
                </a:tc>
                <a:tc>
                  <a:txBody>
                    <a:bodyPr/>
                    <a:lstStyle/>
                    <a:p>
                      <a:r>
                        <a:rPr lang="en-IN" dirty="0"/>
                        <a:t>1.E  - </a:t>
                      </a:r>
                      <a:r>
                        <a:rPr lang="en-IN" sz="1800" b="0" i="0" kern="1200" dirty="0">
                          <a:solidFill>
                            <a:schemeClr val="dk1"/>
                          </a:solidFill>
                          <a:effectLst/>
                          <a:latin typeface="+mn-lt"/>
                          <a:ea typeface="+mn-ea"/>
                          <a:cs typeface="+mn-cs"/>
                        </a:rPr>
                        <a:t>0.5556</a:t>
                      </a:r>
                      <a:endParaRPr lang="en-IN" dirty="0"/>
                    </a:p>
                    <a:p>
                      <a:r>
                        <a:rPr lang="en-IN" dirty="0"/>
                        <a:t>2.N - </a:t>
                      </a:r>
                      <a:r>
                        <a:rPr lang="en-IN" sz="1800" b="0" i="0" kern="1200" dirty="0">
                          <a:solidFill>
                            <a:schemeClr val="dk1"/>
                          </a:solidFill>
                          <a:effectLst/>
                          <a:latin typeface="+mn-lt"/>
                          <a:ea typeface="+mn-ea"/>
                          <a:cs typeface="+mn-cs"/>
                        </a:rPr>
                        <a:t>0.9175</a:t>
                      </a:r>
                      <a:endParaRPr lang="en-IN" dirty="0"/>
                    </a:p>
                    <a:p>
                      <a:r>
                        <a:rPr lang="en-IN" dirty="0"/>
                        <a:t>3.R - </a:t>
                      </a:r>
                      <a:r>
                        <a:rPr lang="en-IN" sz="1800" b="0" i="0" kern="1200" dirty="0">
                          <a:solidFill>
                            <a:schemeClr val="dk1"/>
                          </a:solidFill>
                          <a:effectLst/>
                          <a:latin typeface="+mn-lt"/>
                          <a:ea typeface="+mn-ea"/>
                          <a:cs typeface="+mn-cs"/>
                        </a:rPr>
                        <a:t>0.8125</a:t>
                      </a:r>
                      <a:endParaRPr lang="en-IN" dirty="0"/>
                    </a:p>
                    <a:p>
                      <a:endParaRPr lang="en-IN" dirty="0"/>
                    </a:p>
                  </a:txBody>
                  <a:tcPr/>
                </a:tc>
                <a:tc>
                  <a:txBody>
                    <a:bodyPr/>
                    <a:lstStyle/>
                    <a:p>
                      <a:r>
                        <a:rPr lang="en-IN" dirty="0"/>
                        <a:t>1.E  - </a:t>
                      </a:r>
                      <a:r>
                        <a:rPr lang="en-IN" sz="1800" b="0" i="0" kern="1200" dirty="0">
                          <a:solidFill>
                            <a:schemeClr val="dk1"/>
                          </a:solidFill>
                          <a:effectLst/>
                          <a:latin typeface="+mn-lt"/>
                          <a:ea typeface="+mn-ea"/>
                          <a:cs typeface="+mn-cs"/>
                        </a:rPr>
                        <a:t>1.0000</a:t>
                      </a:r>
                      <a:endParaRPr lang="en-IN" dirty="0"/>
                    </a:p>
                    <a:p>
                      <a:r>
                        <a:rPr lang="en-IN" dirty="0"/>
                        <a:t>2.N - </a:t>
                      </a:r>
                      <a:r>
                        <a:rPr lang="en-IN" sz="1800" b="0" i="0" kern="1200" dirty="0">
                          <a:solidFill>
                            <a:schemeClr val="dk1"/>
                          </a:solidFill>
                          <a:effectLst/>
                          <a:latin typeface="+mn-lt"/>
                          <a:ea typeface="+mn-ea"/>
                          <a:cs typeface="+mn-cs"/>
                        </a:rPr>
                        <a:t>0.9175</a:t>
                      </a:r>
                      <a:endParaRPr lang="en-IN" dirty="0"/>
                    </a:p>
                    <a:p>
                      <a:r>
                        <a:rPr lang="en-IN" dirty="0"/>
                        <a:t>3.R - </a:t>
                      </a:r>
                      <a:r>
                        <a:rPr lang="en-IN" sz="1800" b="0" i="0" kern="1200" dirty="0">
                          <a:solidFill>
                            <a:schemeClr val="dk1"/>
                          </a:solidFill>
                          <a:effectLst/>
                          <a:latin typeface="+mn-lt"/>
                          <a:ea typeface="+mn-ea"/>
                          <a:cs typeface="+mn-cs"/>
                        </a:rPr>
                        <a:t>0.6500 </a:t>
                      </a:r>
                      <a:endParaRPr lang="en-IN" dirty="0"/>
                    </a:p>
                    <a:p>
                      <a:endParaRPr lang="en-IN" dirty="0"/>
                    </a:p>
                  </a:txBody>
                  <a:tcPr/>
                </a:tc>
                <a:extLst>
                  <a:ext uri="{0D108BD9-81ED-4DB2-BD59-A6C34878D82A}">
                    <a16:rowId xmlns:a16="http://schemas.microsoft.com/office/drawing/2014/main" val="347926947"/>
                  </a:ext>
                </a:extLst>
              </a:tr>
              <a:tr h="1167675">
                <a:tc>
                  <a:txBody>
                    <a:bodyPr/>
                    <a:lstStyle/>
                    <a:p>
                      <a:r>
                        <a:rPr lang="en-IN" dirty="0"/>
                        <a:t>GRU Model</a:t>
                      </a:r>
                    </a:p>
                  </a:txBody>
                  <a:tcPr/>
                </a:tc>
                <a:tc>
                  <a:txBody>
                    <a:bodyPr/>
                    <a:lstStyle/>
                    <a:p>
                      <a:r>
                        <a:rPr lang="en-IN" dirty="0"/>
                        <a:t>1.E  - 0.4051</a:t>
                      </a:r>
                    </a:p>
                    <a:p>
                      <a:r>
                        <a:rPr lang="en-IN" dirty="0"/>
                        <a:t>2.N - 0.4051</a:t>
                      </a:r>
                    </a:p>
                    <a:p>
                      <a:r>
                        <a:rPr lang="en-IN" dirty="0"/>
                        <a:t>3.R - 0.4051</a:t>
                      </a:r>
                    </a:p>
                    <a:p>
                      <a:endParaRPr lang="en-IN" dirty="0"/>
                    </a:p>
                  </a:txBody>
                  <a:tcPr/>
                </a:tc>
                <a:tc>
                  <a:txBody>
                    <a:bodyPr/>
                    <a:lstStyle/>
                    <a:p>
                      <a:r>
                        <a:rPr lang="en-IN" dirty="0"/>
                        <a:t>1.E  - </a:t>
                      </a:r>
                      <a:r>
                        <a:rPr lang="en-IN" sz="1800" b="0" i="0" kern="1200" dirty="0">
                          <a:solidFill>
                            <a:schemeClr val="dk1"/>
                          </a:solidFill>
                          <a:effectLst/>
                          <a:latin typeface="+mn-lt"/>
                          <a:ea typeface="+mn-ea"/>
                          <a:cs typeface="+mn-cs"/>
                        </a:rPr>
                        <a:t>0.8231</a:t>
                      </a:r>
                      <a:endParaRPr lang="en-IN" dirty="0"/>
                    </a:p>
                    <a:p>
                      <a:r>
                        <a:rPr lang="en-IN" dirty="0"/>
                        <a:t>2.N - </a:t>
                      </a:r>
                      <a:r>
                        <a:rPr lang="en-IN" sz="1800" b="0" i="0" kern="1200" dirty="0">
                          <a:solidFill>
                            <a:schemeClr val="dk1"/>
                          </a:solidFill>
                          <a:effectLst/>
                          <a:latin typeface="+mn-lt"/>
                          <a:ea typeface="+mn-ea"/>
                          <a:cs typeface="+mn-cs"/>
                        </a:rPr>
                        <a:t>0.8231 </a:t>
                      </a:r>
                      <a:endParaRPr lang="en-IN" dirty="0"/>
                    </a:p>
                    <a:p>
                      <a:r>
                        <a:rPr lang="en-IN" dirty="0"/>
                        <a:t>3.R -  </a:t>
                      </a:r>
                      <a:r>
                        <a:rPr lang="en-IN" sz="1800" b="0" i="0" kern="1200" dirty="0">
                          <a:solidFill>
                            <a:schemeClr val="dk1"/>
                          </a:solidFill>
                          <a:effectLst/>
                          <a:latin typeface="+mn-lt"/>
                          <a:ea typeface="+mn-ea"/>
                          <a:cs typeface="+mn-cs"/>
                        </a:rPr>
                        <a:t>0.8231</a:t>
                      </a:r>
                      <a:endParaRPr lang="en-IN" dirty="0"/>
                    </a:p>
                  </a:txBody>
                  <a:tcPr/>
                </a:tc>
                <a:tc>
                  <a:txBody>
                    <a:bodyPr/>
                    <a:lstStyle/>
                    <a:p>
                      <a:r>
                        <a:rPr lang="en-IN" dirty="0"/>
                        <a:t>1.E  - </a:t>
                      </a:r>
                      <a:r>
                        <a:rPr lang="en-IN" sz="1800" b="0" i="0" kern="1200" dirty="0">
                          <a:solidFill>
                            <a:schemeClr val="dk1"/>
                          </a:solidFill>
                          <a:effectLst/>
                          <a:latin typeface="+mn-lt"/>
                          <a:ea typeface="+mn-ea"/>
                          <a:cs typeface="+mn-cs"/>
                        </a:rPr>
                        <a:t>0.7879</a:t>
                      </a:r>
                      <a:endParaRPr lang="en-IN" dirty="0"/>
                    </a:p>
                    <a:p>
                      <a:r>
                        <a:rPr lang="en-IN" dirty="0"/>
                        <a:t>2.N - </a:t>
                      </a:r>
                      <a:r>
                        <a:rPr lang="en-IN" sz="1800" b="0" i="0" kern="1200" dirty="0">
                          <a:solidFill>
                            <a:schemeClr val="dk1"/>
                          </a:solidFill>
                          <a:effectLst/>
                          <a:latin typeface="+mn-lt"/>
                          <a:ea typeface="+mn-ea"/>
                          <a:cs typeface="+mn-cs"/>
                        </a:rPr>
                        <a:t>0.8936 </a:t>
                      </a:r>
                      <a:endParaRPr lang="en-IN" dirty="0"/>
                    </a:p>
                    <a:p>
                      <a:r>
                        <a:rPr lang="en-IN" dirty="0"/>
                        <a:t>3.R -  </a:t>
                      </a:r>
                      <a:r>
                        <a:rPr lang="en-IN" sz="1800" b="0" i="0" kern="1200" dirty="0">
                          <a:solidFill>
                            <a:schemeClr val="dk1"/>
                          </a:solidFill>
                          <a:effectLst/>
                          <a:latin typeface="+mn-lt"/>
                          <a:ea typeface="+mn-ea"/>
                          <a:cs typeface="+mn-cs"/>
                        </a:rPr>
                        <a:t>0.6575</a:t>
                      </a:r>
                      <a:endParaRPr lang="en-IN" dirty="0"/>
                    </a:p>
                    <a:p>
                      <a:endParaRPr lang="en-IN" dirty="0"/>
                    </a:p>
                  </a:txBody>
                  <a:tcPr/>
                </a:tc>
                <a:tc>
                  <a:txBody>
                    <a:bodyPr/>
                    <a:lstStyle/>
                    <a:p>
                      <a:r>
                        <a:rPr lang="en-IN" dirty="0"/>
                        <a:t>1.E  - </a:t>
                      </a:r>
                      <a:r>
                        <a:rPr lang="en-IN" sz="1800" b="0" i="0" kern="1200" dirty="0">
                          <a:solidFill>
                            <a:schemeClr val="dk1"/>
                          </a:solidFill>
                          <a:effectLst/>
                          <a:latin typeface="+mn-lt"/>
                          <a:ea typeface="+mn-ea"/>
                          <a:cs typeface="+mn-cs"/>
                        </a:rPr>
                        <a:t>18</a:t>
                      </a:r>
                      <a:endParaRPr lang="en-IN" dirty="0"/>
                    </a:p>
                    <a:p>
                      <a:r>
                        <a:rPr lang="en-IN" dirty="0"/>
                        <a:t>2.N - </a:t>
                      </a:r>
                      <a:r>
                        <a:rPr lang="en-IN" sz="1800" b="0" i="0" kern="1200" dirty="0">
                          <a:solidFill>
                            <a:schemeClr val="dk1"/>
                          </a:solidFill>
                          <a:effectLst/>
                          <a:latin typeface="+mn-lt"/>
                          <a:ea typeface="+mn-ea"/>
                          <a:cs typeface="+mn-cs"/>
                        </a:rPr>
                        <a:t>97</a:t>
                      </a:r>
                      <a:endParaRPr lang="en-IN" dirty="0"/>
                    </a:p>
                    <a:p>
                      <a:r>
                        <a:rPr lang="en-IN" dirty="0"/>
                        <a:t>3.R -  </a:t>
                      </a:r>
                      <a:r>
                        <a:rPr lang="en-IN" sz="1800" b="0" i="0" kern="1200" dirty="0">
                          <a:solidFill>
                            <a:schemeClr val="dk1"/>
                          </a:solidFill>
                          <a:effectLst/>
                          <a:latin typeface="+mn-lt"/>
                          <a:ea typeface="+mn-ea"/>
                          <a:cs typeface="+mn-cs"/>
                        </a:rPr>
                        <a:t>32</a:t>
                      </a:r>
                      <a:endParaRPr lang="en-IN" dirty="0"/>
                    </a:p>
                    <a:p>
                      <a:endParaRPr lang="en-IN" dirty="0"/>
                    </a:p>
                  </a:txBody>
                  <a:tcPr/>
                </a:tc>
                <a:tc>
                  <a:txBody>
                    <a:bodyPr/>
                    <a:lstStyle/>
                    <a:p>
                      <a:r>
                        <a:rPr lang="en-IN" dirty="0"/>
                        <a:t>1.E  - </a:t>
                      </a:r>
                      <a:r>
                        <a:rPr lang="en-IN" sz="1800" b="0" i="0" kern="1200" dirty="0">
                          <a:solidFill>
                            <a:schemeClr val="dk1"/>
                          </a:solidFill>
                          <a:effectLst/>
                          <a:latin typeface="+mn-lt"/>
                          <a:ea typeface="+mn-ea"/>
                          <a:cs typeface="+mn-cs"/>
                        </a:rPr>
                        <a:t>0.7222 </a:t>
                      </a:r>
                      <a:endParaRPr lang="en-IN" dirty="0"/>
                    </a:p>
                    <a:p>
                      <a:r>
                        <a:rPr lang="en-IN" dirty="0"/>
                        <a:t>2.N - </a:t>
                      </a:r>
                      <a:r>
                        <a:rPr lang="en-IN" sz="1800" b="0" i="0" kern="1200" dirty="0">
                          <a:solidFill>
                            <a:schemeClr val="dk1"/>
                          </a:solidFill>
                          <a:effectLst/>
                          <a:latin typeface="+mn-lt"/>
                          <a:ea typeface="+mn-ea"/>
                          <a:cs typeface="+mn-cs"/>
                        </a:rPr>
                        <a:t>0.8660 </a:t>
                      </a:r>
                      <a:endParaRPr lang="en-IN" dirty="0"/>
                    </a:p>
                    <a:p>
                      <a:r>
                        <a:rPr lang="en-IN" dirty="0"/>
                        <a:t>3.R -  </a:t>
                      </a:r>
                      <a:r>
                        <a:rPr lang="en-IN" sz="1800" b="0" i="0" kern="1200" dirty="0">
                          <a:solidFill>
                            <a:schemeClr val="dk1"/>
                          </a:solidFill>
                          <a:effectLst/>
                          <a:latin typeface="+mn-lt"/>
                          <a:ea typeface="+mn-ea"/>
                          <a:cs typeface="+mn-cs"/>
                        </a:rPr>
                        <a:t>0.7500</a:t>
                      </a:r>
                      <a:endParaRPr lang="en-IN" dirty="0"/>
                    </a:p>
                  </a:txBody>
                  <a:tcPr/>
                </a:tc>
                <a:tc>
                  <a:txBody>
                    <a:bodyPr/>
                    <a:lstStyle/>
                    <a:p>
                      <a:r>
                        <a:rPr lang="en-IN" dirty="0"/>
                        <a:t>1.E  - </a:t>
                      </a:r>
                      <a:r>
                        <a:rPr lang="en-IN" sz="1800" b="0" i="0" kern="1200" dirty="0">
                          <a:solidFill>
                            <a:schemeClr val="dk1"/>
                          </a:solidFill>
                          <a:effectLst/>
                          <a:latin typeface="+mn-lt"/>
                          <a:ea typeface="+mn-ea"/>
                          <a:cs typeface="+mn-cs"/>
                        </a:rPr>
                        <a:t>0.8667 </a:t>
                      </a:r>
                      <a:endParaRPr lang="en-IN" dirty="0"/>
                    </a:p>
                    <a:p>
                      <a:r>
                        <a:rPr lang="en-IN" dirty="0"/>
                        <a:t>2.N - </a:t>
                      </a:r>
                      <a:r>
                        <a:rPr lang="en-IN" sz="1800" b="0" i="0" kern="1200" dirty="0">
                          <a:solidFill>
                            <a:schemeClr val="dk1"/>
                          </a:solidFill>
                          <a:effectLst/>
                          <a:latin typeface="+mn-lt"/>
                          <a:ea typeface="+mn-ea"/>
                          <a:cs typeface="+mn-cs"/>
                        </a:rPr>
                        <a:t>0.9231</a:t>
                      </a:r>
                      <a:endParaRPr lang="en-IN" dirty="0"/>
                    </a:p>
                    <a:p>
                      <a:r>
                        <a:rPr lang="en-IN" dirty="0"/>
                        <a:t>3.R - </a:t>
                      </a:r>
                      <a:r>
                        <a:rPr lang="en-IN" sz="1800" b="0" i="0" kern="1200" dirty="0">
                          <a:solidFill>
                            <a:schemeClr val="dk1"/>
                          </a:solidFill>
                          <a:effectLst/>
                          <a:latin typeface="+mn-lt"/>
                          <a:ea typeface="+mn-ea"/>
                          <a:cs typeface="+mn-cs"/>
                        </a:rPr>
                        <a:t>0.5854 </a:t>
                      </a:r>
                      <a:endParaRPr lang="en-IN" dirty="0"/>
                    </a:p>
                    <a:p>
                      <a:endParaRPr lang="en-IN" dirty="0"/>
                    </a:p>
                  </a:txBody>
                  <a:tcPr/>
                </a:tc>
                <a:extLst>
                  <a:ext uri="{0D108BD9-81ED-4DB2-BD59-A6C34878D82A}">
                    <a16:rowId xmlns:a16="http://schemas.microsoft.com/office/drawing/2014/main" val="3126468476"/>
                  </a:ext>
                </a:extLst>
              </a:tr>
              <a:tr h="1167675">
                <a:tc>
                  <a:txBody>
                    <a:bodyPr/>
                    <a:lstStyle/>
                    <a:p>
                      <a:r>
                        <a:rPr lang="en-IN" dirty="0"/>
                        <a:t>Customized Model</a:t>
                      </a:r>
                    </a:p>
                  </a:txBody>
                  <a:tcPr/>
                </a:tc>
                <a:tc>
                  <a:txBody>
                    <a:bodyPr/>
                    <a:lstStyle/>
                    <a:p>
                      <a:r>
                        <a:rPr lang="en-IN" dirty="0"/>
                        <a:t>1.E  - </a:t>
                      </a:r>
                      <a:r>
                        <a:rPr lang="en-IN" sz="1800" b="0" i="0" kern="1200" dirty="0">
                          <a:solidFill>
                            <a:schemeClr val="dk1"/>
                          </a:solidFill>
                          <a:effectLst/>
                          <a:latin typeface="+mn-lt"/>
                          <a:ea typeface="+mn-ea"/>
                          <a:cs typeface="+mn-cs"/>
                        </a:rPr>
                        <a:t>0.0017</a:t>
                      </a:r>
                      <a:endParaRPr lang="en-IN" dirty="0"/>
                    </a:p>
                    <a:p>
                      <a:r>
                        <a:rPr lang="en-IN" dirty="0"/>
                        <a:t>2.N - </a:t>
                      </a:r>
                      <a:r>
                        <a:rPr lang="en-IN" sz="1800" b="0" i="0" kern="1200" dirty="0">
                          <a:solidFill>
                            <a:schemeClr val="dk1"/>
                          </a:solidFill>
                          <a:effectLst/>
                          <a:latin typeface="+mn-lt"/>
                          <a:ea typeface="+mn-ea"/>
                          <a:cs typeface="+mn-cs"/>
                        </a:rPr>
                        <a:t>0.1323</a:t>
                      </a:r>
                      <a:endParaRPr lang="en-IN" dirty="0"/>
                    </a:p>
                    <a:p>
                      <a:r>
                        <a:rPr lang="en-IN" dirty="0"/>
                        <a:t>3.R - </a:t>
                      </a:r>
                      <a:r>
                        <a:rPr lang="en-IN" sz="1800" b="0" i="0" kern="1200" dirty="0">
                          <a:solidFill>
                            <a:schemeClr val="dk1"/>
                          </a:solidFill>
                          <a:effectLst/>
                          <a:latin typeface="+mn-lt"/>
                          <a:ea typeface="+mn-ea"/>
                          <a:cs typeface="+mn-cs"/>
                        </a:rPr>
                        <a:t>0.8583</a:t>
                      </a:r>
                    </a:p>
                  </a:txBody>
                  <a:tcPr/>
                </a:tc>
                <a:tc>
                  <a:txBody>
                    <a:bodyPr/>
                    <a:lstStyle/>
                    <a:p>
                      <a:r>
                        <a:rPr lang="en-IN" dirty="0"/>
                        <a:t>1.E  - </a:t>
                      </a:r>
                      <a:r>
                        <a:rPr lang="en-IN" sz="1800" b="0" i="0" kern="1200" dirty="0">
                          <a:solidFill>
                            <a:schemeClr val="dk1"/>
                          </a:solidFill>
                          <a:effectLst/>
                          <a:latin typeface="+mn-lt"/>
                          <a:ea typeface="+mn-ea"/>
                          <a:cs typeface="+mn-cs"/>
                        </a:rPr>
                        <a:t>1.0000</a:t>
                      </a:r>
                      <a:endParaRPr lang="en-IN" dirty="0"/>
                    </a:p>
                    <a:p>
                      <a:r>
                        <a:rPr lang="en-IN" dirty="0"/>
                        <a:t>2.N - </a:t>
                      </a:r>
                      <a:r>
                        <a:rPr lang="en-IN" sz="1800" b="0" i="0" kern="1200" dirty="0">
                          <a:solidFill>
                            <a:schemeClr val="dk1"/>
                          </a:solidFill>
                          <a:effectLst/>
                          <a:latin typeface="+mn-lt"/>
                          <a:ea typeface="+mn-ea"/>
                          <a:cs typeface="+mn-cs"/>
                        </a:rPr>
                        <a:t>0.9091</a:t>
                      </a:r>
                      <a:endParaRPr lang="en-IN" dirty="0"/>
                    </a:p>
                    <a:p>
                      <a:r>
                        <a:rPr lang="en-IN" dirty="0"/>
                        <a:t>3.R - </a:t>
                      </a:r>
                      <a:r>
                        <a:rPr lang="en-IN" sz="1800" b="0" i="0" kern="1200" dirty="0">
                          <a:solidFill>
                            <a:schemeClr val="dk1"/>
                          </a:solidFill>
                          <a:effectLst/>
                          <a:latin typeface="+mn-lt"/>
                          <a:ea typeface="+mn-ea"/>
                          <a:cs typeface="+mn-cs"/>
                        </a:rPr>
                        <a:t>0.7500</a:t>
                      </a:r>
                      <a:endParaRPr lang="en-IN" dirty="0"/>
                    </a:p>
                    <a:p>
                      <a:endParaRPr lang="en-IN" dirty="0"/>
                    </a:p>
                  </a:txBody>
                  <a:tcPr/>
                </a:tc>
                <a:tc>
                  <a:txBody>
                    <a:bodyPr/>
                    <a:lstStyle/>
                    <a:p>
                      <a:r>
                        <a:rPr lang="en-IN" dirty="0"/>
                        <a:t>1.E  - </a:t>
                      </a:r>
                      <a:r>
                        <a:rPr lang="en-IN" sz="1800" b="0" i="0" kern="1200" dirty="0">
                          <a:solidFill>
                            <a:schemeClr val="dk1"/>
                          </a:solidFill>
                          <a:effectLst/>
                          <a:latin typeface="+mn-lt"/>
                          <a:ea typeface="+mn-ea"/>
                          <a:cs typeface="+mn-cs"/>
                        </a:rPr>
                        <a:t>0.6667</a:t>
                      </a:r>
                      <a:endParaRPr lang="en-IN" dirty="0"/>
                    </a:p>
                    <a:p>
                      <a:r>
                        <a:rPr lang="en-IN" dirty="0"/>
                        <a:t>2.N - </a:t>
                      </a:r>
                      <a:r>
                        <a:rPr lang="en-IN" sz="1800" b="0" i="0" kern="1200" dirty="0">
                          <a:solidFill>
                            <a:schemeClr val="dk1"/>
                          </a:solidFill>
                          <a:effectLst/>
                          <a:latin typeface="+mn-lt"/>
                          <a:ea typeface="+mn-ea"/>
                          <a:cs typeface="+mn-cs"/>
                        </a:rPr>
                        <a:t>0.9524</a:t>
                      </a:r>
                      <a:endParaRPr lang="en-IN" dirty="0"/>
                    </a:p>
                    <a:p>
                      <a:r>
                        <a:rPr lang="en-IN" dirty="0"/>
                        <a:t>3.R - </a:t>
                      </a:r>
                      <a:r>
                        <a:rPr lang="en-IN" sz="1800" b="0" i="0" kern="1200" dirty="0">
                          <a:solidFill>
                            <a:schemeClr val="dk1"/>
                          </a:solidFill>
                          <a:effectLst/>
                          <a:latin typeface="+mn-lt"/>
                          <a:ea typeface="+mn-ea"/>
                          <a:cs typeface="+mn-cs"/>
                        </a:rPr>
                        <a:t>0.7826</a:t>
                      </a:r>
                      <a:endParaRPr lang="en-IN" dirty="0"/>
                    </a:p>
                    <a:p>
                      <a:endParaRPr lang="en-IN" dirty="0"/>
                    </a:p>
                  </a:txBody>
                  <a:tcPr/>
                </a:tc>
                <a:tc>
                  <a:txBody>
                    <a:bodyPr/>
                    <a:lstStyle/>
                    <a:p>
                      <a:r>
                        <a:rPr lang="en-IN" dirty="0"/>
                        <a:t>1.E  - 4</a:t>
                      </a:r>
                    </a:p>
                    <a:p>
                      <a:r>
                        <a:rPr lang="en-IN" dirty="0"/>
                        <a:t>2.N - 33</a:t>
                      </a:r>
                    </a:p>
                    <a:p>
                      <a:r>
                        <a:rPr lang="en-IN" dirty="0"/>
                        <a:t>3.R - 12</a:t>
                      </a:r>
                    </a:p>
                    <a:p>
                      <a:endParaRPr lang="en-IN" dirty="0"/>
                    </a:p>
                  </a:txBody>
                  <a:tcPr/>
                </a:tc>
                <a:tc>
                  <a:txBody>
                    <a:bodyPr/>
                    <a:lstStyle/>
                    <a:p>
                      <a:r>
                        <a:rPr lang="en-IN" dirty="0"/>
                        <a:t>1.E  - </a:t>
                      </a:r>
                      <a:r>
                        <a:rPr lang="en-IN" sz="1800" b="0" i="0" kern="1200" dirty="0">
                          <a:solidFill>
                            <a:schemeClr val="dk1"/>
                          </a:solidFill>
                          <a:effectLst/>
                          <a:latin typeface="+mn-lt"/>
                          <a:ea typeface="+mn-ea"/>
                          <a:cs typeface="+mn-cs"/>
                        </a:rPr>
                        <a:t>1.0000</a:t>
                      </a:r>
                      <a:endParaRPr lang="en-IN" dirty="0"/>
                    </a:p>
                    <a:p>
                      <a:r>
                        <a:rPr lang="en-IN" dirty="0"/>
                        <a:t>2.N - </a:t>
                      </a:r>
                      <a:r>
                        <a:rPr lang="en-IN" sz="1800" b="0" i="0" kern="1200" dirty="0">
                          <a:solidFill>
                            <a:schemeClr val="dk1"/>
                          </a:solidFill>
                          <a:effectLst/>
                          <a:latin typeface="+mn-lt"/>
                          <a:ea typeface="+mn-ea"/>
                          <a:cs typeface="+mn-cs"/>
                        </a:rPr>
                        <a:t>0.9091</a:t>
                      </a:r>
                      <a:endParaRPr lang="en-IN" dirty="0"/>
                    </a:p>
                    <a:p>
                      <a:r>
                        <a:rPr lang="en-IN" dirty="0"/>
                        <a:t>3.R - </a:t>
                      </a:r>
                      <a:r>
                        <a:rPr lang="en-IN" sz="1800" b="0" i="0" kern="1200" dirty="0">
                          <a:solidFill>
                            <a:schemeClr val="dk1"/>
                          </a:solidFill>
                          <a:effectLst/>
                          <a:latin typeface="+mn-lt"/>
                          <a:ea typeface="+mn-ea"/>
                          <a:cs typeface="+mn-cs"/>
                        </a:rPr>
                        <a:t>0.7500</a:t>
                      </a:r>
                      <a:endParaRPr lang="en-IN" dirty="0"/>
                    </a:p>
                    <a:p>
                      <a:endParaRPr lang="en-IN" dirty="0"/>
                    </a:p>
                  </a:txBody>
                  <a:tcPr/>
                </a:tc>
                <a:tc>
                  <a:txBody>
                    <a:bodyPr/>
                    <a:lstStyle/>
                    <a:p>
                      <a:r>
                        <a:rPr lang="en-IN" dirty="0"/>
                        <a:t>1.E  - </a:t>
                      </a:r>
                      <a:r>
                        <a:rPr lang="en-IN" sz="1800" b="0" i="0" kern="1200" dirty="0">
                          <a:solidFill>
                            <a:schemeClr val="dk1"/>
                          </a:solidFill>
                          <a:effectLst/>
                          <a:latin typeface="+mn-lt"/>
                          <a:ea typeface="+mn-ea"/>
                          <a:cs typeface="+mn-cs"/>
                        </a:rPr>
                        <a:t>0.5000</a:t>
                      </a:r>
                      <a:endParaRPr lang="en-IN" dirty="0"/>
                    </a:p>
                    <a:p>
                      <a:r>
                        <a:rPr lang="en-IN" dirty="0"/>
                        <a:t>2.N - </a:t>
                      </a:r>
                      <a:r>
                        <a:rPr lang="en-IN" sz="1800" b="0" i="0" kern="1200" dirty="0">
                          <a:solidFill>
                            <a:schemeClr val="dk1"/>
                          </a:solidFill>
                          <a:effectLst/>
                          <a:latin typeface="+mn-lt"/>
                          <a:ea typeface="+mn-ea"/>
                          <a:cs typeface="+mn-cs"/>
                        </a:rPr>
                        <a:t>1.0000</a:t>
                      </a:r>
                      <a:endParaRPr lang="en-IN" dirty="0"/>
                    </a:p>
                    <a:p>
                      <a:r>
                        <a:rPr lang="en-IN" dirty="0"/>
                        <a:t>3.R - </a:t>
                      </a:r>
                      <a:r>
                        <a:rPr lang="en-IN" sz="1800" b="0" i="0" kern="1200" dirty="0">
                          <a:solidFill>
                            <a:schemeClr val="dk1"/>
                          </a:solidFill>
                          <a:effectLst/>
                          <a:latin typeface="+mn-lt"/>
                          <a:ea typeface="+mn-ea"/>
                          <a:cs typeface="+mn-cs"/>
                        </a:rPr>
                        <a:t>0.8182</a:t>
                      </a:r>
                      <a:endParaRPr lang="en-IN" dirty="0"/>
                    </a:p>
                    <a:p>
                      <a:endParaRPr lang="en-IN" dirty="0"/>
                    </a:p>
                  </a:txBody>
                  <a:tcPr/>
                </a:tc>
                <a:extLst>
                  <a:ext uri="{0D108BD9-81ED-4DB2-BD59-A6C34878D82A}">
                    <a16:rowId xmlns:a16="http://schemas.microsoft.com/office/drawing/2014/main" val="3633625924"/>
                  </a:ext>
                </a:extLst>
              </a:tr>
            </a:tbl>
          </a:graphicData>
        </a:graphic>
      </p:graphicFrame>
    </p:spTree>
    <p:extLst>
      <p:ext uri="{BB962C8B-B14F-4D97-AF65-F5344CB8AC3E}">
        <p14:creationId xmlns:p14="http://schemas.microsoft.com/office/powerpoint/2010/main" val="3648499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F28A5-1594-A24C-6649-BE194F3B6B3A}"/>
              </a:ext>
            </a:extLst>
          </p:cNvPr>
          <p:cNvSpPr>
            <a:spLocks noGrp="1"/>
          </p:cNvSpPr>
          <p:nvPr>
            <p:ph type="title"/>
          </p:nvPr>
        </p:nvSpPr>
        <p:spPr/>
        <p:txBody>
          <a:bodyPr/>
          <a:lstStyle/>
          <a:p>
            <a:r>
              <a:rPr lang="en-IN" dirty="0"/>
              <a:t>Calculation</a:t>
            </a:r>
          </a:p>
        </p:txBody>
      </p:sp>
      <p:sp>
        <p:nvSpPr>
          <p:cNvPr id="4" name="TextBox 3">
            <a:extLst>
              <a:ext uri="{FF2B5EF4-FFF2-40B4-BE49-F238E27FC236}">
                <a16:creationId xmlns:a16="http://schemas.microsoft.com/office/drawing/2014/main" id="{82BE5337-C649-2F98-7943-830A53FC6C00}"/>
              </a:ext>
            </a:extLst>
          </p:cNvPr>
          <p:cNvSpPr txBox="1"/>
          <p:nvPr/>
        </p:nvSpPr>
        <p:spPr>
          <a:xfrm>
            <a:off x="581192" y="2042160"/>
            <a:ext cx="11029616" cy="4247317"/>
          </a:xfrm>
          <a:prstGeom prst="rect">
            <a:avLst/>
          </a:prstGeom>
          <a:noFill/>
        </p:spPr>
        <p:txBody>
          <a:bodyPr wrap="square" rtlCol="0">
            <a:spAutoFit/>
          </a:bodyPr>
          <a:lstStyle/>
          <a:p>
            <a:r>
              <a:rPr lang="en-IN" dirty="0">
                <a:sym typeface="Wingdings" panose="05000000000000000000" pitchFamily="2" charset="2"/>
              </a:rPr>
              <a:t></a:t>
            </a:r>
            <a:r>
              <a:rPr lang="en-IN" dirty="0"/>
              <a:t>Eg for simple RNN:</a:t>
            </a:r>
          </a:p>
          <a:p>
            <a:endParaRPr lang="en-IN" dirty="0"/>
          </a:p>
          <a:p>
            <a:pPr marL="342900" indent="-342900">
              <a:buFont typeface="+mj-lt"/>
              <a:buAutoNum type="arabicPeriod"/>
            </a:pPr>
            <a:r>
              <a:rPr lang="en-IN" dirty="0"/>
              <a:t>Accuracy = (TP +TN)/(TP+FN+FP+TN)</a:t>
            </a:r>
          </a:p>
          <a:p>
            <a:r>
              <a:rPr lang="en-IN" dirty="0"/>
              <a:t>        TP = 55.56 ,  FN = 44.44 , FP = 13.5 , TN = 186.51  FROM Confusion Matrix.</a:t>
            </a:r>
          </a:p>
          <a:p>
            <a:r>
              <a:rPr lang="en-IN" dirty="0"/>
              <a:t>      Therefore the Accuracy is 0.806.</a:t>
            </a:r>
          </a:p>
          <a:p>
            <a:endParaRPr lang="en-IN" dirty="0"/>
          </a:p>
          <a:p>
            <a:pPr marL="342900" indent="-342900">
              <a:buAutoNum type="arabicPeriod" startAt="2"/>
            </a:pPr>
            <a:r>
              <a:rPr lang="en-IN" dirty="0"/>
              <a:t>Precision = (TP)/(TP+FP) </a:t>
            </a:r>
          </a:p>
          <a:p>
            <a:r>
              <a:rPr lang="en-IN" dirty="0"/>
              <a:t>      Therefore The Precision value is 0.804</a:t>
            </a:r>
          </a:p>
          <a:p>
            <a:endParaRPr lang="en-IN" dirty="0"/>
          </a:p>
          <a:p>
            <a:pPr marL="342900" indent="-342900">
              <a:buAutoNum type="arabicPeriod" startAt="3"/>
            </a:pPr>
            <a:r>
              <a:rPr lang="en-IN" dirty="0"/>
              <a:t>Recall = (TP)/(TP+FN)</a:t>
            </a:r>
          </a:p>
          <a:p>
            <a:r>
              <a:rPr lang="en-IN" dirty="0"/>
              <a:t>      Therefore the Recall value is 0.5000</a:t>
            </a:r>
          </a:p>
          <a:p>
            <a:endParaRPr lang="en-IN" dirty="0"/>
          </a:p>
          <a:p>
            <a:r>
              <a:rPr lang="en-IN" dirty="0"/>
              <a:t>4. F1 Score = (2 * Precision * Recall)/(precision + recall)</a:t>
            </a:r>
          </a:p>
          <a:p>
            <a:r>
              <a:rPr lang="en-IN" dirty="0"/>
              <a:t>   Therefore the F1 score value is </a:t>
            </a:r>
          </a:p>
          <a:p>
            <a:endParaRPr lang="en-IN" dirty="0"/>
          </a:p>
        </p:txBody>
      </p:sp>
    </p:spTree>
    <p:extLst>
      <p:ext uri="{BB962C8B-B14F-4D97-AF65-F5344CB8AC3E}">
        <p14:creationId xmlns:p14="http://schemas.microsoft.com/office/powerpoint/2010/main" val="943765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A0D914B8-CA94-7DE5-251B-F4CBF5772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243" y="1324928"/>
            <a:ext cx="5226540" cy="42112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88A05AC-01A3-84AB-83B9-AFE10043EEF4}"/>
              </a:ext>
            </a:extLst>
          </p:cNvPr>
          <p:cNvSpPr txBox="1"/>
          <p:nvPr/>
        </p:nvSpPr>
        <p:spPr>
          <a:xfrm>
            <a:off x="602673" y="691374"/>
            <a:ext cx="6093228" cy="369332"/>
          </a:xfrm>
          <a:prstGeom prst="rect">
            <a:avLst/>
          </a:prstGeom>
          <a:noFill/>
        </p:spPr>
        <p:txBody>
          <a:bodyPr wrap="square">
            <a:spAutoFit/>
          </a:bodyPr>
          <a:lstStyle/>
          <a:p>
            <a:r>
              <a:rPr lang="en-IN" sz="1800" b="0" i="0" u="none" strike="noStrike" dirty="0">
                <a:solidFill>
                  <a:srgbClr val="000000"/>
                </a:solidFill>
                <a:effectLst/>
                <a:latin typeface="Arial" panose="020B0604020202020204" pitchFamily="34" charset="0"/>
              </a:rPr>
              <a:t>CNN and LSTM –</a:t>
            </a:r>
            <a:endParaRPr lang="en-IN" dirty="0"/>
          </a:p>
        </p:txBody>
      </p:sp>
      <p:pic>
        <p:nvPicPr>
          <p:cNvPr id="1032" name="Picture 8">
            <a:extLst>
              <a:ext uri="{FF2B5EF4-FFF2-40B4-BE49-F238E27FC236}">
                <a16:creationId xmlns:a16="http://schemas.microsoft.com/office/drawing/2014/main" id="{9C3A5B27-B733-ECC6-7AE6-AC1137051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45710"/>
            <a:ext cx="5641563" cy="394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80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EE4A09-C906-F485-363B-FFA351AF40CD}"/>
              </a:ext>
            </a:extLst>
          </p:cNvPr>
          <p:cNvSpPr txBox="1"/>
          <p:nvPr/>
        </p:nvSpPr>
        <p:spPr>
          <a:xfrm>
            <a:off x="532015" y="897775"/>
            <a:ext cx="11338560" cy="369332"/>
          </a:xfrm>
          <a:prstGeom prst="rect">
            <a:avLst/>
          </a:prstGeom>
          <a:noFill/>
        </p:spPr>
        <p:txBody>
          <a:bodyPr wrap="square" rtlCol="0">
            <a:spAutoFit/>
          </a:bodyPr>
          <a:lstStyle/>
          <a:p>
            <a:r>
              <a:rPr lang="en-IN" sz="1800" b="0" i="0" u="sng" dirty="0">
                <a:solidFill>
                  <a:srgbClr val="000000"/>
                </a:solidFill>
                <a:effectLst/>
                <a:latin typeface="Arial" panose="020B0604020202020204" pitchFamily="34" charset="0"/>
              </a:rPr>
              <a:t>LSTM AND TRANSFORMER</a:t>
            </a:r>
            <a:endParaRPr lang="en-IN" dirty="0"/>
          </a:p>
        </p:txBody>
      </p:sp>
      <p:pic>
        <p:nvPicPr>
          <p:cNvPr id="2052" name="Picture 4">
            <a:extLst>
              <a:ext uri="{FF2B5EF4-FFF2-40B4-BE49-F238E27FC236}">
                <a16:creationId xmlns:a16="http://schemas.microsoft.com/office/drawing/2014/main" id="{1F32B861-8542-CE00-94C5-3BB4F8B23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015" y="1626350"/>
            <a:ext cx="5391150" cy="43338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883DD4B-0AB7-687C-5990-20DCE4F9B2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3165" y="1626350"/>
            <a:ext cx="5888452" cy="4109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058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CC6AAF-53A4-8B67-FD88-D90C478FDE6F}"/>
              </a:ext>
            </a:extLst>
          </p:cNvPr>
          <p:cNvSpPr txBox="1"/>
          <p:nvPr/>
        </p:nvSpPr>
        <p:spPr>
          <a:xfrm>
            <a:off x="502920" y="771297"/>
            <a:ext cx="6093228" cy="369332"/>
          </a:xfrm>
          <a:prstGeom prst="rect">
            <a:avLst/>
          </a:prstGeom>
          <a:noFill/>
        </p:spPr>
        <p:txBody>
          <a:bodyPr wrap="square">
            <a:spAutoFit/>
          </a:bodyPr>
          <a:lstStyle/>
          <a:p>
            <a:r>
              <a:rPr lang="en-IN" sz="1800" b="0" i="0" u="sng" dirty="0">
                <a:solidFill>
                  <a:srgbClr val="000000"/>
                </a:solidFill>
                <a:effectLst/>
                <a:latin typeface="Arial" panose="020B0604020202020204" pitchFamily="34" charset="0"/>
              </a:rPr>
              <a:t>CNN AND TRANSFORMER: </a:t>
            </a:r>
            <a:endParaRPr lang="en-IN" dirty="0"/>
          </a:p>
        </p:txBody>
      </p:sp>
      <p:pic>
        <p:nvPicPr>
          <p:cNvPr id="3074" name="Picture 2">
            <a:extLst>
              <a:ext uri="{FF2B5EF4-FFF2-40B4-BE49-F238E27FC236}">
                <a16:creationId xmlns:a16="http://schemas.microsoft.com/office/drawing/2014/main" id="{34B51409-ED1E-2D58-DF15-BB328FDFAD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 y="1140629"/>
            <a:ext cx="5391150" cy="43338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FB3F370-7EE8-F384-DBE7-BF682F0B6A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88291"/>
            <a:ext cx="5210175"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523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E7F833-B266-0150-0332-91E92CFA3952}"/>
              </a:ext>
            </a:extLst>
          </p:cNvPr>
          <p:cNvSpPr txBox="1"/>
          <p:nvPr/>
        </p:nvSpPr>
        <p:spPr>
          <a:xfrm>
            <a:off x="-610985" y="727055"/>
            <a:ext cx="6093228" cy="923330"/>
          </a:xfrm>
          <a:prstGeom prst="rect">
            <a:avLst/>
          </a:prstGeom>
          <a:noFill/>
        </p:spPr>
        <p:txBody>
          <a:bodyPr wrap="square">
            <a:spAutoFit/>
          </a:bodyPr>
          <a:lstStyle/>
          <a:p>
            <a:pPr marL="1195400" rtl="0">
              <a:buNone/>
            </a:pPr>
            <a:r>
              <a:rPr lang="en-IN" sz="1800" b="0" i="0" u="none" strike="noStrike" dirty="0">
                <a:solidFill>
                  <a:srgbClr val="000000"/>
                </a:solidFill>
                <a:effectLst/>
                <a:latin typeface="Arial" panose="020B0604020202020204" pitchFamily="34" charset="0"/>
              </a:rPr>
              <a:t>Customized Model </a:t>
            </a:r>
            <a:endParaRPr lang="en-IN" b="0" dirty="0">
              <a:effectLst/>
            </a:endParaRPr>
          </a:p>
          <a:p>
            <a:pPr>
              <a:buNone/>
            </a:pPr>
            <a:br>
              <a:rPr lang="en-IN" dirty="0"/>
            </a:br>
            <a:endParaRPr lang="en-IN" dirty="0"/>
          </a:p>
        </p:txBody>
      </p:sp>
      <p:pic>
        <p:nvPicPr>
          <p:cNvPr id="4098" name="Picture 2">
            <a:extLst>
              <a:ext uri="{FF2B5EF4-FFF2-40B4-BE49-F238E27FC236}">
                <a16:creationId xmlns:a16="http://schemas.microsoft.com/office/drawing/2014/main" id="{4C595B28-84B4-541A-BC41-F33638ECE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844" y="1188720"/>
            <a:ext cx="5391150" cy="46101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31E4D816-989F-FE41-BD95-22EBEF2DF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013" y="1304925"/>
            <a:ext cx="5191125" cy="424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560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9444B7-A94C-1847-28DF-AB4AB4CC4E53}"/>
              </a:ext>
            </a:extLst>
          </p:cNvPr>
          <p:cNvSpPr txBox="1"/>
          <p:nvPr/>
        </p:nvSpPr>
        <p:spPr>
          <a:xfrm>
            <a:off x="659476" y="1351094"/>
            <a:ext cx="10873048" cy="1200329"/>
          </a:xfrm>
          <a:prstGeom prst="rect">
            <a:avLst/>
          </a:prstGeom>
          <a:noFill/>
        </p:spPr>
        <p:txBody>
          <a:bodyPr wrap="square" rtlCol="0">
            <a:spAutoFit/>
          </a:bodyPr>
          <a:lstStyle/>
          <a:p>
            <a:pPr algn="just"/>
            <a:r>
              <a:rPr lang="en-US" dirty="0"/>
              <a:t>The Customized Model demonstrates superior performance over the CNN+LSTM, </a:t>
            </a:r>
            <a:r>
              <a:rPr lang="en-US" dirty="0" err="1"/>
              <a:t>LSTM+Transformer</a:t>
            </a:r>
            <a:r>
              <a:rPr lang="en-US" dirty="0"/>
              <a:t>, and CNN + Transformer models across almost all evaluation metrics. It provides better overall accuracy, higher AUC scores, and more balanced classification across Endurance, Normal, and Recovery breathing patterns. This makes it the most reliable and robust choice for multi-class breathing pattern classification.</a:t>
            </a:r>
            <a:endParaRPr lang="en-IN" dirty="0"/>
          </a:p>
        </p:txBody>
      </p:sp>
      <p:sp>
        <p:nvSpPr>
          <p:cNvPr id="3" name="TextBox 2">
            <a:extLst>
              <a:ext uri="{FF2B5EF4-FFF2-40B4-BE49-F238E27FC236}">
                <a16:creationId xmlns:a16="http://schemas.microsoft.com/office/drawing/2014/main" id="{75257BBA-77ED-0CA3-629D-68CC7B302248}"/>
              </a:ext>
            </a:extLst>
          </p:cNvPr>
          <p:cNvSpPr txBox="1"/>
          <p:nvPr/>
        </p:nvSpPr>
        <p:spPr>
          <a:xfrm>
            <a:off x="659476" y="964276"/>
            <a:ext cx="8068888" cy="369332"/>
          </a:xfrm>
          <a:prstGeom prst="rect">
            <a:avLst/>
          </a:prstGeom>
          <a:noFill/>
        </p:spPr>
        <p:txBody>
          <a:bodyPr wrap="square" rtlCol="0">
            <a:spAutoFit/>
          </a:bodyPr>
          <a:lstStyle/>
          <a:p>
            <a:r>
              <a:rPr lang="en-IN" b="1" dirty="0"/>
              <a:t>CONCLUSION</a:t>
            </a:r>
          </a:p>
        </p:txBody>
      </p:sp>
      <p:graphicFrame>
        <p:nvGraphicFramePr>
          <p:cNvPr id="4" name="Table 3">
            <a:extLst>
              <a:ext uri="{FF2B5EF4-FFF2-40B4-BE49-F238E27FC236}">
                <a16:creationId xmlns:a16="http://schemas.microsoft.com/office/drawing/2014/main" id="{A9182456-185A-544B-B5A6-1329BC34188C}"/>
              </a:ext>
            </a:extLst>
          </p:cNvPr>
          <p:cNvGraphicFramePr>
            <a:graphicFrameLocks noGrp="1"/>
          </p:cNvGraphicFramePr>
          <p:nvPr>
            <p:extLst>
              <p:ext uri="{D42A27DB-BD31-4B8C-83A1-F6EECF244321}">
                <p14:modId xmlns:p14="http://schemas.microsoft.com/office/powerpoint/2010/main" val="239349608"/>
              </p:ext>
            </p:extLst>
          </p:nvPr>
        </p:nvGraphicFramePr>
        <p:xfrm>
          <a:off x="581026" y="3000058"/>
          <a:ext cx="11029948" cy="2194560"/>
        </p:xfrm>
        <a:graphic>
          <a:graphicData uri="http://schemas.openxmlformats.org/drawingml/2006/table">
            <a:tbl>
              <a:tblPr/>
              <a:tblGrid>
                <a:gridCol w="2757487">
                  <a:extLst>
                    <a:ext uri="{9D8B030D-6E8A-4147-A177-3AD203B41FA5}">
                      <a16:colId xmlns:a16="http://schemas.microsoft.com/office/drawing/2014/main" val="3847099855"/>
                    </a:ext>
                  </a:extLst>
                </a:gridCol>
                <a:gridCol w="2757487">
                  <a:extLst>
                    <a:ext uri="{9D8B030D-6E8A-4147-A177-3AD203B41FA5}">
                      <a16:colId xmlns:a16="http://schemas.microsoft.com/office/drawing/2014/main" val="79201387"/>
                    </a:ext>
                  </a:extLst>
                </a:gridCol>
                <a:gridCol w="2757487">
                  <a:extLst>
                    <a:ext uri="{9D8B030D-6E8A-4147-A177-3AD203B41FA5}">
                      <a16:colId xmlns:a16="http://schemas.microsoft.com/office/drawing/2014/main" val="1471912675"/>
                    </a:ext>
                  </a:extLst>
                </a:gridCol>
                <a:gridCol w="2757487">
                  <a:extLst>
                    <a:ext uri="{9D8B030D-6E8A-4147-A177-3AD203B41FA5}">
                      <a16:colId xmlns:a16="http://schemas.microsoft.com/office/drawing/2014/main" val="1631456554"/>
                    </a:ext>
                  </a:extLst>
                </a:gridCol>
              </a:tblGrid>
              <a:tr h="365760">
                <a:tc>
                  <a:txBody>
                    <a:bodyPr/>
                    <a:lstStyle/>
                    <a:p>
                      <a:r>
                        <a:rPr lang="en-IN" sz="1800"/>
                        <a:t>Metric</a:t>
                      </a:r>
                    </a:p>
                  </a:txBody>
                  <a:tcPr anchor="ctr">
                    <a:lnL>
                      <a:noFill/>
                    </a:lnL>
                    <a:lnR>
                      <a:noFill/>
                    </a:lnR>
                    <a:lnT>
                      <a:noFill/>
                    </a:lnT>
                    <a:lnB>
                      <a:noFill/>
                    </a:lnB>
                    <a:noFill/>
                  </a:tcPr>
                </a:tc>
                <a:tc>
                  <a:txBody>
                    <a:bodyPr/>
                    <a:lstStyle/>
                    <a:p>
                      <a:r>
                        <a:rPr lang="en-IN" sz="1800" b="1"/>
                        <a:t>Class E (Endurance)</a:t>
                      </a:r>
                      <a:endParaRPr lang="en-IN" sz="1800"/>
                    </a:p>
                  </a:txBody>
                  <a:tcPr anchor="ctr">
                    <a:lnL>
                      <a:noFill/>
                    </a:lnL>
                    <a:lnR>
                      <a:noFill/>
                    </a:lnR>
                    <a:lnT>
                      <a:noFill/>
                    </a:lnT>
                    <a:lnB>
                      <a:noFill/>
                    </a:lnB>
                    <a:noFill/>
                  </a:tcPr>
                </a:tc>
                <a:tc>
                  <a:txBody>
                    <a:bodyPr/>
                    <a:lstStyle/>
                    <a:p>
                      <a:r>
                        <a:rPr lang="en-IN" sz="1800" b="1"/>
                        <a:t>Class N (Normal)</a:t>
                      </a:r>
                      <a:endParaRPr lang="en-IN" sz="1800"/>
                    </a:p>
                  </a:txBody>
                  <a:tcPr anchor="ctr">
                    <a:lnL>
                      <a:noFill/>
                    </a:lnL>
                    <a:lnR>
                      <a:noFill/>
                    </a:lnR>
                    <a:lnT>
                      <a:noFill/>
                    </a:lnT>
                    <a:lnB>
                      <a:noFill/>
                    </a:lnB>
                    <a:noFill/>
                  </a:tcPr>
                </a:tc>
                <a:tc>
                  <a:txBody>
                    <a:bodyPr/>
                    <a:lstStyle/>
                    <a:p>
                      <a:r>
                        <a:rPr lang="en-IN" sz="1800" b="1"/>
                        <a:t>Class R (Recovery)</a:t>
                      </a:r>
                      <a:endParaRPr lang="en-IN" sz="1800"/>
                    </a:p>
                  </a:txBody>
                  <a:tcPr anchor="ctr">
                    <a:lnL>
                      <a:noFill/>
                    </a:lnL>
                    <a:lnR>
                      <a:noFill/>
                    </a:lnR>
                    <a:lnT>
                      <a:noFill/>
                    </a:lnT>
                    <a:lnB>
                      <a:noFill/>
                    </a:lnB>
                    <a:noFill/>
                  </a:tcPr>
                </a:tc>
                <a:extLst>
                  <a:ext uri="{0D108BD9-81ED-4DB2-BD59-A6C34878D82A}">
                    <a16:rowId xmlns:a16="http://schemas.microsoft.com/office/drawing/2014/main" val="2854535343"/>
                  </a:ext>
                </a:extLst>
              </a:tr>
              <a:tr h="365760">
                <a:tc>
                  <a:txBody>
                    <a:bodyPr/>
                    <a:lstStyle/>
                    <a:p>
                      <a:r>
                        <a:rPr lang="en-IN" sz="1800" b="1"/>
                        <a:t>Precision</a:t>
                      </a:r>
                      <a:endParaRPr lang="en-IN" sz="1800"/>
                    </a:p>
                  </a:txBody>
                  <a:tcPr anchor="ctr">
                    <a:lnL>
                      <a:noFill/>
                    </a:lnL>
                    <a:lnR>
                      <a:noFill/>
                    </a:lnR>
                    <a:lnT>
                      <a:noFill/>
                    </a:lnT>
                    <a:lnB>
                      <a:noFill/>
                    </a:lnB>
                    <a:noFill/>
                  </a:tcPr>
                </a:tc>
                <a:tc>
                  <a:txBody>
                    <a:bodyPr/>
                    <a:lstStyle/>
                    <a:p>
                      <a:r>
                        <a:rPr lang="en-IN" sz="1800" dirty="0"/>
                        <a:t>0.91</a:t>
                      </a:r>
                    </a:p>
                  </a:txBody>
                  <a:tcPr anchor="ctr">
                    <a:lnL>
                      <a:noFill/>
                    </a:lnL>
                    <a:lnR>
                      <a:noFill/>
                    </a:lnR>
                    <a:lnT>
                      <a:noFill/>
                    </a:lnT>
                    <a:lnB>
                      <a:noFill/>
                    </a:lnB>
                    <a:noFill/>
                  </a:tcPr>
                </a:tc>
                <a:tc>
                  <a:txBody>
                    <a:bodyPr/>
                    <a:lstStyle/>
                    <a:p>
                      <a:r>
                        <a:rPr lang="en-IN" sz="1800"/>
                        <a:t>0.69</a:t>
                      </a:r>
                    </a:p>
                  </a:txBody>
                  <a:tcPr anchor="ctr">
                    <a:lnL>
                      <a:noFill/>
                    </a:lnL>
                    <a:lnR>
                      <a:noFill/>
                    </a:lnR>
                    <a:lnT>
                      <a:noFill/>
                    </a:lnT>
                    <a:lnB>
                      <a:noFill/>
                    </a:lnB>
                    <a:noFill/>
                  </a:tcPr>
                </a:tc>
                <a:tc>
                  <a:txBody>
                    <a:bodyPr/>
                    <a:lstStyle/>
                    <a:p>
                      <a:r>
                        <a:rPr lang="en-IN" sz="1800"/>
                        <a:t>0.67</a:t>
                      </a:r>
                    </a:p>
                  </a:txBody>
                  <a:tcPr anchor="ctr">
                    <a:lnL>
                      <a:noFill/>
                    </a:lnL>
                    <a:lnR>
                      <a:noFill/>
                    </a:lnR>
                    <a:lnT>
                      <a:noFill/>
                    </a:lnT>
                    <a:lnB>
                      <a:noFill/>
                    </a:lnB>
                    <a:noFill/>
                  </a:tcPr>
                </a:tc>
                <a:extLst>
                  <a:ext uri="{0D108BD9-81ED-4DB2-BD59-A6C34878D82A}">
                    <a16:rowId xmlns:a16="http://schemas.microsoft.com/office/drawing/2014/main" val="784943202"/>
                  </a:ext>
                </a:extLst>
              </a:tr>
              <a:tr h="365760">
                <a:tc>
                  <a:txBody>
                    <a:bodyPr/>
                    <a:lstStyle/>
                    <a:p>
                      <a:r>
                        <a:rPr lang="en-IN" sz="1800" b="1"/>
                        <a:t>Recall</a:t>
                      </a:r>
                      <a:endParaRPr lang="en-IN" sz="1800"/>
                    </a:p>
                  </a:txBody>
                  <a:tcPr anchor="ctr">
                    <a:lnL>
                      <a:noFill/>
                    </a:lnL>
                    <a:lnR>
                      <a:noFill/>
                    </a:lnR>
                    <a:lnT>
                      <a:noFill/>
                    </a:lnT>
                    <a:lnB>
                      <a:noFill/>
                    </a:lnB>
                    <a:noFill/>
                  </a:tcPr>
                </a:tc>
                <a:tc>
                  <a:txBody>
                    <a:bodyPr/>
                    <a:lstStyle/>
                    <a:p>
                      <a:r>
                        <a:rPr lang="en-IN" sz="1800"/>
                        <a:t>0.70</a:t>
                      </a:r>
                    </a:p>
                  </a:txBody>
                  <a:tcPr anchor="ctr">
                    <a:lnL>
                      <a:noFill/>
                    </a:lnL>
                    <a:lnR>
                      <a:noFill/>
                    </a:lnR>
                    <a:lnT>
                      <a:noFill/>
                    </a:lnT>
                    <a:lnB>
                      <a:noFill/>
                    </a:lnB>
                    <a:noFill/>
                  </a:tcPr>
                </a:tc>
                <a:tc>
                  <a:txBody>
                    <a:bodyPr/>
                    <a:lstStyle/>
                    <a:p>
                      <a:r>
                        <a:rPr lang="en-IN" sz="1800"/>
                        <a:t>0.87</a:t>
                      </a:r>
                    </a:p>
                  </a:txBody>
                  <a:tcPr anchor="ctr">
                    <a:lnL>
                      <a:noFill/>
                    </a:lnL>
                    <a:lnR>
                      <a:noFill/>
                    </a:lnR>
                    <a:lnT>
                      <a:noFill/>
                    </a:lnT>
                    <a:lnB>
                      <a:noFill/>
                    </a:lnB>
                    <a:noFill/>
                  </a:tcPr>
                </a:tc>
                <a:tc>
                  <a:txBody>
                    <a:bodyPr/>
                    <a:lstStyle/>
                    <a:p>
                      <a:r>
                        <a:rPr lang="en-IN" sz="1800"/>
                        <a:t>0.65</a:t>
                      </a:r>
                    </a:p>
                  </a:txBody>
                  <a:tcPr anchor="ctr">
                    <a:lnL>
                      <a:noFill/>
                    </a:lnL>
                    <a:lnR>
                      <a:noFill/>
                    </a:lnR>
                    <a:lnT>
                      <a:noFill/>
                    </a:lnT>
                    <a:lnB>
                      <a:noFill/>
                    </a:lnB>
                    <a:noFill/>
                  </a:tcPr>
                </a:tc>
                <a:extLst>
                  <a:ext uri="{0D108BD9-81ED-4DB2-BD59-A6C34878D82A}">
                    <a16:rowId xmlns:a16="http://schemas.microsoft.com/office/drawing/2014/main" val="3559062077"/>
                  </a:ext>
                </a:extLst>
              </a:tr>
              <a:tr h="365760">
                <a:tc>
                  <a:txBody>
                    <a:bodyPr/>
                    <a:lstStyle/>
                    <a:p>
                      <a:r>
                        <a:rPr lang="en-IN" sz="1800" b="1"/>
                        <a:t>F1 Score</a:t>
                      </a:r>
                      <a:endParaRPr lang="en-IN" sz="1800"/>
                    </a:p>
                  </a:txBody>
                  <a:tcPr anchor="ctr">
                    <a:lnL>
                      <a:noFill/>
                    </a:lnL>
                    <a:lnR>
                      <a:noFill/>
                    </a:lnR>
                    <a:lnT>
                      <a:noFill/>
                    </a:lnT>
                    <a:lnB>
                      <a:noFill/>
                    </a:lnB>
                    <a:noFill/>
                  </a:tcPr>
                </a:tc>
                <a:tc>
                  <a:txBody>
                    <a:bodyPr/>
                    <a:lstStyle/>
                    <a:p>
                      <a:r>
                        <a:rPr lang="en-IN" sz="1800"/>
                        <a:t>0.79</a:t>
                      </a:r>
                    </a:p>
                  </a:txBody>
                  <a:tcPr anchor="ctr">
                    <a:lnL>
                      <a:noFill/>
                    </a:lnL>
                    <a:lnR>
                      <a:noFill/>
                    </a:lnR>
                    <a:lnT>
                      <a:noFill/>
                    </a:lnT>
                    <a:lnB>
                      <a:noFill/>
                    </a:lnB>
                    <a:noFill/>
                  </a:tcPr>
                </a:tc>
                <a:tc>
                  <a:txBody>
                    <a:bodyPr/>
                    <a:lstStyle/>
                    <a:p>
                      <a:r>
                        <a:rPr lang="en-IN" sz="1800"/>
                        <a:t>0.77</a:t>
                      </a:r>
                    </a:p>
                  </a:txBody>
                  <a:tcPr anchor="ctr">
                    <a:lnL>
                      <a:noFill/>
                    </a:lnL>
                    <a:lnR>
                      <a:noFill/>
                    </a:lnR>
                    <a:lnT>
                      <a:noFill/>
                    </a:lnT>
                    <a:lnB>
                      <a:noFill/>
                    </a:lnB>
                    <a:noFill/>
                  </a:tcPr>
                </a:tc>
                <a:tc>
                  <a:txBody>
                    <a:bodyPr/>
                    <a:lstStyle/>
                    <a:p>
                      <a:r>
                        <a:rPr lang="en-IN" sz="1800"/>
                        <a:t>0.66</a:t>
                      </a:r>
                    </a:p>
                  </a:txBody>
                  <a:tcPr anchor="ctr">
                    <a:lnL>
                      <a:noFill/>
                    </a:lnL>
                    <a:lnR>
                      <a:noFill/>
                    </a:lnR>
                    <a:lnT>
                      <a:noFill/>
                    </a:lnT>
                    <a:lnB>
                      <a:noFill/>
                    </a:lnB>
                    <a:noFill/>
                  </a:tcPr>
                </a:tc>
                <a:extLst>
                  <a:ext uri="{0D108BD9-81ED-4DB2-BD59-A6C34878D82A}">
                    <a16:rowId xmlns:a16="http://schemas.microsoft.com/office/drawing/2014/main" val="2992169816"/>
                  </a:ext>
                </a:extLst>
              </a:tr>
              <a:tr h="365760">
                <a:tc>
                  <a:txBody>
                    <a:bodyPr/>
                    <a:lstStyle/>
                    <a:p>
                      <a:r>
                        <a:rPr lang="en-IN" sz="1800" b="1"/>
                        <a:t>Accuracy</a:t>
                      </a:r>
                      <a:endParaRPr lang="en-IN" sz="1800"/>
                    </a:p>
                  </a:txBody>
                  <a:tcPr anchor="ctr">
                    <a:lnL>
                      <a:noFill/>
                    </a:lnL>
                    <a:lnR>
                      <a:noFill/>
                    </a:lnR>
                    <a:lnT>
                      <a:noFill/>
                    </a:lnT>
                    <a:lnB>
                      <a:noFill/>
                    </a:lnB>
                    <a:noFill/>
                  </a:tcPr>
                </a:tc>
                <a:tc>
                  <a:txBody>
                    <a:bodyPr/>
                    <a:lstStyle/>
                    <a:p>
                      <a:r>
                        <a:rPr lang="en-IN" sz="1800" dirty="0"/>
                        <a:t>0.87</a:t>
                      </a:r>
                    </a:p>
                  </a:txBody>
                  <a:tcPr anchor="ctr">
                    <a:lnL>
                      <a:noFill/>
                    </a:lnL>
                    <a:lnR>
                      <a:noFill/>
                    </a:lnR>
                    <a:lnT>
                      <a:noFill/>
                    </a:lnT>
                    <a:lnB>
                      <a:noFill/>
                    </a:lnB>
                    <a:noFill/>
                  </a:tcPr>
                </a:tc>
                <a:tc>
                  <a:txBody>
                    <a:bodyPr/>
                    <a:lstStyle/>
                    <a:p>
                      <a:r>
                        <a:rPr lang="en-IN" sz="1800" dirty="0"/>
                        <a:t>0.82</a:t>
                      </a:r>
                    </a:p>
                  </a:txBody>
                  <a:tcPr anchor="ctr">
                    <a:lnL>
                      <a:noFill/>
                    </a:lnL>
                    <a:lnR>
                      <a:noFill/>
                    </a:lnR>
                    <a:lnT>
                      <a:noFill/>
                    </a:lnT>
                    <a:lnB>
                      <a:noFill/>
                    </a:lnB>
                    <a:noFill/>
                  </a:tcPr>
                </a:tc>
                <a:tc>
                  <a:txBody>
                    <a:bodyPr/>
                    <a:lstStyle/>
                    <a:p>
                      <a:r>
                        <a:rPr lang="en-IN" sz="1800" dirty="0"/>
                        <a:t>0.77</a:t>
                      </a:r>
                    </a:p>
                  </a:txBody>
                  <a:tcPr anchor="ctr">
                    <a:lnL>
                      <a:noFill/>
                    </a:lnL>
                    <a:lnR>
                      <a:noFill/>
                    </a:lnR>
                    <a:lnT>
                      <a:noFill/>
                    </a:lnT>
                    <a:lnB>
                      <a:noFill/>
                    </a:lnB>
                    <a:noFill/>
                  </a:tcPr>
                </a:tc>
                <a:extLst>
                  <a:ext uri="{0D108BD9-81ED-4DB2-BD59-A6C34878D82A}">
                    <a16:rowId xmlns:a16="http://schemas.microsoft.com/office/drawing/2014/main" val="1502869666"/>
                  </a:ext>
                </a:extLst>
              </a:tr>
              <a:tr h="365760">
                <a:tc>
                  <a:txBody>
                    <a:bodyPr/>
                    <a:lstStyle/>
                    <a:p>
                      <a:r>
                        <a:rPr lang="en-IN" sz="1800" b="1"/>
                        <a:t>AUC</a:t>
                      </a:r>
                      <a:endParaRPr lang="en-IN" sz="1800"/>
                    </a:p>
                  </a:txBody>
                  <a:tcPr anchor="ctr">
                    <a:lnL>
                      <a:noFill/>
                    </a:lnL>
                    <a:lnR>
                      <a:noFill/>
                    </a:lnR>
                    <a:lnT>
                      <a:noFill/>
                    </a:lnT>
                    <a:lnB>
                      <a:noFill/>
                    </a:lnB>
                    <a:noFill/>
                  </a:tcPr>
                </a:tc>
                <a:tc>
                  <a:txBody>
                    <a:bodyPr/>
                    <a:lstStyle/>
                    <a:p>
                      <a:r>
                        <a:rPr lang="en-IN" sz="1800" b="1"/>
                        <a:t>0.96</a:t>
                      </a:r>
                      <a:endParaRPr lang="en-IN" sz="1800"/>
                    </a:p>
                  </a:txBody>
                  <a:tcPr anchor="ctr">
                    <a:lnL>
                      <a:noFill/>
                    </a:lnL>
                    <a:lnR>
                      <a:noFill/>
                    </a:lnR>
                    <a:lnT>
                      <a:noFill/>
                    </a:lnT>
                    <a:lnB>
                      <a:noFill/>
                    </a:lnB>
                    <a:noFill/>
                  </a:tcPr>
                </a:tc>
                <a:tc>
                  <a:txBody>
                    <a:bodyPr/>
                    <a:lstStyle/>
                    <a:p>
                      <a:r>
                        <a:rPr lang="en-IN" sz="1800" b="1"/>
                        <a:t>0.94</a:t>
                      </a:r>
                      <a:endParaRPr lang="en-IN" sz="1800"/>
                    </a:p>
                  </a:txBody>
                  <a:tcPr anchor="ctr">
                    <a:lnL>
                      <a:noFill/>
                    </a:lnL>
                    <a:lnR>
                      <a:noFill/>
                    </a:lnR>
                    <a:lnT>
                      <a:noFill/>
                    </a:lnT>
                    <a:lnB>
                      <a:noFill/>
                    </a:lnB>
                    <a:noFill/>
                  </a:tcPr>
                </a:tc>
                <a:tc>
                  <a:txBody>
                    <a:bodyPr/>
                    <a:lstStyle/>
                    <a:p>
                      <a:r>
                        <a:rPr lang="en-IN" sz="1800" dirty="0"/>
                        <a:t>0.89</a:t>
                      </a:r>
                    </a:p>
                  </a:txBody>
                  <a:tcPr anchor="ctr">
                    <a:lnL>
                      <a:noFill/>
                    </a:lnL>
                    <a:lnR>
                      <a:noFill/>
                    </a:lnR>
                    <a:lnT>
                      <a:noFill/>
                    </a:lnT>
                    <a:lnB>
                      <a:noFill/>
                    </a:lnB>
                    <a:noFill/>
                  </a:tcPr>
                </a:tc>
                <a:extLst>
                  <a:ext uri="{0D108BD9-81ED-4DB2-BD59-A6C34878D82A}">
                    <a16:rowId xmlns:a16="http://schemas.microsoft.com/office/drawing/2014/main" val="3376004149"/>
                  </a:ext>
                </a:extLst>
              </a:tr>
            </a:tbl>
          </a:graphicData>
        </a:graphic>
      </p:graphicFrame>
    </p:spTree>
    <p:extLst>
      <p:ext uri="{BB962C8B-B14F-4D97-AF65-F5344CB8AC3E}">
        <p14:creationId xmlns:p14="http://schemas.microsoft.com/office/powerpoint/2010/main" val="553924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3CF28-08D5-EA72-41EE-C6CA00E76202}"/>
              </a:ext>
            </a:extLst>
          </p:cNvPr>
          <p:cNvSpPr txBox="1"/>
          <p:nvPr/>
        </p:nvSpPr>
        <p:spPr>
          <a:xfrm>
            <a:off x="432262" y="1570250"/>
            <a:ext cx="11759738" cy="5047536"/>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[1</a:t>
            </a:r>
            <a:r>
              <a:rPr lang="en-IN"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Fabrication of ZnO thin film-based humidity sensor with fast response by sol-gel associated to spin coating method Ghanem salah 1, A.Telia 1 and C.Boukaous 1 1Department of electronic, Laboratory of Microsystems and instrumentation (LMI) University of Constantine 1, Constantine, Algeria IEEE </a:t>
            </a:r>
            <a:r>
              <a:rPr lang="en-IN" sz="1600" dirty="0">
                <a:latin typeface="Times New Roman" panose="02020603050405020304" pitchFamily="18" charset="0"/>
                <a:cs typeface="Times New Roman" panose="02020603050405020304" pitchFamily="18" charset="0"/>
              </a:rPr>
              <a:t>April 10,2024.</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[2]. A Review of Zinc Oxide (Zno) Nanostructure Based Humidity Sensor Shahirah Ahmad Kamal1, Nor Diyana Md Sin2,*, Mohamad Hafiz Mamat1, Mohamad Zhafran Hussin2, Noor Asnida Asli3 and Mohd Firdaus Malek3 1NANO-ElecTronic Centre (NET), School of Electrical Engineering, College of Engineering, Universiti Technologies MARA, 40450 Shah Alam, Selangor, Malaysia 2Centre for Electrical Engineering Studies, University Technologies MARA (UiTM), Cadangan Johor Kampus Pasir Gudang 81750 Masai, Johor, Malaysia 3NANO-SciTech Lab, Functional Materials and Nanotechnology Centre, Institute of Science, Universiti Teknologi MARA, 40450 Shah Alam, Selangor, Malaysia Int. J. Nanoscience Nanotechnology., Vol. 19, No. 2, June 2023, pp. 85-95.</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[3].</a:t>
            </a:r>
            <a:r>
              <a:rPr lang="en-US" sz="1600" dirty="0">
                <a:latin typeface="Times New Roman" panose="02020603050405020304" pitchFamily="18" charset="0"/>
                <a:cs typeface="Times New Roman" panose="02020603050405020304" pitchFamily="18" charset="0"/>
              </a:rPr>
              <a:t> Optical Humidity Sensor Based on ZnO Nanomaterials</a:t>
            </a:r>
            <a:r>
              <a:rPr lang="en-IN" sz="1600" dirty="0">
                <a:latin typeface="Times New Roman" panose="02020603050405020304" pitchFamily="18" charset="0"/>
                <a:cs typeface="Times New Roman" panose="02020603050405020304" pitchFamily="18" charset="0"/>
              </a:rPr>
              <a:t> Haolin Li, Bingheng Meng, Huimin Jia, Dengkui Wang, Zhipeng Wei State Key Laboratory of High Power Semiconductor Laser Changchun University of Science and Technology Changchun 130022, P. R. China ,</a:t>
            </a:r>
            <a:r>
              <a:rPr lang="en-US" sz="1600" dirty="0">
                <a:latin typeface="Times New Roman" panose="02020603050405020304" pitchFamily="18" charset="0"/>
                <a:cs typeface="Times New Roman" panose="02020603050405020304" pitchFamily="18" charset="0"/>
              </a:rPr>
              <a:t> Ruxue Li, Rui Chen Department of Electrical and Electronic Engineering Southern University of Science and Technology Shenzhen 518055, P. R. China</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2020 the 5th Optoelectronics Global Conference</a:t>
            </a:r>
            <a:r>
              <a:rPr lang="en-IN" sz="1600" dirty="0"/>
              <a:t>.</a:t>
            </a:r>
          </a:p>
          <a:p>
            <a:pPr algn="just"/>
            <a:endParaRPr lang="en-IN" sz="1600" dirty="0"/>
          </a:p>
          <a:p>
            <a:pPr algn="just"/>
            <a:r>
              <a:rPr lang="en-IN" sz="1600" dirty="0"/>
              <a:t>[4].</a:t>
            </a:r>
            <a:r>
              <a:rPr lang="en-US" sz="1600" dirty="0"/>
              <a:t> </a:t>
            </a:r>
            <a:r>
              <a:rPr lang="en-US" sz="1600" dirty="0">
                <a:latin typeface="Times New Roman" panose="02020603050405020304" pitchFamily="18" charset="0"/>
                <a:cs typeface="Times New Roman" panose="02020603050405020304" pitchFamily="18" charset="0"/>
              </a:rPr>
              <a:t>Paper-based Humidity Sensor Coated with ZnO Nanoparticles: The Influence of ZnO</a:t>
            </a:r>
            <a:r>
              <a:rPr lang="en-IN" sz="1600" dirty="0">
                <a:latin typeface="Times New Roman" panose="02020603050405020304" pitchFamily="18" charset="0"/>
                <a:cs typeface="Times New Roman" panose="02020603050405020304" pitchFamily="18" charset="0"/>
              </a:rPr>
              <a:t>G. Niarchosa,*, G. Dubourga, G. Afroudakisb, V. Tsoutib, E. Makaronab, J. Matovi Crnojevi-Bengina, C. Tsamisb  a BioSense Institute, 1 Zorana Djindijca, Novi Sad 21000, Serbia b a, V. Institute of Nanoscience and Nanotechnology, National Center for Scientific Research “Demokritos”, Patriarhou Gregoriou &amp; Neapoleos, Aghia Paraskevi 15310, Athens, Greece </a:t>
            </a:r>
            <a:r>
              <a:rPr lang="en-US" sz="1600" dirty="0">
                <a:latin typeface="Times New Roman" panose="02020603050405020304" pitchFamily="18" charset="0"/>
                <a:cs typeface="Times New Roman" panose="02020603050405020304" pitchFamily="18" charset="0"/>
              </a:rPr>
              <a:t>30th Eurosensors Conference, EUROSENSORS 2016.</a:t>
            </a:r>
            <a:endParaRPr lang="en-IN" sz="16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C673C5C0-1C07-53C0-7B52-104CC42BAAF3}"/>
              </a:ext>
            </a:extLst>
          </p:cNvPr>
          <p:cNvSpPr txBox="1">
            <a:spLocks/>
          </p:cNvSpPr>
          <p:nvPr/>
        </p:nvSpPr>
        <p:spPr>
          <a:xfrm>
            <a:off x="3741420" y="713258"/>
            <a:ext cx="4709160" cy="856992"/>
          </a:xfrm>
          <a:prstGeom prst="rect">
            <a:avLst/>
          </a:prstGeom>
        </p:spPr>
        <p:style>
          <a:lnRef idx="2">
            <a:schemeClr val="dk1"/>
          </a:lnRef>
          <a:fillRef idx="1">
            <a:schemeClr val="lt1"/>
          </a:fillRef>
          <a:effectRef idx="0">
            <a:schemeClr val="dk1"/>
          </a:effectRef>
          <a:fontRef idx="minor">
            <a:schemeClr val="dk1"/>
          </a:fontRef>
        </p:style>
        <p:txBody>
          <a:bodyPr>
            <a:normAutofit/>
          </a:bodyPr>
          <a:lstStyle>
            <a:lvl1pPr algn="l" defTabSz="457200" rtl="0" eaLnBrk="1" latinLnBrk="0" hangingPunct="1">
              <a:spcBef>
                <a:spcPct val="0"/>
              </a:spcBef>
              <a:buNone/>
              <a:defRPr sz="2800" b="0" kern="1200" cap="all">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IN" sz="4000" b="1">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4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399232-5E25-0346-B700-6E9354CBFB7C}"/>
              </a:ext>
            </a:extLst>
          </p:cNvPr>
          <p:cNvSpPr txBox="1"/>
          <p:nvPr/>
        </p:nvSpPr>
        <p:spPr>
          <a:xfrm>
            <a:off x="3831771" y="2998113"/>
            <a:ext cx="9525000" cy="861774"/>
          </a:xfrm>
          <a:prstGeom prst="rect">
            <a:avLst/>
          </a:prstGeom>
          <a:noFill/>
        </p:spPr>
        <p:txBody>
          <a:bodyPr wrap="square" rtlCol="0">
            <a:spAutoFit/>
          </a:bodyPr>
          <a:lstStyle/>
          <a:p>
            <a:r>
              <a:rPr lang="en-IN" sz="5000" b="1" dirty="0"/>
              <a:t>THANK YOU</a:t>
            </a:r>
          </a:p>
        </p:txBody>
      </p:sp>
    </p:spTree>
    <p:extLst>
      <p:ext uri="{BB962C8B-B14F-4D97-AF65-F5344CB8AC3E}">
        <p14:creationId xmlns:p14="http://schemas.microsoft.com/office/powerpoint/2010/main" val="3986791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42331-85F1-C91C-6F67-D2983436DECD}"/>
              </a:ext>
            </a:extLst>
          </p:cNvPr>
          <p:cNvSpPr txBox="1">
            <a:spLocks/>
          </p:cNvSpPr>
          <p:nvPr/>
        </p:nvSpPr>
        <p:spPr>
          <a:xfrm>
            <a:off x="838200" y="914400"/>
            <a:ext cx="10515600" cy="718240"/>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tx1"/>
                </a:solidFill>
              </a:rPr>
              <a:t>Program Outcomes (POs)</a:t>
            </a:r>
            <a:endParaRPr lang="en-IN" b="1" dirty="0">
              <a:solidFill>
                <a:schemeClr val="tx1"/>
              </a:solidFill>
            </a:endParaRPr>
          </a:p>
        </p:txBody>
      </p:sp>
      <p:sp>
        <p:nvSpPr>
          <p:cNvPr id="3" name="TextBox 2">
            <a:extLst>
              <a:ext uri="{FF2B5EF4-FFF2-40B4-BE49-F238E27FC236}">
                <a16:creationId xmlns:a16="http://schemas.microsoft.com/office/drawing/2014/main" id="{38348FD5-01EA-9A8B-E4C2-4E3EEB55B1CE}"/>
              </a:ext>
            </a:extLst>
          </p:cNvPr>
          <p:cNvSpPr txBox="1"/>
          <p:nvPr/>
        </p:nvSpPr>
        <p:spPr>
          <a:xfrm>
            <a:off x="460513" y="1356647"/>
            <a:ext cx="11270974" cy="5275483"/>
          </a:xfrm>
          <a:prstGeom prst="rect">
            <a:avLst/>
          </a:prstGeom>
          <a:solidFill>
            <a:schemeClr val="accent1">
              <a:lumMod val="40000"/>
              <a:lumOff val="60000"/>
            </a:schemeClr>
          </a:solidFill>
        </p:spPr>
        <p:txBody>
          <a:bodyPr wrap="square">
            <a:spAutoFit/>
          </a:bodyPr>
          <a:lstStyle/>
          <a:p>
            <a:pPr algn="just">
              <a:lnSpc>
                <a:spcPct val="115000"/>
              </a:lnSpc>
            </a:pPr>
            <a:r>
              <a:rPr lang="en-IN" sz="1400" dirty="0">
                <a:effectLst/>
                <a:latin typeface="Times New Roman" panose="02020603050405020304" pitchFamily="18" charset="0"/>
                <a:ea typeface="Times New Roman" panose="02020603050405020304" pitchFamily="18" charset="0"/>
              </a:rPr>
              <a:t>Engineering Graduates will be able to:</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IN" sz="1400" b="1" dirty="0">
                <a:effectLst/>
                <a:latin typeface="Times New Roman" panose="02020603050405020304" pitchFamily="18" charset="0"/>
                <a:ea typeface="Times New Roman" panose="02020603050405020304" pitchFamily="18" charset="0"/>
              </a:rPr>
              <a:t>Engineering Knowledge:</a:t>
            </a:r>
            <a:r>
              <a:rPr lang="en-IN" sz="1400" dirty="0">
                <a:effectLst/>
                <a:latin typeface="Times New Roman" panose="02020603050405020304" pitchFamily="18" charset="0"/>
                <a:ea typeface="Times New Roman" panose="02020603050405020304" pitchFamily="18" charset="0"/>
              </a:rPr>
              <a:t> Apply the Knowledge of Mathematics, Science, Engineering Fundamentals, and an Engineering specialization to the solution of complex Engineering problems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IN" sz="1400" b="1" dirty="0">
                <a:effectLst/>
                <a:latin typeface="Times New Roman" panose="02020603050405020304" pitchFamily="18" charset="0"/>
                <a:ea typeface="Times New Roman" panose="02020603050405020304" pitchFamily="18" charset="0"/>
              </a:rPr>
              <a:t>Problem Analysis:</a:t>
            </a:r>
            <a:r>
              <a:rPr lang="en-IN" sz="1400" dirty="0">
                <a:effectLst/>
                <a:latin typeface="Times New Roman" panose="02020603050405020304" pitchFamily="18" charset="0"/>
                <a:ea typeface="Times New Roman" panose="02020603050405020304" pitchFamily="18" charset="0"/>
              </a:rPr>
              <a:t> Identify, Formulate, Review research literature, and </a:t>
            </a:r>
            <a:r>
              <a:rPr lang="en-IN" sz="1400" dirty="0" err="1">
                <a:effectLst/>
                <a:latin typeface="Times New Roman" panose="02020603050405020304" pitchFamily="18" charset="0"/>
                <a:ea typeface="Times New Roman" panose="02020603050405020304" pitchFamily="18" charset="0"/>
              </a:rPr>
              <a:t>analyze</a:t>
            </a:r>
            <a:r>
              <a:rPr lang="en-IN" sz="1400" dirty="0">
                <a:effectLst/>
                <a:latin typeface="Times New Roman" panose="02020603050405020304" pitchFamily="18" charset="0"/>
                <a:ea typeface="Times New Roman" panose="02020603050405020304" pitchFamily="18" charset="0"/>
              </a:rPr>
              <a:t> complex engineering problems reaching substantiated conclusions using first principles of Mathematics, natural sciences and engineering sciences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IN" sz="1400" b="1" dirty="0">
                <a:effectLst/>
                <a:latin typeface="Times New Roman" panose="02020603050405020304" pitchFamily="18" charset="0"/>
                <a:ea typeface="Times New Roman" panose="02020603050405020304" pitchFamily="18" charset="0"/>
              </a:rPr>
              <a:t>Design/Development of solutions:</a:t>
            </a:r>
            <a:r>
              <a:rPr lang="en-IN" sz="1400" dirty="0">
                <a:effectLst/>
                <a:latin typeface="Times New Roman" panose="02020603050405020304" pitchFamily="18" charset="0"/>
                <a:ea typeface="Times New Roman" panose="02020603050405020304" pitchFamily="18" charset="0"/>
              </a:rPr>
              <a:t> Design solutions for complex engineering problems and design system components or processes that meet the specified needs with appropriate consideration for the public health and safety, and the cultural, societal, and environmental conditions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IN" sz="1400" b="1" dirty="0">
                <a:effectLst/>
                <a:latin typeface="Times New Roman" panose="02020603050405020304" pitchFamily="18" charset="0"/>
                <a:ea typeface="Times New Roman" panose="02020603050405020304" pitchFamily="18" charset="0"/>
              </a:rPr>
              <a:t>Conduct investigations on complex problems:</a:t>
            </a:r>
            <a:r>
              <a:rPr lang="en-IN" sz="1400" dirty="0">
                <a:effectLst/>
                <a:latin typeface="Times New Roman" panose="02020603050405020304" pitchFamily="18" charset="0"/>
                <a:ea typeface="Times New Roman" panose="02020603050405020304" pitchFamily="18" charset="0"/>
              </a:rPr>
              <a:t> Use research based knowledge and research methods including design of Experiments, analysis and interpretation of data, and synthesis of Information to provide valid conclusions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IN" sz="1400" b="1" dirty="0">
                <a:effectLst/>
                <a:latin typeface="Times New Roman" panose="02020603050405020304" pitchFamily="18" charset="0"/>
                <a:ea typeface="Times New Roman" panose="02020603050405020304" pitchFamily="18" charset="0"/>
              </a:rPr>
              <a:t>Modern tool usage:</a:t>
            </a:r>
            <a:r>
              <a:rPr lang="en-IN" sz="1400" dirty="0">
                <a:effectLst/>
                <a:latin typeface="Times New Roman" panose="02020603050405020304" pitchFamily="18" charset="0"/>
                <a:ea typeface="Times New Roman" panose="02020603050405020304" pitchFamily="18" charset="0"/>
              </a:rPr>
              <a:t> Create, select, and apply appropriate technique, resources, and modern engineering and IT tools including prediction and modelling to complex engineering activities with an understanding of the limitations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IN" sz="1400" b="1" dirty="0">
                <a:effectLst/>
                <a:latin typeface="Times New Roman" panose="02020603050405020304" pitchFamily="18" charset="0"/>
                <a:ea typeface="Times New Roman" panose="02020603050405020304" pitchFamily="18" charset="0"/>
              </a:rPr>
              <a:t>The Engineer and the world:</a:t>
            </a:r>
            <a:r>
              <a:rPr lang="en-IN" sz="1400" dirty="0">
                <a:effectLst/>
                <a:latin typeface="Times New Roman" panose="02020603050405020304" pitchFamily="18" charset="0"/>
                <a:ea typeface="Times New Roman" panose="02020603050405020304" pitchFamily="18" charset="0"/>
              </a:rPr>
              <a:t> Apply reasoning informed by the contextual knowledge to assess society, health, safety, legal and cultural issues and the consequent responsibilities relevant to the professional engineering practice</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IN" sz="1400" b="1" dirty="0">
                <a:effectLst/>
                <a:latin typeface="Times New Roman" panose="02020603050405020304" pitchFamily="18" charset="0"/>
                <a:ea typeface="Times New Roman" panose="02020603050405020304" pitchFamily="18" charset="0"/>
              </a:rPr>
              <a:t>Ethics:</a:t>
            </a:r>
            <a:r>
              <a:rPr lang="en-IN" sz="1400" dirty="0">
                <a:effectLst/>
                <a:latin typeface="Times New Roman" panose="02020603050405020304" pitchFamily="18" charset="0"/>
                <a:ea typeface="Times New Roman" panose="02020603050405020304" pitchFamily="18" charset="0"/>
              </a:rPr>
              <a:t> Apply ethical principles and commit to professional ethics and responsibilities and norms of the engineering practice</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IN" sz="1400" b="1" dirty="0">
                <a:effectLst/>
                <a:latin typeface="Times New Roman" panose="02020603050405020304" pitchFamily="18" charset="0"/>
                <a:ea typeface="Times New Roman" panose="02020603050405020304" pitchFamily="18" charset="0"/>
              </a:rPr>
              <a:t>Individual and team work:</a:t>
            </a:r>
            <a:r>
              <a:rPr lang="en-IN" sz="1400" dirty="0">
                <a:effectLst/>
                <a:latin typeface="Times New Roman" panose="02020603050405020304" pitchFamily="18" charset="0"/>
                <a:ea typeface="Times New Roman" panose="02020603050405020304" pitchFamily="18" charset="0"/>
              </a:rPr>
              <a:t> Function effectively as an individual, and as a member or leader in diverse teams, and in multidisciplinary settings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IN" sz="1400" b="1" dirty="0">
                <a:effectLst/>
                <a:latin typeface="Times New Roman" panose="02020603050405020304" pitchFamily="18" charset="0"/>
                <a:ea typeface="Times New Roman" panose="02020603050405020304" pitchFamily="18" charset="0"/>
              </a:rPr>
              <a:t>Communication:</a:t>
            </a:r>
            <a:r>
              <a:rPr lang="en-IN" sz="1400" dirty="0">
                <a:effectLst/>
                <a:latin typeface="Times New Roman" panose="02020603050405020304" pitchFamily="18" charset="0"/>
                <a:ea typeface="Times New Roman" panose="02020603050405020304" pitchFamily="18" charset="0"/>
              </a:rPr>
              <a:t> Communicate effectively on complex engineering activities with the engineering   community and with society at large, such as, being able to comprehend and write effective reports and  design documentation, make effective presentations, and give and receive clear instructions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IN" sz="1400" b="1" dirty="0">
                <a:effectLst/>
                <a:latin typeface="Times New Roman" panose="02020603050405020304" pitchFamily="18" charset="0"/>
                <a:ea typeface="Times New Roman" panose="02020603050405020304" pitchFamily="18" charset="0"/>
              </a:rPr>
              <a:t>Project management and finance:</a:t>
            </a:r>
            <a:r>
              <a:rPr lang="en-IN" sz="1400" dirty="0">
                <a:effectLst/>
                <a:latin typeface="Times New Roman" panose="02020603050405020304" pitchFamily="18" charset="0"/>
                <a:ea typeface="Times New Roman" panose="02020603050405020304" pitchFamily="18" charset="0"/>
              </a:rPr>
              <a:t> Demonstrate knowledge and understanding of the engineering and management principles and apply these to one’s work, as a member and leader in a team, to manage projects and in multidisciplinary environments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pPr>
            <a:r>
              <a:rPr lang="en-IN" sz="1400" b="1" dirty="0">
                <a:effectLst/>
                <a:latin typeface="Times New Roman" panose="02020603050405020304" pitchFamily="18" charset="0"/>
                <a:ea typeface="Times New Roman" panose="02020603050405020304" pitchFamily="18" charset="0"/>
              </a:rPr>
              <a:t>Lifelong learning:</a:t>
            </a:r>
            <a:r>
              <a:rPr lang="en-IN" sz="1400" dirty="0">
                <a:effectLst/>
                <a:latin typeface="Times New Roman" panose="02020603050405020304" pitchFamily="18" charset="0"/>
                <a:ea typeface="Times New Roman" panose="02020603050405020304" pitchFamily="18" charset="0"/>
              </a:rPr>
              <a:t> Recognize the need for, and have the preparation and ability to engage in independent and life-long learning in the broadest context of technological change</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89545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39EC-E0DC-D5B6-7110-FA7172E3E4B7}"/>
              </a:ext>
            </a:extLst>
          </p:cNvPr>
          <p:cNvSpPr txBox="1">
            <a:spLocks/>
          </p:cNvSpPr>
          <p:nvPr/>
        </p:nvSpPr>
        <p:spPr>
          <a:xfrm>
            <a:off x="838200" y="647758"/>
            <a:ext cx="10515600" cy="1325700"/>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tx1"/>
                </a:solidFill>
              </a:rPr>
              <a:t>Program Educational Objectives (PEOs) and Program Specific Outcomes (PSOs)</a:t>
            </a:r>
            <a:endParaRPr lang="en-IN" b="1" dirty="0">
              <a:solidFill>
                <a:schemeClr val="tx1"/>
              </a:solidFill>
            </a:endParaRPr>
          </a:p>
        </p:txBody>
      </p:sp>
      <p:pic>
        <p:nvPicPr>
          <p:cNvPr id="3" name="Picture 2">
            <a:extLst>
              <a:ext uri="{FF2B5EF4-FFF2-40B4-BE49-F238E27FC236}">
                <a16:creationId xmlns:a16="http://schemas.microsoft.com/office/drawing/2014/main" id="{FE309ADD-8671-D727-535F-869E7E9D9E5E}"/>
              </a:ext>
            </a:extLst>
          </p:cNvPr>
          <p:cNvPicPr>
            <a:picLocks noChangeAspect="1"/>
          </p:cNvPicPr>
          <p:nvPr/>
        </p:nvPicPr>
        <p:blipFill>
          <a:blip r:embed="rId2"/>
          <a:stretch>
            <a:fillRect/>
          </a:stretch>
        </p:blipFill>
        <p:spPr>
          <a:xfrm>
            <a:off x="205176" y="2077809"/>
            <a:ext cx="5330920" cy="2822448"/>
          </a:xfrm>
          <a:prstGeom prst="rect">
            <a:avLst/>
          </a:prstGeom>
          <a:solidFill>
            <a:schemeClr val="accent1">
              <a:lumMod val="40000"/>
              <a:lumOff val="60000"/>
            </a:schemeClr>
          </a:solidFill>
          <a:ln w="38100">
            <a:solidFill>
              <a:schemeClr val="tx1"/>
            </a:solidFill>
          </a:ln>
        </p:spPr>
      </p:pic>
      <p:pic>
        <p:nvPicPr>
          <p:cNvPr id="4" name="Picture 3">
            <a:extLst>
              <a:ext uri="{FF2B5EF4-FFF2-40B4-BE49-F238E27FC236}">
                <a16:creationId xmlns:a16="http://schemas.microsoft.com/office/drawing/2014/main" id="{FE0911D3-684F-4342-F608-360A42D73E4B}"/>
              </a:ext>
            </a:extLst>
          </p:cNvPr>
          <p:cNvPicPr>
            <a:picLocks noChangeAspect="1"/>
          </p:cNvPicPr>
          <p:nvPr/>
        </p:nvPicPr>
        <p:blipFill>
          <a:blip r:embed="rId3"/>
          <a:stretch>
            <a:fillRect/>
          </a:stretch>
        </p:blipFill>
        <p:spPr>
          <a:xfrm>
            <a:off x="5900299" y="2047726"/>
            <a:ext cx="5957316" cy="2822448"/>
          </a:xfrm>
          <a:prstGeom prst="rect">
            <a:avLst/>
          </a:prstGeom>
          <a:solidFill>
            <a:schemeClr val="accent1">
              <a:lumMod val="40000"/>
              <a:lumOff val="60000"/>
            </a:schemeClr>
          </a:solidFill>
          <a:ln w="38100">
            <a:solidFill>
              <a:schemeClr val="tx1"/>
            </a:solidFill>
          </a:ln>
        </p:spPr>
      </p:pic>
    </p:spTree>
    <p:extLst>
      <p:ext uri="{BB962C8B-B14F-4D97-AF65-F5344CB8AC3E}">
        <p14:creationId xmlns:p14="http://schemas.microsoft.com/office/powerpoint/2010/main" val="1656013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4183380" y="723827"/>
            <a:ext cx="3825240" cy="978853"/>
          </a:xfrm>
          <a:prstGeom prst="rect">
            <a:avLst/>
          </a:prstGeom>
          <a:ln/>
        </p:spPr>
        <p:style>
          <a:lnRef idx="2">
            <a:schemeClr val="accent2"/>
          </a:lnRef>
          <a:fillRef idx="1">
            <a:schemeClr val="lt1"/>
          </a:fillRef>
          <a:effectRef idx="0">
            <a:schemeClr val="accent2"/>
          </a:effectRef>
          <a:fontRef idx="minor">
            <a:schemeClr val="dk1"/>
          </a:fontRef>
        </p:style>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IN"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CONTENTS</a:t>
            </a:r>
            <a:endParaRPr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7" name="Google Shape;87;p15"/>
          <p:cNvSpPr txBox="1">
            <a:spLocks noGrp="1"/>
          </p:cNvSpPr>
          <p:nvPr>
            <p:ph type="body" idx="1"/>
          </p:nvPr>
        </p:nvSpPr>
        <p:spPr>
          <a:xfrm>
            <a:off x="532015" y="1967750"/>
            <a:ext cx="9642763" cy="4754880"/>
          </a:xfrm>
          <a:prstGeom prst="rect">
            <a:avLst/>
          </a:prstGeom>
          <a:noFill/>
          <a:ln>
            <a:noFill/>
          </a:ln>
        </p:spPr>
        <p:txBody>
          <a:bodyPr spcFirstLastPara="1" wrap="square" lIns="91425" tIns="45700" rIns="91425" bIns="45700" anchor="t" anchorCtr="0">
            <a:noAutofit/>
          </a:bodyPr>
          <a:lstStyle/>
          <a:p>
            <a:pPr marL="457200" lvl="0" indent="-349250" algn="l" rtl="0">
              <a:lnSpc>
                <a:spcPct val="150000"/>
              </a:lnSpc>
              <a:spcBef>
                <a:spcPts val="0"/>
              </a:spcBef>
              <a:spcAft>
                <a:spcPts val="0"/>
              </a:spcAft>
              <a:buSzPts val="1900"/>
              <a:buFont typeface="Calibri"/>
              <a:buChar char="●"/>
            </a:pPr>
            <a:r>
              <a:rPr lang="en-US" sz="2000" dirty="0">
                <a:solidFill>
                  <a:schemeClr val="tx1"/>
                </a:solidFill>
                <a:latin typeface="Times New Roman" panose="02020603050405020304" pitchFamily="18" charset="0"/>
                <a:cs typeface="Times New Roman" panose="02020603050405020304" pitchFamily="18" charset="0"/>
              </a:rPr>
              <a:t>About Organization</a:t>
            </a:r>
          </a:p>
          <a:p>
            <a:pPr marL="457200" lvl="0" indent="-349250" algn="l" rtl="0">
              <a:lnSpc>
                <a:spcPct val="150000"/>
              </a:lnSpc>
              <a:spcBef>
                <a:spcPts val="0"/>
              </a:spcBef>
              <a:spcAft>
                <a:spcPts val="0"/>
              </a:spcAft>
              <a:buSzPts val="1900"/>
              <a:buFont typeface="Calibri"/>
              <a:buChar char="●"/>
            </a:pPr>
            <a:r>
              <a:rPr lang="en-US" sz="2000" dirty="0">
                <a:latin typeface="Times New Roman" panose="02020603050405020304" pitchFamily="18" charset="0"/>
                <a:cs typeface="Times New Roman" panose="02020603050405020304" pitchFamily="18" charset="0"/>
              </a:rPr>
              <a:t>Mentor</a:t>
            </a:r>
            <a:endParaRPr lang="en-US" sz="2000" dirty="0">
              <a:solidFill>
                <a:schemeClr val="tx1"/>
              </a:solidFill>
              <a:latin typeface="Times New Roman" panose="02020603050405020304" pitchFamily="18" charset="0"/>
              <a:cs typeface="Times New Roman" panose="02020603050405020304" pitchFamily="18" charset="0"/>
            </a:endParaRPr>
          </a:p>
          <a:p>
            <a:pPr marL="457200" lvl="0" indent="-349250" algn="l" rtl="0">
              <a:lnSpc>
                <a:spcPct val="150000"/>
              </a:lnSpc>
              <a:spcBef>
                <a:spcPts val="0"/>
              </a:spcBef>
              <a:spcAft>
                <a:spcPts val="0"/>
              </a:spcAft>
              <a:buSzPts val="1900"/>
              <a:buFont typeface="Calibri"/>
              <a:buChar char="●"/>
            </a:pPr>
            <a:r>
              <a:rPr lang="en-US" sz="2000" dirty="0">
                <a:solidFill>
                  <a:schemeClr val="tx1"/>
                </a:solidFill>
                <a:latin typeface="Times New Roman" panose="02020603050405020304" pitchFamily="18" charset="0"/>
                <a:cs typeface="Times New Roman" panose="02020603050405020304" pitchFamily="18" charset="0"/>
              </a:rPr>
              <a:t>Introduction</a:t>
            </a:r>
          </a:p>
          <a:p>
            <a:pPr marL="457200" lvl="0" indent="-349250" algn="l" rtl="0">
              <a:lnSpc>
                <a:spcPct val="150000"/>
              </a:lnSpc>
              <a:spcBef>
                <a:spcPts val="0"/>
              </a:spcBef>
              <a:spcAft>
                <a:spcPts val="0"/>
              </a:spcAft>
              <a:buSzPts val="1900"/>
              <a:buFont typeface="Calibri"/>
              <a:buChar char="●"/>
            </a:pPr>
            <a:r>
              <a:rPr lang="en-US" sz="2000" dirty="0">
                <a:solidFill>
                  <a:schemeClr val="tx1"/>
                </a:solidFill>
                <a:latin typeface="Times New Roman" panose="02020603050405020304" pitchFamily="18" charset="0"/>
                <a:cs typeface="Times New Roman" panose="02020603050405020304" pitchFamily="18" charset="0"/>
              </a:rPr>
              <a:t>Objectives</a:t>
            </a:r>
          </a:p>
          <a:p>
            <a:pPr marL="457200" lvl="0" indent="-349250" algn="l" rtl="0">
              <a:lnSpc>
                <a:spcPct val="150000"/>
              </a:lnSpc>
              <a:spcBef>
                <a:spcPts val="0"/>
              </a:spcBef>
              <a:spcAft>
                <a:spcPts val="0"/>
              </a:spcAft>
              <a:buSzPts val="1900"/>
              <a:buFont typeface="Calibri"/>
              <a:buChar char="●"/>
            </a:pPr>
            <a:r>
              <a:rPr lang="en-US" sz="2000" dirty="0">
                <a:solidFill>
                  <a:schemeClr val="tx1"/>
                </a:solidFill>
                <a:latin typeface="Times New Roman" panose="02020603050405020304" pitchFamily="18" charset="0"/>
                <a:cs typeface="Times New Roman" panose="02020603050405020304" pitchFamily="18" charset="0"/>
              </a:rPr>
              <a:t>Internship task overview</a:t>
            </a:r>
          </a:p>
          <a:p>
            <a:pPr marL="457200" lvl="0" indent="-349250" algn="l" rtl="0">
              <a:lnSpc>
                <a:spcPct val="150000"/>
              </a:lnSpc>
              <a:spcBef>
                <a:spcPts val="0"/>
              </a:spcBef>
              <a:spcAft>
                <a:spcPts val="0"/>
              </a:spcAft>
              <a:buSzPts val="1900"/>
              <a:buFont typeface="Calibri"/>
              <a:buChar char="●"/>
            </a:pPr>
            <a:r>
              <a:rPr lang="en-US" sz="2000" dirty="0">
                <a:latin typeface="Times New Roman" panose="02020603050405020304" pitchFamily="18" charset="0"/>
                <a:cs typeface="Times New Roman" panose="02020603050405020304" pitchFamily="18" charset="0"/>
              </a:rPr>
              <a:t>Literature Review</a:t>
            </a:r>
            <a:endParaRPr lang="en-US" sz="2000" dirty="0">
              <a:solidFill>
                <a:schemeClr val="tx1"/>
              </a:solidFill>
              <a:latin typeface="Times New Roman" panose="02020603050405020304" pitchFamily="18" charset="0"/>
              <a:cs typeface="Times New Roman" panose="02020603050405020304" pitchFamily="18" charset="0"/>
            </a:endParaRPr>
          </a:p>
          <a:p>
            <a:pPr marL="457200" indent="-349250">
              <a:lnSpc>
                <a:spcPct val="150000"/>
              </a:lnSpc>
              <a:spcBef>
                <a:spcPts val="0"/>
              </a:spcBef>
              <a:buSzPts val="1900"/>
              <a:buFont typeface="Calibri"/>
              <a:buChar char="●"/>
            </a:pPr>
            <a:r>
              <a:rPr lang="en-US" sz="2000" dirty="0">
                <a:solidFill>
                  <a:schemeClr val="tx1"/>
                </a:solidFill>
                <a:latin typeface="Times New Roman" panose="02020603050405020304" pitchFamily="18" charset="0"/>
                <a:cs typeface="Times New Roman" panose="02020603050405020304" pitchFamily="18" charset="0"/>
              </a:rPr>
              <a:t>Technologies used </a:t>
            </a:r>
          </a:p>
          <a:p>
            <a:pPr marL="457200" indent="-349250">
              <a:lnSpc>
                <a:spcPct val="150000"/>
              </a:lnSpc>
              <a:spcBef>
                <a:spcPts val="0"/>
              </a:spcBef>
              <a:buSzPts val="1900"/>
              <a:buFont typeface="Calibri"/>
              <a:buChar char="●"/>
            </a:pPr>
            <a:r>
              <a:rPr lang="en-US" sz="2000" dirty="0">
                <a:latin typeface="Times New Roman" panose="02020603050405020304" pitchFamily="18" charset="0"/>
                <a:cs typeface="Times New Roman" panose="02020603050405020304" pitchFamily="18" charset="0"/>
              </a:rPr>
              <a:t>Tasks Completed Till Date</a:t>
            </a:r>
          </a:p>
          <a:p>
            <a:pPr marL="457200" indent="-349250">
              <a:lnSpc>
                <a:spcPct val="150000"/>
              </a:lnSpc>
              <a:spcBef>
                <a:spcPts val="0"/>
              </a:spcBef>
              <a:buSzPts val="1900"/>
              <a:buFont typeface="Calibri"/>
              <a:buChar char="●"/>
            </a:pPr>
            <a:r>
              <a:rPr lang="en-US" sz="2000" dirty="0">
                <a:solidFill>
                  <a:schemeClr val="tx1"/>
                </a:solidFill>
                <a:latin typeface="Times New Roman" panose="02020603050405020304" pitchFamily="18" charset="0"/>
                <a:cs typeface="Times New Roman" panose="02020603050405020304" pitchFamily="18" charset="0"/>
              </a:rPr>
              <a:t>References</a:t>
            </a:r>
          </a:p>
          <a:p>
            <a:pPr marL="107950" lvl="0" indent="0" algn="l" rtl="0">
              <a:lnSpc>
                <a:spcPct val="150000"/>
              </a:lnSpc>
              <a:spcBef>
                <a:spcPts val="0"/>
              </a:spcBef>
              <a:spcAft>
                <a:spcPts val="0"/>
              </a:spcAft>
              <a:buSzPts val="1900"/>
              <a:buNone/>
            </a:pPr>
            <a:endParaRPr lang="en-US" sz="2900" dirty="0">
              <a:solidFill>
                <a:schemeClr val="tx1"/>
              </a:solidFill>
            </a:endParaRPr>
          </a:p>
          <a:p>
            <a:pPr marL="107950" lvl="0" indent="0" algn="l" rtl="0">
              <a:lnSpc>
                <a:spcPct val="150000"/>
              </a:lnSpc>
              <a:spcBef>
                <a:spcPts val="0"/>
              </a:spcBef>
              <a:spcAft>
                <a:spcPts val="0"/>
              </a:spcAft>
              <a:buSzPts val="1900"/>
              <a:buNone/>
            </a:pPr>
            <a:endParaRPr sz="2900" dirty="0">
              <a:solidFill>
                <a:schemeClr val="tx1"/>
              </a:solidFill>
            </a:endParaRPr>
          </a:p>
        </p:txBody>
      </p:sp>
      <p:sp>
        <p:nvSpPr>
          <p:cNvPr id="88" name="Google Shape;88;p15"/>
          <p:cNvSpPr txBox="1">
            <a:spLocks noGrp="1"/>
          </p:cNvSpPr>
          <p:nvPr>
            <p:ph type="ftr" idx="11"/>
          </p:nvPr>
        </p:nvSpPr>
        <p:spPr>
          <a:xfrm>
            <a:off x="1552615" y="6466999"/>
            <a:ext cx="9405256" cy="365125"/>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743D-C979-20A8-A5C5-6C97A83D0341}"/>
              </a:ext>
            </a:extLst>
          </p:cNvPr>
          <p:cNvSpPr txBox="1">
            <a:spLocks/>
          </p:cNvSpPr>
          <p:nvPr/>
        </p:nvSpPr>
        <p:spPr>
          <a:xfrm>
            <a:off x="1037706" y="646019"/>
            <a:ext cx="10515600" cy="740228"/>
          </a:xfrm>
          <a:prstGeom prst="rect">
            <a:avLst/>
          </a:prstGeom>
        </p:spPr>
        <p:style>
          <a:lnRef idx="2">
            <a:schemeClr val="accent4"/>
          </a:lnRef>
          <a:fillRef idx="1">
            <a:schemeClr val="lt1"/>
          </a:fillRef>
          <a:effectRef idx="0">
            <a:schemeClr val="accent4"/>
          </a:effectRef>
          <a:fontRef idx="minor">
            <a:schemeClr val="dk1"/>
          </a:fontRef>
        </p:style>
        <p:txBody>
          <a:bodyPr>
            <a:normAutofit/>
          </a:bodyPr>
          <a:lstStyle>
            <a:lvl1pPr algn="l" defTabSz="457200" rtl="0" eaLnBrk="1" latinLnBrk="0" hangingPunct="1">
              <a:spcBef>
                <a:spcPct val="0"/>
              </a:spcBef>
              <a:buNone/>
              <a:defRPr sz="2800" b="0" kern="1200" cap="all">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IN" sz="3600" b="1">
                <a:latin typeface="Times New Roman" panose="02020603050405020304" pitchFamily="18" charset="0"/>
                <a:cs typeface="Times New Roman" panose="02020603050405020304" pitchFamily="18" charset="0"/>
              </a:rPr>
              <a:t>ABOUT ORGANIZATION</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1725BF5-C9F0-F0D3-11D0-3D40831821C7}"/>
              </a:ext>
            </a:extLst>
          </p:cNvPr>
          <p:cNvSpPr txBox="1"/>
          <p:nvPr/>
        </p:nvSpPr>
        <p:spPr>
          <a:xfrm>
            <a:off x="185057" y="1386247"/>
            <a:ext cx="11821885" cy="3366563"/>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Dayananda Sagar College of Engineering (DSCE) is a prestigious private engineering institution in Bangalore, India. Established in 1979 under the Mahatma Gandhi Vidya Peetha Trust.</a:t>
            </a:r>
            <a:r>
              <a:rPr lang="en-US" dirty="0">
                <a:latin typeface="Times New Roman" panose="02020603050405020304" pitchFamily="18" charset="0"/>
                <a:cs typeface="Times New Roman" panose="02020603050405020304" pitchFamily="18" charset="0"/>
              </a:rPr>
              <a:t> The college is affiliated with </a:t>
            </a:r>
            <a:r>
              <a:rPr lang="en-US" b="1" dirty="0">
                <a:latin typeface="Times New Roman" panose="02020603050405020304" pitchFamily="18" charset="0"/>
                <a:cs typeface="Times New Roman" panose="02020603050405020304" pitchFamily="18" charset="0"/>
              </a:rPr>
              <a:t>Visvesvaraya Technological University (VTU)</a:t>
            </a:r>
            <a:r>
              <a:rPr lang="en-US" dirty="0">
                <a:latin typeface="Times New Roman" panose="02020603050405020304" pitchFamily="18" charset="0"/>
                <a:cs typeface="Times New Roman" panose="02020603050405020304" pitchFamily="18" charset="0"/>
              </a:rPr>
              <a:t> and accredited by </a:t>
            </a:r>
            <a:r>
              <a:rPr lang="en-US" b="1" dirty="0">
                <a:latin typeface="Times New Roman" panose="02020603050405020304" pitchFamily="18" charset="0"/>
                <a:cs typeface="Times New Roman" panose="02020603050405020304" pitchFamily="18" charset="0"/>
              </a:rPr>
              <a:t>NBA and NAAC (A grade)</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DSCE fosters a dynamic organizational structure with:</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Governing Council &amp; Academic Leadership:</a:t>
            </a:r>
            <a:r>
              <a:rPr lang="en-US" dirty="0">
                <a:latin typeface="Times New Roman" panose="02020603050405020304" pitchFamily="18" charset="0"/>
                <a:cs typeface="Times New Roman" panose="02020603050405020304" pitchFamily="18" charset="0"/>
              </a:rPr>
              <a:t> Led by experienced academicians and industry experts.</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Departments &amp; Research Centers:</a:t>
            </a:r>
            <a:r>
              <a:rPr lang="en-US" dirty="0">
                <a:latin typeface="Times New Roman" panose="02020603050405020304" pitchFamily="18" charset="0"/>
                <a:cs typeface="Times New Roman" panose="02020603050405020304" pitchFamily="18" charset="0"/>
              </a:rPr>
              <a:t> Dedicated faculty and state-of-the-art labs supporting research and learning.</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Student Development &amp; Industry Collaboration:</a:t>
            </a:r>
            <a:r>
              <a:rPr lang="en-US" dirty="0">
                <a:latin typeface="Times New Roman" panose="02020603050405020304" pitchFamily="18" charset="0"/>
                <a:cs typeface="Times New Roman" panose="02020603050405020304" pitchFamily="18" charset="0"/>
              </a:rPr>
              <a:t> Active student clubs, corporate partnerships, and placement cells ensure holistic growth.</a:t>
            </a:r>
          </a:p>
        </p:txBody>
      </p:sp>
      <p:pic>
        <p:nvPicPr>
          <p:cNvPr id="4" name="Picture 2">
            <a:extLst>
              <a:ext uri="{FF2B5EF4-FFF2-40B4-BE49-F238E27FC236}">
                <a16:creationId xmlns:a16="http://schemas.microsoft.com/office/drawing/2014/main" id="{33355764-DDB9-87E2-AABA-E67A443E1D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4597" y="4752810"/>
            <a:ext cx="9758709" cy="1894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44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04595-E35D-DA7E-D6AD-671CCB488CB7}"/>
              </a:ext>
            </a:extLst>
          </p:cNvPr>
          <p:cNvSpPr>
            <a:spLocks noGrp="1"/>
          </p:cNvSpPr>
          <p:nvPr>
            <p:ph type="title"/>
          </p:nvPr>
        </p:nvSpPr>
        <p:spPr>
          <a:xfrm>
            <a:off x="596948" y="883920"/>
            <a:ext cx="2605406" cy="618131"/>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IN" sz="4000" b="1" dirty="0">
                <a:latin typeface="Times New Roman" panose="02020603050405020304" pitchFamily="18" charset="0"/>
                <a:cs typeface="Times New Roman" panose="02020603050405020304" pitchFamily="18" charset="0"/>
              </a:rPr>
              <a:t>MENTOR</a:t>
            </a:r>
          </a:p>
        </p:txBody>
      </p:sp>
      <p:pic>
        <p:nvPicPr>
          <p:cNvPr id="5" name="Content Placeholder 4">
            <a:extLst>
              <a:ext uri="{FF2B5EF4-FFF2-40B4-BE49-F238E27FC236}">
                <a16:creationId xmlns:a16="http://schemas.microsoft.com/office/drawing/2014/main" id="{0700A979-FC5B-C14E-1888-43299C4183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87247" y="1928487"/>
            <a:ext cx="1782536" cy="1960790"/>
          </a:xfrm>
        </p:spPr>
      </p:pic>
      <p:sp>
        <p:nvSpPr>
          <p:cNvPr id="6" name="TextBox 5">
            <a:extLst>
              <a:ext uri="{FF2B5EF4-FFF2-40B4-BE49-F238E27FC236}">
                <a16:creationId xmlns:a16="http://schemas.microsoft.com/office/drawing/2014/main" id="{2A4F7A75-8217-2AE6-8B2A-CDA0DC96AB25}"/>
              </a:ext>
            </a:extLst>
          </p:cNvPr>
          <p:cNvSpPr txBox="1"/>
          <p:nvPr/>
        </p:nvSpPr>
        <p:spPr>
          <a:xfrm>
            <a:off x="9846994" y="4012943"/>
            <a:ext cx="2263041" cy="738664"/>
          </a:xfrm>
          <a:prstGeom prst="rect">
            <a:avLst/>
          </a:prstGeom>
          <a:noFill/>
        </p:spPr>
        <p:txBody>
          <a:bodyPr wrap="square" rtlCol="0">
            <a:spAutoFit/>
          </a:bodyPr>
          <a:lstStyle/>
          <a:p>
            <a:pPr algn="ctr"/>
            <a:r>
              <a:rPr lang="en-IN" sz="1050" b="1" dirty="0">
                <a:latin typeface="Times New Roman" panose="02020603050405020304" pitchFamily="18" charset="0"/>
                <a:cs typeface="Times New Roman" panose="02020603050405020304" pitchFamily="18" charset="0"/>
              </a:rPr>
              <a:t>DR. N. SRIRAAM </a:t>
            </a:r>
          </a:p>
          <a:p>
            <a:pPr algn="ctr"/>
            <a:r>
              <a:rPr lang="en-US" sz="1050" b="1" dirty="0">
                <a:latin typeface="Times New Roman" panose="02020603050405020304" pitchFamily="18" charset="0"/>
                <a:cs typeface="Times New Roman" panose="02020603050405020304" pitchFamily="18" charset="0"/>
              </a:rPr>
              <a:t>Dean R&amp;D, Professor and HOD, Department of Medical Electronics Engineering</a:t>
            </a:r>
            <a:endParaRPr lang="en-IN" sz="1050" b="1" dirty="0">
              <a:latin typeface="Times New Roman" panose="02020603050405020304" pitchFamily="18" charset="0"/>
              <a:cs typeface="Times New Roman" panose="02020603050405020304" pitchFamily="18" charset="0"/>
            </a:endParaRPr>
          </a:p>
        </p:txBody>
      </p:sp>
      <p:sp>
        <p:nvSpPr>
          <p:cNvPr id="11" name="Rectangle 3">
            <a:extLst>
              <a:ext uri="{FF2B5EF4-FFF2-40B4-BE49-F238E27FC236}">
                <a16:creationId xmlns:a16="http://schemas.microsoft.com/office/drawing/2014/main" id="{BD39463B-60C6-9E18-07FB-DE45D253C0AC}"/>
              </a:ext>
            </a:extLst>
          </p:cNvPr>
          <p:cNvSpPr>
            <a:spLocks noChangeArrowheads="1"/>
          </p:cNvSpPr>
          <p:nvPr/>
        </p:nvSpPr>
        <p:spPr bwMode="auto">
          <a:xfrm>
            <a:off x="596948" y="1928487"/>
            <a:ext cx="925004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cs typeface="Times New Roman" panose="02020603050405020304" pitchFamily="18" charset="0"/>
              </a:rPr>
              <a:t>Dr. N. Sriraam has been an exceptional mentor for my internship on "Design and Development of Wireless Flexible Electronics Nasal Wiflen Mask for Respiratory Breathing Assessments." As Dean R&amp;D and Professor in Medical Electronics Engineering, his expertise in wearable electronics and biomedical signal processing greatly enriched my research experience. With 26 years of  research experience, he has made significant contributions through over 158 international journal publications, 146 conference papers, and multiple patents. His Vidwan profile score is 9.2 (</a:t>
            </a:r>
            <a:r>
              <a:rPr kumimoji="0" lang="en-US" altLang="en-US" sz="1800" b="0" i="0" u="none" strike="noStrike" cap="none" normalizeH="0" baseline="0" dirty="0">
                <a:ln>
                  <a:noFill/>
                </a:ln>
                <a:solidFill>
                  <a:schemeClr val="tx1"/>
                </a:solidFill>
                <a:effectLst/>
                <a:cs typeface="Times New Roman" panose="02020603050405020304" pitchFamily="18" charset="0"/>
                <a:hlinkClick r:id="rId3"/>
              </a:rPr>
              <a:t>https://vidwan.inflibnet.ac.in/profile/194352</a:t>
            </a:r>
            <a:r>
              <a:rPr kumimoji="0" lang="en-US" altLang="en-US" sz="1800" b="0" i="0" u="none" strike="noStrike" cap="none" normalizeH="0" baseline="0" dirty="0">
                <a:ln>
                  <a:noFill/>
                </a:ln>
                <a:solidFill>
                  <a:schemeClr val="tx1"/>
                </a:solidFill>
                <a:effectLst/>
                <a:cs typeface="Times New Roman" panose="02020603050405020304" pitchFamily="18" charset="0"/>
              </a:rPr>
              <a:t>), reflecting his strong research impact</a:t>
            </a:r>
            <a:r>
              <a:rPr kumimoji="0" lang="en-US" altLang="en-US" sz="1800" b="0" i="0" u="none" strike="noStrike" cap="none" normalizeH="0" baseline="0" dirty="0">
                <a:ln>
                  <a:noFill/>
                </a:ln>
                <a:solidFill>
                  <a:schemeClr val="tx1"/>
                </a:solidFill>
                <a:effectLst/>
              </a:rPr>
              <a:t>. </a:t>
            </a:r>
          </a:p>
        </p:txBody>
      </p:sp>
      <p:pic>
        <p:nvPicPr>
          <p:cNvPr id="13" name="Picture 12">
            <a:extLst>
              <a:ext uri="{FF2B5EF4-FFF2-40B4-BE49-F238E27FC236}">
                <a16:creationId xmlns:a16="http://schemas.microsoft.com/office/drawing/2014/main" id="{49E3C118-2107-231B-6F3C-A19182F28CF4}"/>
              </a:ext>
            </a:extLst>
          </p:cNvPr>
          <p:cNvPicPr>
            <a:picLocks noChangeAspect="1"/>
          </p:cNvPicPr>
          <p:nvPr/>
        </p:nvPicPr>
        <p:blipFill>
          <a:blip r:embed="rId4"/>
          <a:srcRect l="1955" r="-1" b="3930"/>
          <a:stretch/>
        </p:blipFill>
        <p:spPr>
          <a:xfrm>
            <a:off x="4307840" y="4034771"/>
            <a:ext cx="2939897" cy="2546230"/>
          </a:xfrm>
          <a:prstGeom prst="rect">
            <a:avLst/>
          </a:prstGeom>
        </p:spPr>
      </p:pic>
      <p:sp>
        <p:nvSpPr>
          <p:cNvPr id="14" name="TextBox 13">
            <a:extLst>
              <a:ext uri="{FF2B5EF4-FFF2-40B4-BE49-F238E27FC236}">
                <a16:creationId xmlns:a16="http://schemas.microsoft.com/office/drawing/2014/main" id="{CD59ED1F-7FD7-3BFC-5698-370A8C2C23DD}"/>
              </a:ext>
            </a:extLst>
          </p:cNvPr>
          <p:cNvSpPr txBox="1"/>
          <p:nvPr/>
        </p:nvSpPr>
        <p:spPr>
          <a:xfrm>
            <a:off x="3132639" y="6442501"/>
            <a:ext cx="5736772" cy="276999"/>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Fig2:Co-author Network of Mentor(</a:t>
            </a:r>
            <a:r>
              <a:rPr lang="en-US" altLang="en-US" sz="1200" dirty="0">
                <a:latin typeface="Times New Roman" panose="02020603050405020304" pitchFamily="18" charset="0"/>
                <a:cs typeface="Times New Roman" panose="02020603050405020304" pitchFamily="18" charset="0"/>
              </a:rPr>
              <a:t>(</a:t>
            </a:r>
            <a:r>
              <a:rPr lang="en-US" altLang="en-US" sz="1200" dirty="0">
                <a:latin typeface="Times New Roman" panose="02020603050405020304" pitchFamily="18" charset="0"/>
                <a:cs typeface="Times New Roman" panose="02020603050405020304" pitchFamily="18" charset="0"/>
                <a:hlinkClick r:id="rId3"/>
              </a:rPr>
              <a:t>https://vidwan.inflibnet.ac.in/profile/194352</a:t>
            </a:r>
            <a:r>
              <a:rPr lang="en-US" altLang="en-US" sz="1200" dirty="0">
                <a:latin typeface="Times New Roman" panose="02020603050405020304" pitchFamily="18" charset="0"/>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1426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11"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628D2-C0AC-F186-BF3A-FA90634CFFE8}"/>
              </a:ext>
            </a:extLst>
          </p:cNvPr>
          <p:cNvSpPr>
            <a:spLocks noGrp="1"/>
          </p:cNvSpPr>
          <p:nvPr>
            <p:ph type="title"/>
          </p:nvPr>
        </p:nvSpPr>
        <p:spPr>
          <a:xfrm>
            <a:off x="865414" y="872219"/>
            <a:ext cx="10461171" cy="535213"/>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IN" sz="40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445B4CB3-E090-112D-6B0E-90625F23EB96}"/>
              </a:ext>
            </a:extLst>
          </p:cNvPr>
          <p:cNvSpPr>
            <a:spLocks noGrp="1"/>
          </p:cNvSpPr>
          <p:nvPr>
            <p:ph idx="1"/>
          </p:nvPr>
        </p:nvSpPr>
        <p:spPr>
          <a:xfrm>
            <a:off x="116837" y="1774373"/>
            <a:ext cx="11751490" cy="535213"/>
          </a:xfrm>
        </p:spPr>
        <p:txBody>
          <a:bodyPr>
            <a:normAutofit fontScale="85000" lnSpcReduction="20000"/>
          </a:bodyPr>
          <a:lstStyle/>
          <a:p>
            <a:pPr marL="0" indent="0" algn="ctr">
              <a:buNone/>
            </a:pPr>
            <a:r>
              <a:rPr lang="en-US" sz="2000" b="1" i="1" dirty="0">
                <a:latin typeface="Times New Roman" panose="02020603050405020304" pitchFamily="18" charset="0"/>
                <a:cs typeface="Times New Roman" panose="02020603050405020304" pitchFamily="18" charset="0"/>
              </a:rPr>
              <a:t>“DESIGN AND DEVELOPMENT OF WIRELESS FLEXIBLE ELECTRONICS NASAL WIFLEN MASK FOR RESPIRATORY BREATHING ASSESSMENTS”</a:t>
            </a:r>
            <a:endParaRPr lang="en-IN" sz="2000" b="1" i="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1366310-960F-AE4B-1897-5C80D763A9FB}"/>
              </a:ext>
            </a:extLst>
          </p:cNvPr>
          <p:cNvSpPr txBox="1"/>
          <p:nvPr/>
        </p:nvSpPr>
        <p:spPr>
          <a:xfrm>
            <a:off x="299355" y="2091850"/>
            <a:ext cx="11386457" cy="170456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Design and Development of Wireless Flexible Electronics Nasal Wiflen Mask for Respiratory Breathing Assessments</a:t>
            </a:r>
            <a:r>
              <a:rPr lang="en-US" dirty="0">
                <a:latin typeface="Times New Roman" panose="02020603050405020304" pitchFamily="18" charset="0"/>
                <a:cs typeface="Times New Roman" panose="02020603050405020304" pitchFamily="18" charset="0"/>
              </a:rPr>
              <a:t> is an innovative project aimed at developing a </a:t>
            </a:r>
            <a:r>
              <a:rPr lang="en-US" b="1" dirty="0">
                <a:latin typeface="Times New Roman" panose="02020603050405020304" pitchFamily="18" charset="0"/>
                <a:cs typeface="Times New Roman" panose="02020603050405020304" pitchFamily="18" charset="0"/>
              </a:rPr>
              <a:t>wearable, non-invasive respiratory monitoring system</a:t>
            </a:r>
            <a:r>
              <a:rPr lang="en-US" dirty="0">
                <a:latin typeface="Times New Roman" panose="02020603050405020304" pitchFamily="18" charset="0"/>
                <a:cs typeface="Times New Roman" panose="02020603050405020304" pitchFamily="18" charset="0"/>
              </a:rPr>
              <a:t>. This flexible electronics-based nasal mask integrates </a:t>
            </a:r>
            <a:r>
              <a:rPr lang="en-US" b="1" dirty="0">
                <a:latin typeface="Times New Roman" panose="02020603050405020304" pitchFamily="18" charset="0"/>
                <a:cs typeface="Times New Roman" panose="02020603050405020304" pitchFamily="18" charset="0"/>
              </a:rPr>
              <a:t>wireless sensor technology</a:t>
            </a:r>
            <a:r>
              <a:rPr lang="en-US" dirty="0">
                <a:latin typeface="Times New Roman" panose="02020603050405020304" pitchFamily="18" charset="0"/>
                <a:cs typeface="Times New Roman" panose="02020603050405020304" pitchFamily="18" charset="0"/>
              </a:rPr>
              <a:t> to continuously track and assess breathing patterns, aiding in early diagnosis and management of respiratory conditions.</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0F8B6CC-5E29-27CC-5549-C901E8A87DE5}"/>
              </a:ext>
            </a:extLst>
          </p:cNvPr>
          <p:cNvSpPr txBox="1"/>
          <p:nvPr/>
        </p:nvSpPr>
        <p:spPr>
          <a:xfrm>
            <a:off x="299355" y="3578682"/>
            <a:ext cx="10624457" cy="2540888"/>
          </a:xfrm>
          <a:prstGeom prst="rect">
            <a:avLst/>
          </a:prstGeom>
          <a:noFill/>
        </p:spPr>
        <p:txBody>
          <a:bodyPr wrap="square">
            <a:spAutoFit/>
          </a:bodyPr>
          <a:lstStyle/>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Key Features: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Flexible Electronics Integration:</a:t>
            </a:r>
            <a:r>
              <a:rPr lang="en-US" dirty="0">
                <a:latin typeface="Times New Roman" panose="02020603050405020304" pitchFamily="18" charset="0"/>
                <a:cs typeface="Times New Roman" panose="02020603050405020304" pitchFamily="18" charset="0"/>
              </a:rPr>
              <a:t> Ensures comfort and adaptability for long-term use.</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Wireless Connectivity:</a:t>
            </a:r>
            <a:r>
              <a:rPr lang="en-US" dirty="0">
                <a:latin typeface="Times New Roman" panose="02020603050405020304" pitchFamily="18" charset="0"/>
                <a:cs typeface="Times New Roman" panose="02020603050405020304" pitchFamily="18" charset="0"/>
              </a:rPr>
              <a:t> Enables real-time data transmission for remote monitoring.</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Respiratory Signal Analysis:</a:t>
            </a:r>
            <a:r>
              <a:rPr lang="en-US" dirty="0">
                <a:latin typeface="Times New Roman" panose="02020603050405020304" pitchFamily="18" charset="0"/>
                <a:cs typeface="Times New Roman" panose="02020603050405020304" pitchFamily="18" charset="0"/>
              </a:rPr>
              <a:t> Provides accurate assessments of airflow, rate, and irregularities.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AI-Based Processing:</a:t>
            </a:r>
            <a:r>
              <a:rPr lang="en-US" dirty="0">
                <a:latin typeface="Times New Roman" panose="02020603050405020304" pitchFamily="18" charset="0"/>
                <a:cs typeface="Times New Roman" panose="02020603050405020304" pitchFamily="18" charset="0"/>
              </a:rPr>
              <a:t> Supports predictive analysis for respiratory health conditions</a:t>
            </a:r>
            <a:r>
              <a:rPr lang="en-US" dirty="0"/>
              <a:t>.</a:t>
            </a:r>
          </a:p>
        </p:txBody>
      </p:sp>
      <p:pic>
        <p:nvPicPr>
          <p:cNvPr id="9" name="Picture 8">
            <a:extLst>
              <a:ext uri="{FF2B5EF4-FFF2-40B4-BE49-F238E27FC236}">
                <a16:creationId xmlns:a16="http://schemas.microsoft.com/office/drawing/2014/main" id="{9F7C8BD7-E370-3196-F003-A1769BB0972F}"/>
              </a:ext>
            </a:extLst>
          </p:cNvPr>
          <p:cNvPicPr>
            <a:picLocks noChangeAspect="1"/>
          </p:cNvPicPr>
          <p:nvPr/>
        </p:nvPicPr>
        <p:blipFill>
          <a:blip r:embed="rId2"/>
          <a:stretch>
            <a:fillRect/>
          </a:stretch>
        </p:blipFill>
        <p:spPr>
          <a:xfrm>
            <a:off x="9512473" y="3624159"/>
            <a:ext cx="2355854" cy="2125390"/>
          </a:xfrm>
          <a:prstGeom prst="rect">
            <a:avLst/>
          </a:prstGeom>
          <a:ln w="228600" cap="sq" cmpd="thickThin">
            <a:solidFill>
              <a:srgbClr val="000000"/>
            </a:solidFill>
            <a:prstDash val="solid"/>
            <a:miter lim="800000"/>
          </a:ln>
          <a:effectLst>
            <a:innerShdw blurRad="76200">
              <a:srgbClr val="000000"/>
            </a:innerShdw>
          </a:effectLst>
        </p:spPr>
      </p:pic>
      <p:sp>
        <p:nvSpPr>
          <p:cNvPr id="10" name="TextBox 9">
            <a:extLst>
              <a:ext uri="{FF2B5EF4-FFF2-40B4-BE49-F238E27FC236}">
                <a16:creationId xmlns:a16="http://schemas.microsoft.com/office/drawing/2014/main" id="{A5566BD3-B19D-7B2A-43CD-79769E507D06}"/>
              </a:ext>
            </a:extLst>
          </p:cNvPr>
          <p:cNvSpPr txBox="1"/>
          <p:nvPr/>
        </p:nvSpPr>
        <p:spPr>
          <a:xfrm>
            <a:off x="9519555" y="5935592"/>
            <a:ext cx="2808514" cy="276999"/>
          </a:xfrm>
          <a:prstGeom prst="rect">
            <a:avLst/>
          </a:prstGeom>
          <a:noFill/>
        </p:spPr>
        <p:txBody>
          <a:bodyPr wrap="square" rtlCol="0">
            <a:spAutoFit/>
          </a:bodyPr>
          <a:lstStyle/>
          <a:p>
            <a:r>
              <a:rPr lang="en-IN" sz="1200" b="1" dirty="0">
                <a:latin typeface="Times New Roman" panose="02020603050405020304" pitchFamily="18" charset="0"/>
                <a:cs typeface="Times New Roman" panose="02020603050405020304" pitchFamily="18" charset="0"/>
              </a:rPr>
              <a:t>Fig3 : TRL-4 Stage Prototype</a:t>
            </a:r>
          </a:p>
        </p:txBody>
      </p:sp>
      <p:sp>
        <p:nvSpPr>
          <p:cNvPr id="4" name="Google Shape;88;p15">
            <a:extLst>
              <a:ext uri="{FF2B5EF4-FFF2-40B4-BE49-F238E27FC236}">
                <a16:creationId xmlns:a16="http://schemas.microsoft.com/office/drawing/2014/main" id="{2244AE7A-4BB8-DCD8-771C-DCD41D80F44A}"/>
              </a:ext>
            </a:extLst>
          </p:cNvPr>
          <p:cNvSpPr txBox="1">
            <a:spLocks noGrp="1"/>
          </p:cNvSpPr>
          <p:nvPr>
            <p:ph type="ftr" idx="11"/>
          </p:nvPr>
        </p:nvSpPr>
        <p:spPr>
          <a:xfrm>
            <a:off x="1393372" y="6305613"/>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Tree>
    <p:extLst>
      <p:ext uri="{BB962C8B-B14F-4D97-AF65-F5344CB8AC3E}">
        <p14:creationId xmlns:p14="http://schemas.microsoft.com/office/powerpoint/2010/main" val="20379499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5" grpId="0"/>
      <p:bldP spid="7"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7D39-A86A-DD3C-AD76-659BE2E2859B}"/>
              </a:ext>
            </a:extLst>
          </p:cNvPr>
          <p:cNvSpPr>
            <a:spLocks noGrp="1"/>
          </p:cNvSpPr>
          <p:nvPr>
            <p:ph type="title"/>
          </p:nvPr>
        </p:nvSpPr>
        <p:spPr/>
        <p:txBody>
          <a:bodyPr>
            <a:normAutofit fontScale="90000"/>
          </a:bodyPr>
          <a:lstStyle/>
          <a:p>
            <a:pPr algn="ctr"/>
            <a:r>
              <a:rPr lang="en-IN" sz="4000" b="1" dirty="0">
                <a:latin typeface="Times New Roman" panose="02020603050405020304" pitchFamily="18" charset="0"/>
                <a:cs typeface="Times New Roman" panose="02020603050405020304" pitchFamily="18" charset="0"/>
              </a:rPr>
              <a:t>OBJECTIVES</a:t>
            </a:r>
            <a:br>
              <a:rPr lang="en-IN" dirty="0"/>
            </a:br>
            <a:endParaRPr lang="en-IN" dirty="0"/>
          </a:p>
        </p:txBody>
      </p:sp>
      <p:sp>
        <p:nvSpPr>
          <p:cNvPr id="3" name="Content Placeholder 2">
            <a:extLst>
              <a:ext uri="{FF2B5EF4-FFF2-40B4-BE49-F238E27FC236}">
                <a16:creationId xmlns:a16="http://schemas.microsoft.com/office/drawing/2014/main" id="{650909AF-F661-27CC-DE27-983E198E3B11}"/>
              </a:ext>
            </a:extLst>
          </p:cNvPr>
          <p:cNvSpPr>
            <a:spLocks noGrp="1"/>
          </p:cNvSpPr>
          <p:nvPr>
            <p:ph idx="1"/>
          </p:nvPr>
        </p:nvSpPr>
        <p:spPr>
          <a:xfrm>
            <a:off x="838200" y="1891828"/>
            <a:ext cx="10515600" cy="2201201"/>
          </a:xfrm>
        </p:spPr>
        <p:txBody>
          <a:bodyPr>
            <a:normAutofit/>
          </a:bodyPr>
          <a:lstStyle/>
          <a:p>
            <a:pPr algn="just"/>
            <a:r>
              <a:rPr lang="en-US" sz="2000" dirty="0">
                <a:latin typeface="Times New Roman" panose="02020603050405020304" pitchFamily="18" charset="0"/>
                <a:cs typeface="Times New Roman" panose="02020603050405020304" pitchFamily="18" charset="0"/>
              </a:rPr>
              <a:t>To Develop a flexible wireless electronic mask comprehensive breath monitoring and respiratory assessment.</a:t>
            </a:r>
          </a:p>
          <a:p>
            <a:pPr algn="just"/>
            <a:r>
              <a:rPr lang="en-IN" sz="2000" dirty="0">
                <a:latin typeface="Times New Roman" panose="02020603050405020304" pitchFamily="18" charset="0"/>
                <a:cs typeface="Times New Roman" panose="02020603050405020304" pitchFamily="18" charset="0"/>
              </a:rPr>
              <a:t>To enhance user comfort and adaptability through ergonomic design and non-invasive sensor placement.</a:t>
            </a:r>
          </a:p>
          <a:p>
            <a:pPr algn="just"/>
            <a:r>
              <a:rPr lang="en-IN" sz="2000" dirty="0">
                <a:latin typeface="Times New Roman" panose="02020603050405020304" pitchFamily="18" charset="0"/>
                <a:cs typeface="Times New Roman" panose="02020603050405020304" pitchFamily="18" charset="0"/>
              </a:rPr>
              <a:t>To validate the system’s performance through clinical trials </a:t>
            </a:r>
            <a:r>
              <a:rPr lang="en-IN" sz="2000">
                <a:latin typeface="Times New Roman" panose="02020603050405020304" pitchFamily="18" charset="0"/>
                <a:cs typeface="Times New Roman" panose="02020603050405020304" pitchFamily="18" charset="0"/>
              </a:rPr>
              <a:t>and studies </a:t>
            </a:r>
            <a:r>
              <a:rPr lang="en-IN" sz="2000" dirty="0">
                <a:latin typeface="Times New Roman" panose="02020603050405020304" pitchFamily="18" charset="0"/>
                <a:cs typeface="Times New Roman" panose="02020603050405020304" pitchFamily="18" charset="0"/>
              </a:rPr>
              <a:t>with existing respiratory monitoring devices</a:t>
            </a:r>
            <a:r>
              <a:rPr lang="en-IN" sz="1800" dirty="0">
                <a:latin typeface="Times New Roman" panose="02020603050405020304" pitchFamily="18" charset="0"/>
                <a:cs typeface="Times New Roman" panose="02020603050405020304" pitchFamily="18" charset="0"/>
              </a:rPr>
              <a:t>.</a:t>
            </a:r>
          </a:p>
        </p:txBody>
      </p:sp>
      <p:sp>
        <p:nvSpPr>
          <p:cNvPr id="4" name="Google Shape;88;p15">
            <a:extLst>
              <a:ext uri="{FF2B5EF4-FFF2-40B4-BE49-F238E27FC236}">
                <a16:creationId xmlns:a16="http://schemas.microsoft.com/office/drawing/2014/main" id="{53D3A409-CDA8-50A6-04F6-F2E9758DE9DD}"/>
              </a:ext>
            </a:extLst>
          </p:cNvPr>
          <p:cNvSpPr txBox="1">
            <a:spLocks noGrp="1"/>
          </p:cNvSpPr>
          <p:nvPr>
            <p:ph type="ftr" idx="11"/>
          </p:nvPr>
        </p:nvSpPr>
        <p:spPr>
          <a:xfrm>
            <a:off x="1393372" y="6310312"/>
            <a:ext cx="940525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1100" dirty="0">
                <a:solidFill>
                  <a:schemeClr val="tx1"/>
                </a:solidFill>
              </a:rPr>
              <a:t>DEPARTMENT OF MEDICAL ELECTRONICS ENGINEERING,   DAYANANDA SAGAR COLLEGE OF ENGINEERING</a:t>
            </a:r>
            <a:endParaRPr sz="1100" dirty="0">
              <a:solidFill>
                <a:schemeClr val="tx1"/>
              </a:solidFill>
            </a:endParaRPr>
          </a:p>
        </p:txBody>
      </p:sp>
    </p:spTree>
    <p:extLst>
      <p:ext uri="{BB962C8B-B14F-4D97-AF65-F5344CB8AC3E}">
        <p14:creationId xmlns:p14="http://schemas.microsoft.com/office/powerpoint/2010/main" val="5034909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{BC8F446F-3DBD-4AB6-89FB-F55CD09D0A0C}tf03457464</Template>
  <TotalTime>3352</TotalTime>
  <Words>2698</Words>
  <Application>Microsoft Office PowerPoint</Application>
  <PresentationFormat>Widescreen</PresentationFormat>
  <Paragraphs>297</Paragraphs>
  <Slides>28</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Gill Sans MT</vt:lpstr>
      <vt:lpstr>Times New Roman</vt:lpstr>
      <vt:lpstr>Wingdings</vt:lpstr>
      <vt:lpstr>Wingdings 2</vt:lpstr>
      <vt:lpstr>Dividend</vt:lpstr>
      <vt:lpstr>PowerPoint Presentation</vt:lpstr>
      <vt:lpstr>PowerPoint Presentation</vt:lpstr>
      <vt:lpstr>PowerPoint Presentation</vt:lpstr>
      <vt:lpstr>PowerPoint Presentation</vt:lpstr>
      <vt:lpstr>CONTENTS</vt:lpstr>
      <vt:lpstr>PowerPoint Presentation</vt:lpstr>
      <vt:lpstr>MENTOR</vt:lpstr>
      <vt:lpstr>INTRODUCTION</vt:lpstr>
      <vt:lpstr>OBJECTIVES </vt:lpstr>
      <vt:lpstr>LITERATURE REVIEW</vt:lpstr>
      <vt:lpstr>LITERATURE REVIEW</vt:lpstr>
      <vt:lpstr>PowerPoint Presentation</vt:lpstr>
      <vt:lpstr>TASK OVERVIEW</vt:lpstr>
      <vt:lpstr>Work Done </vt:lpstr>
      <vt:lpstr>Work Done </vt:lpstr>
      <vt:lpstr>Work Done </vt:lpstr>
      <vt:lpstr>Customized model Framework</vt:lpstr>
      <vt:lpstr>PowerPoint Presentation</vt:lpstr>
      <vt:lpstr>Customized model</vt:lpstr>
      <vt:lpstr>Model Performance Metrics </vt:lpstr>
      <vt:lpstr>Calculation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Adwin Justa Manuel</dc:creator>
  <cp:lastModifiedBy>Adwin Justa Manuel</cp:lastModifiedBy>
  <cp:revision>2</cp:revision>
  <dcterms:created xsi:type="dcterms:W3CDTF">2025-04-11T17:16:50Z</dcterms:created>
  <dcterms:modified xsi:type="dcterms:W3CDTF">2025-05-31T18:24:41Z</dcterms:modified>
</cp:coreProperties>
</file>