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583"/>
    <a:srgbClr val="9FD9D2"/>
    <a:srgbClr val="99FFCC"/>
    <a:srgbClr val="CCFFFF"/>
    <a:srgbClr val="33CCCC"/>
    <a:srgbClr val="99FF99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26" d="100"/>
          <a:sy n="26" d="100"/>
        </p:scale>
        <p:origin x="11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3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3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7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7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D9E2-A961-4AD4-B672-8CB205299E73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A7D3-3272-4966-BED2-8B62A53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62A997-505A-B09A-B2C0-1EFB5D92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918400" cy="2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745D02-8E71-7216-A370-77FE8083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96054"/>
              </p:ext>
            </p:extLst>
          </p:nvPr>
        </p:nvGraphicFramePr>
        <p:xfrm>
          <a:off x="259080" y="-278035"/>
          <a:ext cx="30601919" cy="3058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3013">
                  <a:extLst>
                    <a:ext uri="{9D8B030D-6E8A-4147-A177-3AD203B41FA5}">
                      <a16:colId xmlns:a16="http://schemas.microsoft.com/office/drawing/2014/main" val="2327447399"/>
                    </a:ext>
                  </a:extLst>
                </a:gridCol>
                <a:gridCol w="26478906">
                  <a:extLst>
                    <a:ext uri="{9D8B030D-6E8A-4147-A177-3AD203B41FA5}">
                      <a16:colId xmlns:a16="http://schemas.microsoft.com/office/drawing/2014/main" val="1672221214"/>
                    </a:ext>
                  </a:extLst>
                </a:gridCol>
              </a:tblGrid>
              <a:tr h="26264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9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0" dirty="0">
                          <a:solidFill>
                            <a:schemeClr val="tx1"/>
                          </a:solidFill>
                          <a:effectLst/>
                        </a:rPr>
                        <a:t>DAYANANDA SAGAR COLLEGE OF ENGINEERING</a:t>
                      </a:r>
                      <a:endParaRPr lang="en-IN" sz="5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479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​(An Autonomous Institute affiliated to Visvesvaraya Technological University (VTU), Belagavi,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Approved by AICTE and UGC, Accredited by NAAC with 'A' grade &amp; ISO 9001-2015 Certified Institution)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Shavige Malleshwara Hills, Kumaraswamy Layout, Bengaluru - 560 111.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11581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B9077428-6D9C-BFA1-98D5-6DD5A8E0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0" y="89703"/>
            <a:ext cx="2800826" cy="26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04DAD-0B55-1C12-3D96-CC94B53D427C}"/>
              </a:ext>
            </a:extLst>
          </p:cNvPr>
          <p:cNvSpPr txBox="1"/>
          <p:nvPr/>
        </p:nvSpPr>
        <p:spPr>
          <a:xfrm>
            <a:off x="7192864" y="2692900"/>
            <a:ext cx="20880038" cy="97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MEDICAL ELECTRONICS ENGINEERING</a:t>
            </a:r>
            <a:r>
              <a:rPr lang="en-US" sz="5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F36907C-02F2-82B4-3219-E95EB265FB5C}"/>
              </a:ext>
            </a:extLst>
          </p:cNvPr>
          <p:cNvSpPr/>
          <p:nvPr/>
        </p:nvSpPr>
        <p:spPr>
          <a:xfrm>
            <a:off x="1673423" y="2828204"/>
            <a:ext cx="3560406" cy="2742353"/>
          </a:xfrm>
          <a:custGeom>
            <a:avLst/>
            <a:gdLst/>
            <a:ahLst/>
            <a:cxnLst/>
            <a:rect l="l" t="t" r="r" b="b"/>
            <a:pathLst>
              <a:path w="508668" h="508668">
                <a:moveTo>
                  <a:pt x="0" y="0"/>
                </a:moveTo>
                <a:lnTo>
                  <a:pt x="508668" y="0"/>
                </a:lnTo>
                <a:lnTo>
                  <a:pt x="508668" y="508668"/>
                </a:lnTo>
                <a:lnTo>
                  <a:pt x="0" y="508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16445-14E3-A96A-6D81-6CE5156110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22" t="11549" r="31130" b="11879"/>
          <a:stretch/>
        </p:blipFill>
        <p:spPr>
          <a:xfrm>
            <a:off x="28429506" y="585596"/>
            <a:ext cx="4184094" cy="19550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E77BB7B-2D91-0E3C-B6BA-F2A7610B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435" y="2692900"/>
            <a:ext cx="2494973" cy="274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AF9C92-4477-ED2F-4BD0-475579760610}"/>
              </a:ext>
            </a:extLst>
          </p:cNvPr>
          <p:cNvSpPr/>
          <p:nvPr/>
        </p:nvSpPr>
        <p:spPr>
          <a:xfrm>
            <a:off x="7824958" y="4064076"/>
            <a:ext cx="17268483" cy="133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MINI PROJECT 1 (22MD49) (SDG 3,9)</a:t>
            </a:r>
            <a:endParaRPr lang="en-IN" sz="5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3FA90-099A-5660-DEBA-D55BE75FB6A9}"/>
              </a:ext>
            </a:extLst>
          </p:cNvPr>
          <p:cNvSpPr txBox="1"/>
          <p:nvPr/>
        </p:nvSpPr>
        <p:spPr>
          <a:xfrm>
            <a:off x="11551920" y="3452650"/>
            <a:ext cx="1216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(Accredited by NBA Tier 1: 2023-2026)</a:t>
            </a:r>
            <a:endParaRPr lang="en-IN" sz="32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9B817A-A152-94E1-8493-4C067AA00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987" y="14091179"/>
            <a:ext cx="16350959" cy="77069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61C9A9-E16C-178D-4C43-1D2131EAA65D}"/>
              </a:ext>
            </a:extLst>
          </p:cNvPr>
          <p:cNvSpPr txBox="1"/>
          <p:nvPr/>
        </p:nvSpPr>
        <p:spPr>
          <a:xfrm>
            <a:off x="2096962" y="5465131"/>
            <a:ext cx="287244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ELDERLY CARE: “Development Of Geriatric Wellness Index”</a:t>
            </a:r>
          </a:p>
          <a:p>
            <a:pPr algn="ctr"/>
            <a:r>
              <a:rPr lang="en-US" sz="7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MP3004/24-34</a:t>
            </a:r>
            <a:endParaRPr lang="en-IN" sz="7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9734D-2F25-4474-ACB3-0B44E43FA346}"/>
              </a:ext>
            </a:extLst>
          </p:cNvPr>
          <p:cNvSpPr txBox="1"/>
          <p:nvPr/>
        </p:nvSpPr>
        <p:spPr>
          <a:xfrm>
            <a:off x="134388" y="7549597"/>
            <a:ext cx="7883909" cy="789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NO.: 13</a:t>
            </a:r>
          </a:p>
          <a:p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&amp; USN:</a:t>
            </a:r>
          </a:p>
          <a:p>
            <a:pPr marL="742950" indent="-742950">
              <a:buAutoNum type="arabicPeriod"/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Tvisha Ranganath (1DS23MD056)</a:t>
            </a:r>
          </a:p>
          <a:p>
            <a:pPr marL="742950" indent="-742950">
              <a:buAutoNum type="arabicPeriod"/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TGM Sumanth (1DS23MD052)</a:t>
            </a:r>
          </a:p>
          <a:p>
            <a:pPr marL="742950" indent="-742950">
              <a:buAutoNum type="arabicPeriod"/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Manushree V (1DS23MD017)</a:t>
            </a:r>
          </a:p>
          <a:p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Shreya M (1DS23MD042)</a:t>
            </a:r>
          </a:p>
          <a:p>
            <a:endParaRPr lang="en-I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SUPERVISOR-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 Sriraam 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(HOD, MD, DSCE)</a:t>
            </a:r>
          </a:p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CO-SUPERVISOR-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Geetha N K </a:t>
            </a:r>
          </a:p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(Professor, Mathematics, DSCE)</a:t>
            </a:r>
            <a:endParaRPr lang="en-IN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1A1F32-25F5-209C-B010-E51FDBF8C1B5}"/>
              </a:ext>
            </a:extLst>
          </p:cNvPr>
          <p:cNvSpPr txBox="1"/>
          <p:nvPr/>
        </p:nvSpPr>
        <p:spPr>
          <a:xfrm>
            <a:off x="8219471" y="8289142"/>
            <a:ext cx="77696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OBJECTIVES</a:t>
            </a:r>
          </a:p>
          <a:p>
            <a:pPr algn="ctr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physical, mental, emotional and social health in the elderly.</a:t>
            </a:r>
          </a:p>
          <a:p>
            <a:pPr algn="ctr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their ability to perform ADLs and IADLs using wearable technologies and statistical analysis.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F12E3-8317-481E-11AC-CFE506D59965}"/>
              </a:ext>
            </a:extLst>
          </p:cNvPr>
          <p:cNvGrpSpPr/>
          <p:nvPr/>
        </p:nvGrpSpPr>
        <p:grpSpPr>
          <a:xfrm>
            <a:off x="16289594" y="8013912"/>
            <a:ext cx="8968691" cy="5636949"/>
            <a:chOff x="16879533" y="8013912"/>
            <a:chExt cx="8968691" cy="56369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76AAA9-D494-C79B-158A-E6EB9A117FA2}"/>
                </a:ext>
              </a:extLst>
            </p:cNvPr>
            <p:cNvSpPr txBox="1"/>
            <p:nvPr/>
          </p:nvSpPr>
          <p:spPr>
            <a:xfrm>
              <a:off x="16879533" y="8013912"/>
              <a:ext cx="825172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COMPONENTS –</a:t>
              </a:r>
            </a:p>
            <a:p>
              <a:endPara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</a:t>
              </a:r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endPara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COMPONENTS - </a:t>
              </a:r>
              <a:endParaRPr lang="en-IN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4EF8EB7-BEE4-2F70-12BF-9CA051994D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2" t="14628" r="15592" b="22659"/>
            <a:stretch/>
          </p:blipFill>
          <p:spPr bwMode="auto">
            <a:xfrm>
              <a:off x="17220633" y="8721905"/>
              <a:ext cx="2546567" cy="2320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62EF9FC-EB77-AAB8-733B-6A9DBE48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334924" y="8782572"/>
              <a:ext cx="2513300" cy="23206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A8EE0C-676E-5623-3376-031F2A304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33582" y="8782572"/>
              <a:ext cx="2849414" cy="2260004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50B5328-657C-F535-18C5-0F757E75C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1136" y="11811236"/>
              <a:ext cx="5011392" cy="183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6FAFBBD-07B8-76B6-AE03-645D9C6A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523095" y="11811236"/>
              <a:ext cx="2849414" cy="183962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71B0DFD-7BF3-E7F5-70AE-373B1C989D40}"/>
              </a:ext>
            </a:extLst>
          </p:cNvPr>
          <p:cNvSpPr txBox="1"/>
          <p:nvPr/>
        </p:nvSpPr>
        <p:spPr>
          <a:xfrm>
            <a:off x="225260" y="16184864"/>
            <a:ext cx="79292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COMPONENT OF THE PROJECT                                                                                 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multi-dimensional health data with advanced models (GLM, survival, regression) to develop a unified Geriatric Wellness Index (GWI) for real-time elderly health insights.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9BFC1A-D86F-CD93-7AB1-84902B5467F9}"/>
              </a:ext>
            </a:extLst>
          </p:cNvPr>
          <p:cNvSpPr txBox="1"/>
          <p:nvPr/>
        </p:nvSpPr>
        <p:spPr>
          <a:xfrm>
            <a:off x="16460644" y="14058898"/>
            <a:ext cx="9201510" cy="7694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F1499-E81A-A338-CBB0-4199D6DE769D}"/>
              </a:ext>
            </a:extLst>
          </p:cNvPr>
          <p:cNvSpPr txBox="1"/>
          <p:nvPr/>
        </p:nvSpPr>
        <p:spPr>
          <a:xfrm>
            <a:off x="25664890" y="7267063"/>
            <a:ext cx="732226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ctr"/>
            <a:endParaRPr 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840C2C-35BF-15C8-837E-8057A8FA6165}"/>
              </a:ext>
            </a:extLst>
          </p:cNvPr>
          <p:cNvGrpSpPr/>
          <p:nvPr/>
        </p:nvGrpSpPr>
        <p:grpSpPr>
          <a:xfrm>
            <a:off x="25747152" y="8164427"/>
            <a:ext cx="7160603" cy="6685774"/>
            <a:chOff x="25747152" y="8330683"/>
            <a:chExt cx="7160603" cy="668577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E1F01B-BDA5-39EF-33B3-689411232CCA}"/>
                </a:ext>
              </a:extLst>
            </p:cNvPr>
            <p:cNvGrpSpPr/>
            <p:nvPr/>
          </p:nvGrpSpPr>
          <p:grpSpPr>
            <a:xfrm>
              <a:off x="25958844" y="8330683"/>
              <a:ext cx="6860420" cy="659036"/>
              <a:chOff x="25958844" y="8183198"/>
              <a:chExt cx="6860420" cy="65903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0C7D97A-841A-0B02-F953-07D9E17D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1" r="52135" b="55668"/>
              <a:stretch/>
            </p:blipFill>
            <p:spPr>
              <a:xfrm>
                <a:off x="25958844" y="8220040"/>
                <a:ext cx="4597945" cy="58535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9A6A6C6-B0E2-9125-4632-215BCF711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l="68042" t="-6685" b="50000"/>
              <a:stretch/>
            </p:blipFill>
            <p:spPr>
              <a:xfrm>
                <a:off x="30022575" y="8183198"/>
                <a:ext cx="2796689" cy="659036"/>
              </a:xfrm>
              <a:prstGeom prst="rect">
                <a:avLst/>
              </a:prstGeom>
            </p:spPr>
          </p:pic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3BE00D6-3098-D254-0563-4A29FC8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r="24256"/>
            <a:stretch/>
          </p:blipFill>
          <p:spPr>
            <a:xfrm>
              <a:off x="25747152" y="9243848"/>
              <a:ext cx="3777215" cy="57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C5AE-7B8C-7621-A95C-70506E1E72BA}"/>
                </a:ext>
              </a:extLst>
            </p:cNvPr>
            <p:cNvSpPr txBox="1"/>
            <p:nvPr/>
          </p:nvSpPr>
          <p:spPr>
            <a:xfrm>
              <a:off x="29891221" y="9299568"/>
              <a:ext cx="238914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GWI </a:t>
              </a:r>
            </a:p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30.9/100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E5DB3AD-8B16-FD48-1932-FBABFB19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404630" y="10556085"/>
              <a:ext cx="3503125" cy="44603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A68C425-119F-1FEB-6145-E18BA1E7FB62}"/>
              </a:ext>
            </a:extLst>
          </p:cNvPr>
          <p:cNvSpPr txBox="1"/>
          <p:nvPr/>
        </p:nvSpPr>
        <p:spPr>
          <a:xfrm>
            <a:off x="24945866" y="15099968"/>
            <a:ext cx="787339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Geriatric Wellness Index (GWI) integrates wearable data and cognitive assessments to monitor elderly well-being and daily functionality.</a:t>
            </a:r>
            <a:b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statistical models (GLM, survival &amp; regression) enable early risk detection and support data-driven clinical care.</a:t>
            </a:r>
          </a:p>
        </p:txBody>
      </p:sp>
    </p:spTree>
    <p:extLst>
      <p:ext uri="{BB962C8B-B14F-4D97-AF65-F5344CB8AC3E}">
        <p14:creationId xmlns:p14="http://schemas.microsoft.com/office/powerpoint/2010/main" val="10039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652</TotalTime>
  <Words>266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Britannic Bold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Vinayaka</dc:creator>
  <cp:lastModifiedBy>mmanushreev@gmail.com</cp:lastModifiedBy>
  <cp:revision>21</cp:revision>
  <dcterms:created xsi:type="dcterms:W3CDTF">2025-05-26T04:00:51Z</dcterms:created>
  <dcterms:modified xsi:type="dcterms:W3CDTF">2025-05-29T04:27:20Z</dcterms:modified>
</cp:coreProperties>
</file>