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4" r:id="rId2"/>
    <p:sldId id="279" r:id="rId3"/>
    <p:sldId id="280" r:id="rId4"/>
    <p:sldId id="282" r:id="rId5"/>
    <p:sldId id="304" r:id="rId6"/>
    <p:sldId id="257" r:id="rId7"/>
    <p:sldId id="303" r:id="rId8"/>
    <p:sldId id="288" r:id="rId9"/>
    <p:sldId id="285" r:id="rId10"/>
    <p:sldId id="305" r:id="rId11"/>
    <p:sldId id="287" r:id="rId12"/>
    <p:sldId id="307" r:id="rId13"/>
    <p:sldId id="309" r:id="rId14"/>
    <p:sldId id="308" r:id="rId15"/>
    <p:sldId id="310" r:id="rId16"/>
    <p:sldId id="311" r:id="rId17"/>
    <p:sldId id="312" r:id="rId18"/>
    <p:sldId id="315" r:id="rId19"/>
    <p:sldId id="314" r:id="rId20"/>
    <p:sldId id="313" r:id="rId21"/>
    <p:sldId id="316" r:id="rId22"/>
    <p:sldId id="317" r:id="rId23"/>
    <p:sldId id="31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6" d="100"/>
          <a:sy n="66" d="100"/>
        </p:scale>
        <p:origin x="125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A3563-F0CF-4DB5-9285-6E4BDD6522E1}" type="datetimeFigureOut">
              <a:rPr lang="en-IN" smtClean="0"/>
              <a:t>31-05-2025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98676-B4F2-4E68-AACB-2F9768CB1E73}" type="slidenum">
              <a:rPr lang="en-IN" smtClean="0"/>
              <a:t>‹#›</a:t>
            </a:fld>
            <a:endParaRPr lang="en-IN"/>
          </a:p>
        </p:txBody>
      </p:sp>
    </p:spTree>
    <p:extLst>
      <p:ext uri="{BB962C8B-B14F-4D97-AF65-F5344CB8AC3E}">
        <p14:creationId xmlns:p14="http://schemas.microsoft.com/office/powerpoint/2010/main" val="4023815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sp>
        <p:nvSpPr>
          <p:cNvPr id="83" name="Google Shape;83;p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20-10-2020 16:23:03</a:t>
            </a:r>
            <a:endParaRPr/>
          </a:p>
        </p:txBody>
      </p:sp>
      <p:sp>
        <p:nvSpPr>
          <p:cNvPr id="84" name="Google Shape;84;p2: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DEPARTMENT OF MEDICAL ELECTRONICS, DAYANANDA SAGAR COLLEGE OF ENGINEERING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A8C9-6E77-1162-E578-0B2FC945D7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A0D32A-DE42-D153-12CB-DC67FC434B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FF4FA2-E615-673B-3F31-548167A33327}"/>
              </a:ext>
            </a:extLst>
          </p:cNvPr>
          <p:cNvSpPr>
            <a:spLocks noGrp="1"/>
          </p:cNvSpPr>
          <p:nvPr>
            <p:ph type="dt" sz="half" idx="10"/>
          </p:nvPr>
        </p:nvSpPr>
        <p:spPr/>
        <p:txBody>
          <a:bodyPr/>
          <a:lstStyle/>
          <a:p>
            <a:fld id="{276A5A86-45B4-4236-9AAA-9497399FF814}" type="datetimeFigureOut">
              <a:rPr lang="en-IN" smtClean="0"/>
              <a:t>31-05-2025</a:t>
            </a:fld>
            <a:endParaRPr lang="en-IN"/>
          </a:p>
        </p:txBody>
      </p:sp>
      <p:sp>
        <p:nvSpPr>
          <p:cNvPr id="5" name="Footer Placeholder 4">
            <a:extLst>
              <a:ext uri="{FF2B5EF4-FFF2-40B4-BE49-F238E27FC236}">
                <a16:creationId xmlns:a16="http://schemas.microsoft.com/office/drawing/2014/main" id="{FE9CE778-DE0E-0059-6884-DA8421CD3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8FDB9-7E2F-69E4-26AE-92C34481854B}"/>
              </a:ext>
            </a:extLst>
          </p:cNvPr>
          <p:cNvSpPr>
            <a:spLocks noGrp="1"/>
          </p:cNvSpPr>
          <p:nvPr>
            <p:ph type="sldNum" sz="quarter" idx="12"/>
          </p:nvPr>
        </p:nvSpPr>
        <p:spPr/>
        <p:txBody>
          <a:bodyPr/>
          <a:lstStyle/>
          <a:p>
            <a:fld id="{8C2B7BF7-2C5A-449B-A2AB-0552AC38E9BB}" type="slidenum">
              <a:rPr lang="en-IN" smtClean="0"/>
              <a:t>‹#›</a:t>
            </a:fld>
            <a:endParaRPr lang="en-IN"/>
          </a:p>
        </p:txBody>
      </p:sp>
    </p:spTree>
    <p:extLst>
      <p:ext uri="{BB962C8B-B14F-4D97-AF65-F5344CB8AC3E}">
        <p14:creationId xmlns:p14="http://schemas.microsoft.com/office/powerpoint/2010/main" val="89164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B26A-EA64-8215-BBA7-705137B2D6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B3FBE1-75A3-B07D-A416-FC1F5CB3E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79F09-C4C5-4B47-3D55-093C8BA2C1CC}"/>
              </a:ext>
            </a:extLst>
          </p:cNvPr>
          <p:cNvSpPr>
            <a:spLocks noGrp="1"/>
          </p:cNvSpPr>
          <p:nvPr>
            <p:ph type="dt" sz="half" idx="10"/>
          </p:nvPr>
        </p:nvSpPr>
        <p:spPr/>
        <p:txBody>
          <a:bodyPr/>
          <a:lstStyle/>
          <a:p>
            <a:fld id="{276A5A86-45B4-4236-9AAA-9497399FF814}" type="datetimeFigureOut">
              <a:rPr lang="en-IN" smtClean="0"/>
              <a:t>31-05-2025</a:t>
            </a:fld>
            <a:endParaRPr lang="en-IN"/>
          </a:p>
        </p:txBody>
      </p:sp>
      <p:sp>
        <p:nvSpPr>
          <p:cNvPr id="5" name="Footer Placeholder 4">
            <a:extLst>
              <a:ext uri="{FF2B5EF4-FFF2-40B4-BE49-F238E27FC236}">
                <a16:creationId xmlns:a16="http://schemas.microsoft.com/office/drawing/2014/main" id="{8578E9CF-B4E9-6E9E-F17B-A59F7B6AB9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5F5B1F-80A4-643C-E054-44C2D6509CB8}"/>
              </a:ext>
            </a:extLst>
          </p:cNvPr>
          <p:cNvSpPr>
            <a:spLocks noGrp="1"/>
          </p:cNvSpPr>
          <p:nvPr>
            <p:ph type="sldNum" sz="quarter" idx="12"/>
          </p:nvPr>
        </p:nvSpPr>
        <p:spPr/>
        <p:txBody>
          <a:bodyPr/>
          <a:lstStyle/>
          <a:p>
            <a:fld id="{8C2B7BF7-2C5A-449B-A2AB-0552AC38E9BB}" type="slidenum">
              <a:rPr lang="en-IN" smtClean="0"/>
              <a:t>‹#›</a:t>
            </a:fld>
            <a:endParaRPr lang="en-IN"/>
          </a:p>
        </p:txBody>
      </p:sp>
    </p:spTree>
    <p:extLst>
      <p:ext uri="{BB962C8B-B14F-4D97-AF65-F5344CB8AC3E}">
        <p14:creationId xmlns:p14="http://schemas.microsoft.com/office/powerpoint/2010/main" val="199692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0650E0-8C67-DFC6-4240-1B8EE71163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FE37D1-14B4-44C2-A90E-5761DB2587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BB9D61-DA94-B43C-93C2-CCA6483AA479}"/>
              </a:ext>
            </a:extLst>
          </p:cNvPr>
          <p:cNvSpPr>
            <a:spLocks noGrp="1"/>
          </p:cNvSpPr>
          <p:nvPr>
            <p:ph type="dt" sz="half" idx="10"/>
          </p:nvPr>
        </p:nvSpPr>
        <p:spPr/>
        <p:txBody>
          <a:bodyPr/>
          <a:lstStyle/>
          <a:p>
            <a:fld id="{276A5A86-45B4-4236-9AAA-9497399FF814}" type="datetimeFigureOut">
              <a:rPr lang="en-IN" smtClean="0"/>
              <a:t>31-05-2025</a:t>
            </a:fld>
            <a:endParaRPr lang="en-IN"/>
          </a:p>
        </p:txBody>
      </p:sp>
      <p:sp>
        <p:nvSpPr>
          <p:cNvPr id="5" name="Footer Placeholder 4">
            <a:extLst>
              <a:ext uri="{FF2B5EF4-FFF2-40B4-BE49-F238E27FC236}">
                <a16:creationId xmlns:a16="http://schemas.microsoft.com/office/drawing/2014/main" id="{835FC8FE-5AE0-0EB6-AFEB-3F8C253DDE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6DD9E0-72D9-997B-7CFA-38CBD5541C66}"/>
              </a:ext>
            </a:extLst>
          </p:cNvPr>
          <p:cNvSpPr>
            <a:spLocks noGrp="1"/>
          </p:cNvSpPr>
          <p:nvPr>
            <p:ph type="sldNum" sz="quarter" idx="12"/>
          </p:nvPr>
        </p:nvSpPr>
        <p:spPr/>
        <p:txBody>
          <a:bodyPr/>
          <a:lstStyle/>
          <a:p>
            <a:fld id="{8C2B7BF7-2C5A-449B-A2AB-0552AC38E9BB}" type="slidenum">
              <a:rPr lang="en-IN" smtClean="0"/>
              <a:t>‹#›</a:t>
            </a:fld>
            <a:endParaRPr lang="en-IN"/>
          </a:p>
        </p:txBody>
      </p:sp>
    </p:spTree>
    <p:extLst>
      <p:ext uri="{BB962C8B-B14F-4D97-AF65-F5344CB8AC3E}">
        <p14:creationId xmlns:p14="http://schemas.microsoft.com/office/powerpoint/2010/main" val="232258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E120-E5CD-ED1A-3C94-050924B2B7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BBC13F-7ACB-43DF-7C3B-3CC9F53233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DF04D1-64ED-2B8E-269F-BFEA541290D9}"/>
              </a:ext>
            </a:extLst>
          </p:cNvPr>
          <p:cNvSpPr>
            <a:spLocks noGrp="1"/>
          </p:cNvSpPr>
          <p:nvPr>
            <p:ph type="dt" sz="half" idx="10"/>
          </p:nvPr>
        </p:nvSpPr>
        <p:spPr/>
        <p:txBody>
          <a:bodyPr/>
          <a:lstStyle/>
          <a:p>
            <a:fld id="{276A5A86-45B4-4236-9AAA-9497399FF814}" type="datetimeFigureOut">
              <a:rPr lang="en-IN" smtClean="0"/>
              <a:t>31-05-2025</a:t>
            </a:fld>
            <a:endParaRPr lang="en-IN"/>
          </a:p>
        </p:txBody>
      </p:sp>
      <p:sp>
        <p:nvSpPr>
          <p:cNvPr id="5" name="Footer Placeholder 4">
            <a:extLst>
              <a:ext uri="{FF2B5EF4-FFF2-40B4-BE49-F238E27FC236}">
                <a16:creationId xmlns:a16="http://schemas.microsoft.com/office/drawing/2014/main" id="{272CA3FC-9E14-7FA1-14FD-951A3D1EC8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937FA6-F823-AD91-EE25-5D29F9C66CB0}"/>
              </a:ext>
            </a:extLst>
          </p:cNvPr>
          <p:cNvSpPr>
            <a:spLocks noGrp="1"/>
          </p:cNvSpPr>
          <p:nvPr>
            <p:ph type="sldNum" sz="quarter" idx="12"/>
          </p:nvPr>
        </p:nvSpPr>
        <p:spPr/>
        <p:txBody>
          <a:bodyPr/>
          <a:lstStyle/>
          <a:p>
            <a:fld id="{8C2B7BF7-2C5A-449B-A2AB-0552AC38E9BB}" type="slidenum">
              <a:rPr lang="en-IN" smtClean="0"/>
              <a:t>‹#›</a:t>
            </a:fld>
            <a:endParaRPr lang="en-IN"/>
          </a:p>
        </p:txBody>
      </p:sp>
    </p:spTree>
    <p:extLst>
      <p:ext uri="{BB962C8B-B14F-4D97-AF65-F5344CB8AC3E}">
        <p14:creationId xmlns:p14="http://schemas.microsoft.com/office/powerpoint/2010/main" val="1523946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71C5-4F19-1DF3-E132-FADDECF02D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D6F565-E87B-47BD-552D-4E321C5225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F575A4-9237-9724-378D-B0330D7FA000}"/>
              </a:ext>
            </a:extLst>
          </p:cNvPr>
          <p:cNvSpPr>
            <a:spLocks noGrp="1"/>
          </p:cNvSpPr>
          <p:nvPr>
            <p:ph type="dt" sz="half" idx="10"/>
          </p:nvPr>
        </p:nvSpPr>
        <p:spPr/>
        <p:txBody>
          <a:bodyPr/>
          <a:lstStyle/>
          <a:p>
            <a:fld id="{276A5A86-45B4-4236-9AAA-9497399FF814}" type="datetimeFigureOut">
              <a:rPr lang="en-IN" smtClean="0"/>
              <a:t>31-05-2025</a:t>
            </a:fld>
            <a:endParaRPr lang="en-IN"/>
          </a:p>
        </p:txBody>
      </p:sp>
      <p:sp>
        <p:nvSpPr>
          <p:cNvPr id="5" name="Footer Placeholder 4">
            <a:extLst>
              <a:ext uri="{FF2B5EF4-FFF2-40B4-BE49-F238E27FC236}">
                <a16:creationId xmlns:a16="http://schemas.microsoft.com/office/drawing/2014/main" id="{8DC13F47-D86E-BD06-FDCD-62D6E07760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5251A0-980C-496C-D9CD-020F588568E0}"/>
              </a:ext>
            </a:extLst>
          </p:cNvPr>
          <p:cNvSpPr>
            <a:spLocks noGrp="1"/>
          </p:cNvSpPr>
          <p:nvPr>
            <p:ph type="sldNum" sz="quarter" idx="12"/>
          </p:nvPr>
        </p:nvSpPr>
        <p:spPr/>
        <p:txBody>
          <a:bodyPr/>
          <a:lstStyle/>
          <a:p>
            <a:fld id="{8C2B7BF7-2C5A-449B-A2AB-0552AC38E9BB}" type="slidenum">
              <a:rPr lang="en-IN" smtClean="0"/>
              <a:t>‹#›</a:t>
            </a:fld>
            <a:endParaRPr lang="en-IN"/>
          </a:p>
        </p:txBody>
      </p:sp>
    </p:spTree>
    <p:extLst>
      <p:ext uri="{BB962C8B-B14F-4D97-AF65-F5344CB8AC3E}">
        <p14:creationId xmlns:p14="http://schemas.microsoft.com/office/powerpoint/2010/main" val="73947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A08A-010F-C376-7542-A2AAE441D5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961F3A-994B-3889-C2A0-327111B9B9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CB2994-CCB7-B8B1-D32F-F2FB588AB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E6F455-2F21-D17F-C2D3-45D0871C7319}"/>
              </a:ext>
            </a:extLst>
          </p:cNvPr>
          <p:cNvSpPr>
            <a:spLocks noGrp="1"/>
          </p:cNvSpPr>
          <p:nvPr>
            <p:ph type="dt" sz="half" idx="10"/>
          </p:nvPr>
        </p:nvSpPr>
        <p:spPr/>
        <p:txBody>
          <a:bodyPr/>
          <a:lstStyle/>
          <a:p>
            <a:fld id="{276A5A86-45B4-4236-9AAA-9497399FF814}" type="datetimeFigureOut">
              <a:rPr lang="en-IN" smtClean="0"/>
              <a:t>31-05-2025</a:t>
            </a:fld>
            <a:endParaRPr lang="en-IN"/>
          </a:p>
        </p:txBody>
      </p:sp>
      <p:sp>
        <p:nvSpPr>
          <p:cNvPr id="6" name="Footer Placeholder 5">
            <a:extLst>
              <a:ext uri="{FF2B5EF4-FFF2-40B4-BE49-F238E27FC236}">
                <a16:creationId xmlns:a16="http://schemas.microsoft.com/office/drawing/2014/main" id="{F8C58A5B-393F-C0F7-DECC-69303F35AF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8ECC3F-7F94-0F83-87DC-B11E2B3A700C}"/>
              </a:ext>
            </a:extLst>
          </p:cNvPr>
          <p:cNvSpPr>
            <a:spLocks noGrp="1"/>
          </p:cNvSpPr>
          <p:nvPr>
            <p:ph type="sldNum" sz="quarter" idx="12"/>
          </p:nvPr>
        </p:nvSpPr>
        <p:spPr/>
        <p:txBody>
          <a:bodyPr/>
          <a:lstStyle/>
          <a:p>
            <a:fld id="{8C2B7BF7-2C5A-449B-A2AB-0552AC38E9BB}" type="slidenum">
              <a:rPr lang="en-IN" smtClean="0"/>
              <a:t>‹#›</a:t>
            </a:fld>
            <a:endParaRPr lang="en-IN"/>
          </a:p>
        </p:txBody>
      </p:sp>
    </p:spTree>
    <p:extLst>
      <p:ext uri="{BB962C8B-B14F-4D97-AF65-F5344CB8AC3E}">
        <p14:creationId xmlns:p14="http://schemas.microsoft.com/office/powerpoint/2010/main" val="370180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606F-20BB-A6DC-BA90-1E73630E96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C16E56-4B9B-0D07-085D-49034D1C30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42451-679C-76B2-890D-9505A834D4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228E3F-C6DD-7459-25AB-C55AB4910E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AA053A-FC31-D9B8-753D-F15C3A31AC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BA9CB3-2EFF-EBE6-3B98-BBB5EDA9F573}"/>
              </a:ext>
            </a:extLst>
          </p:cNvPr>
          <p:cNvSpPr>
            <a:spLocks noGrp="1"/>
          </p:cNvSpPr>
          <p:nvPr>
            <p:ph type="dt" sz="half" idx="10"/>
          </p:nvPr>
        </p:nvSpPr>
        <p:spPr/>
        <p:txBody>
          <a:bodyPr/>
          <a:lstStyle/>
          <a:p>
            <a:fld id="{276A5A86-45B4-4236-9AAA-9497399FF814}" type="datetimeFigureOut">
              <a:rPr lang="en-IN" smtClean="0"/>
              <a:t>31-05-2025</a:t>
            </a:fld>
            <a:endParaRPr lang="en-IN"/>
          </a:p>
        </p:txBody>
      </p:sp>
      <p:sp>
        <p:nvSpPr>
          <p:cNvPr id="8" name="Footer Placeholder 7">
            <a:extLst>
              <a:ext uri="{FF2B5EF4-FFF2-40B4-BE49-F238E27FC236}">
                <a16:creationId xmlns:a16="http://schemas.microsoft.com/office/drawing/2014/main" id="{1A0AF55C-F396-678C-CB72-11056FA1A3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9DFE66-637B-5363-2201-A65AF62C5954}"/>
              </a:ext>
            </a:extLst>
          </p:cNvPr>
          <p:cNvSpPr>
            <a:spLocks noGrp="1"/>
          </p:cNvSpPr>
          <p:nvPr>
            <p:ph type="sldNum" sz="quarter" idx="12"/>
          </p:nvPr>
        </p:nvSpPr>
        <p:spPr/>
        <p:txBody>
          <a:bodyPr/>
          <a:lstStyle/>
          <a:p>
            <a:fld id="{8C2B7BF7-2C5A-449B-A2AB-0552AC38E9BB}" type="slidenum">
              <a:rPr lang="en-IN" smtClean="0"/>
              <a:t>‹#›</a:t>
            </a:fld>
            <a:endParaRPr lang="en-IN"/>
          </a:p>
        </p:txBody>
      </p:sp>
    </p:spTree>
    <p:extLst>
      <p:ext uri="{BB962C8B-B14F-4D97-AF65-F5344CB8AC3E}">
        <p14:creationId xmlns:p14="http://schemas.microsoft.com/office/powerpoint/2010/main" val="402810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C6D0-9959-E9F5-00FF-7F48F15DBB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CB77C6-7CF0-512A-8F15-545AC541F915}"/>
              </a:ext>
            </a:extLst>
          </p:cNvPr>
          <p:cNvSpPr>
            <a:spLocks noGrp="1"/>
          </p:cNvSpPr>
          <p:nvPr>
            <p:ph type="dt" sz="half" idx="10"/>
          </p:nvPr>
        </p:nvSpPr>
        <p:spPr/>
        <p:txBody>
          <a:bodyPr/>
          <a:lstStyle/>
          <a:p>
            <a:fld id="{276A5A86-45B4-4236-9AAA-9497399FF814}" type="datetimeFigureOut">
              <a:rPr lang="en-IN" smtClean="0"/>
              <a:t>31-05-2025</a:t>
            </a:fld>
            <a:endParaRPr lang="en-IN"/>
          </a:p>
        </p:txBody>
      </p:sp>
      <p:sp>
        <p:nvSpPr>
          <p:cNvPr id="4" name="Footer Placeholder 3">
            <a:extLst>
              <a:ext uri="{FF2B5EF4-FFF2-40B4-BE49-F238E27FC236}">
                <a16:creationId xmlns:a16="http://schemas.microsoft.com/office/drawing/2014/main" id="{7C3CA71B-397F-F5D6-CF56-C986DF2F80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61B5D2-C1C4-ED9F-34C1-3F57694BB6CA}"/>
              </a:ext>
            </a:extLst>
          </p:cNvPr>
          <p:cNvSpPr>
            <a:spLocks noGrp="1"/>
          </p:cNvSpPr>
          <p:nvPr>
            <p:ph type="sldNum" sz="quarter" idx="12"/>
          </p:nvPr>
        </p:nvSpPr>
        <p:spPr/>
        <p:txBody>
          <a:bodyPr/>
          <a:lstStyle/>
          <a:p>
            <a:fld id="{8C2B7BF7-2C5A-449B-A2AB-0552AC38E9BB}" type="slidenum">
              <a:rPr lang="en-IN" smtClean="0"/>
              <a:t>‹#›</a:t>
            </a:fld>
            <a:endParaRPr lang="en-IN"/>
          </a:p>
        </p:txBody>
      </p:sp>
    </p:spTree>
    <p:extLst>
      <p:ext uri="{BB962C8B-B14F-4D97-AF65-F5344CB8AC3E}">
        <p14:creationId xmlns:p14="http://schemas.microsoft.com/office/powerpoint/2010/main" val="119568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0CB8E-FA58-7A28-8993-7783FD78A461}"/>
              </a:ext>
            </a:extLst>
          </p:cNvPr>
          <p:cNvSpPr>
            <a:spLocks noGrp="1"/>
          </p:cNvSpPr>
          <p:nvPr>
            <p:ph type="dt" sz="half" idx="10"/>
          </p:nvPr>
        </p:nvSpPr>
        <p:spPr/>
        <p:txBody>
          <a:bodyPr/>
          <a:lstStyle/>
          <a:p>
            <a:fld id="{276A5A86-45B4-4236-9AAA-9497399FF814}" type="datetimeFigureOut">
              <a:rPr lang="en-IN" smtClean="0"/>
              <a:t>31-05-2025</a:t>
            </a:fld>
            <a:endParaRPr lang="en-IN"/>
          </a:p>
        </p:txBody>
      </p:sp>
      <p:sp>
        <p:nvSpPr>
          <p:cNvPr id="3" name="Footer Placeholder 2">
            <a:extLst>
              <a:ext uri="{FF2B5EF4-FFF2-40B4-BE49-F238E27FC236}">
                <a16:creationId xmlns:a16="http://schemas.microsoft.com/office/drawing/2014/main" id="{D1B50B53-2746-AA98-91C5-0E9C4882B4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868857-E33F-BCB4-E267-402461771F6E}"/>
              </a:ext>
            </a:extLst>
          </p:cNvPr>
          <p:cNvSpPr>
            <a:spLocks noGrp="1"/>
          </p:cNvSpPr>
          <p:nvPr>
            <p:ph type="sldNum" sz="quarter" idx="12"/>
          </p:nvPr>
        </p:nvSpPr>
        <p:spPr/>
        <p:txBody>
          <a:bodyPr/>
          <a:lstStyle/>
          <a:p>
            <a:fld id="{8C2B7BF7-2C5A-449B-A2AB-0552AC38E9BB}" type="slidenum">
              <a:rPr lang="en-IN" smtClean="0"/>
              <a:t>‹#›</a:t>
            </a:fld>
            <a:endParaRPr lang="en-IN"/>
          </a:p>
        </p:txBody>
      </p:sp>
    </p:spTree>
    <p:extLst>
      <p:ext uri="{BB962C8B-B14F-4D97-AF65-F5344CB8AC3E}">
        <p14:creationId xmlns:p14="http://schemas.microsoft.com/office/powerpoint/2010/main" val="47739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53C08-090E-76A7-A518-D405D31EA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CF2267-B951-846D-A695-F379ADE72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652A5B-E058-6B90-B4E3-5D86CE614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48CFC7-1387-7671-C72C-F6FB4A1586CD}"/>
              </a:ext>
            </a:extLst>
          </p:cNvPr>
          <p:cNvSpPr>
            <a:spLocks noGrp="1"/>
          </p:cNvSpPr>
          <p:nvPr>
            <p:ph type="dt" sz="half" idx="10"/>
          </p:nvPr>
        </p:nvSpPr>
        <p:spPr/>
        <p:txBody>
          <a:bodyPr/>
          <a:lstStyle/>
          <a:p>
            <a:fld id="{276A5A86-45B4-4236-9AAA-9497399FF814}" type="datetimeFigureOut">
              <a:rPr lang="en-IN" smtClean="0"/>
              <a:t>31-05-2025</a:t>
            </a:fld>
            <a:endParaRPr lang="en-IN"/>
          </a:p>
        </p:txBody>
      </p:sp>
      <p:sp>
        <p:nvSpPr>
          <p:cNvPr id="6" name="Footer Placeholder 5">
            <a:extLst>
              <a:ext uri="{FF2B5EF4-FFF2-40B4-BE49-F238E27FC236}">
                <a16:creationId xmlns:a16="http://schemas.microsoft.com/office/drawing/2014/main" id="{35BF2148-C395-917B-14B8-E2B7CCBA17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1EF78-E9EA-231F-3F19-8A9697414BA3}"/>
              </a:ext>
            </a:extLst>
          </p:cNvPr>
          <p:cNvSpPr>
            <a:spLocks noGrp="1"/>
          </p:cNvSpPr>
          <p:nvPr>
            <p:ph type="sldNum" sz="quarter" idx="12"/>
          </p:nvPr>
        </p:nvSpPr>
        <p:spPr/>
        <p:txBody>
          <a:bodyPr/>
          <a:lstStyle/>
          <a:p>
            <a:fld id="{8C2B7BF7-2C5A-449B-A2AB-0552AC38E9BB}" type="slidenum">
              <a:rPr lang="en-IN" smtClean="0"/>
              <a:t>‹#›</a:t>
            </a:fld>
            <a:endParaRPr lang="en-IN"/>
          </a:p>
        </p:txBody>
      </p:sp>
    </p:spTree>
    <p:extLst>
      <p:ext uri="{BB962C8B-B14F-4D97-AF65-F5344CB8AC3E}">
        <p14:creationId xmlns:p14="http://schemas.microsoft.com/office/powerpoint/2010/main" val="227966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EEB33-D4AE-8E02-FF21-140B9B792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862E13-0C67-FE5E-742B-2A6B645968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AB19C7-3E41-0F6D-00E3-17153095C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48A0D-20C8-7307-567C-D6191EDA7AC2}"/>
              </a:ext>
            </a:extLst>
          </p:cNvPr>
          <p:cNvSpPr>
            <a:spLocks noGrp="1"/>
          </p:cNvSpPr>
          <p:nvPr>
            <p:ph type="dt" sz="half" idx="10"/>
          </p:nvPr>
        </p:nvSpPr>
        <p:spPr/>
        <p:txBody>
          <a:bodyPr/>
          <a:lstStyle/>
          <a:p>
            <a:fld id="{276A5A86-45B4-4236-9AAA-9497399FF814}" type="datetimeFigureOut">
              <a:rPr lang="en-IN" smtClean="0"/>
              <a:t>31-05-2025</a:t>
            </a:fld>
            <a:endParaRPr lang="en-IN"/>
          </a:p>
        </p:txBody>
      </p:sp>
      <p:sp>
        <p:nvSpPr>
          <p:cNvPr id="6" name="Footer Placeholder 5">
            <a:extLst>
              <a:ext uri="{FF2B5EF4-FFF2-40B4-BE49-F238E27FC236}">
                <a16:creationId xmlns:a16="http://schemas.microsoft.com/office/drawing/2014/main" id="{BE1B3980-0484-B4B5-F5A4-056C25F6E8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3B44ED-B765-1AF4-DC86-A1CA359AAF38}"/>
              </a:ext>
            </a:extLst>
          </p:cNvPr>
          <p:cNvSpPr>
            <a:spLocks noGrp="1"/>
          </p:cNvSpPr>
          <p:nvPr>
            <p:ph type="sldNum" sz="quarter" idx="12"/>
          </p:nvPr>
        </p:nvSpPr>
        <p:spPr/>
        <p:txBody>
          <a:bodyPr/>
          <a:lstStyle/>
          <a:p>
            <a:fld id="{8C2B7BF7-2C5A-449B-A2AB-0552AC38E9BB}" type="slidenum">
              <a:rPr lang="en-IN" smtClean="0"/>
              <a:t>‹#›</a:t>
            </a:fld>
            <a:endParaRPr lang="en-IN"/>
          </a:p>
        </p:txBody>
      </p:sp>
    </p:spTree>
    <p:extLst>
      <p:ext uri="{BB962C8B-B14F-4D97-AF65-F5344CB8AC3E}">
        <p14:creationId xmlns:p14="http://schemas.microsoft.com/office/powerpoint/2010/main" val="30346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D89F19-3AFD-FF85-F891-DC21B48530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DF0FBD-9D9A-99FD-8C52-BD2495D3D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CA940C-FB6A-0392-81BF-965184DFB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A5A86-45B4-4236-9AAA-9497399FF814}" type="datetimeFigureOut">
              <a:rPr lang="en-IN" smtClean="0"/>
              <a:t>31-05-2025</a:t>
            </a:fld>
            <a:endParaRPr lang="en-IN"/>
          </a:p>
        </p:txBody>
      </p:sp>
      <p:sp>
        <p:nvSpPr>
          <p:cNvPr id="5" name="Footer Placeholder 4">
            <a:extLst>
              <a:ext uri="{FF2B5EF4-FFF2-40B4-BE49-F238E27FC236}">
                <a16:creationId xmlns:a16="http://schemas.microsoft.com/office/drawing/2014/main" id="{B4210BBD-66C0-DB8B-2AE4-2AF9D44E57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5A644B-046F-3CB2-245A-FE42D8E91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7BF7-2C5A-449B-A2AB-0552AC38E9BB}" type="slidenum">
              <a:rPr lang="en-IN" smtClean="0"/>
              <a:t>‹#›</a:t>
            </a:fld>
            <a:endParaRPr lang="en-IN"/>
          </a:p>
        </p:txBody>
      </p:sp>
    </p:spTree>
    <p:extLst>
      <p:ext uri="{BB962C8B-B14F-4D97-AF65-F5344CB8AC3E}">
        <p14:creationId xmlns:p14="http://schemas.microsoft.com/office/powerpoint/2010/main" val="2812403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vidwan.inflibnet.ac.in/profile/194352"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p14">
            <a:extLst>
              <a:ext uri="{FF2B5EF4-FFF2-40B4-BE49-F238E27FC236}">
                <a16:creationId xmlns:a16="http://schemas.microsoft.com/office/drawing/2014/main" id="{DADC8E5D-BBE7-79E2-6E9E-9BAB437A3A61}"/>
              </a:ext>
            </a:extLst>
          </p:cNvPr>
          <p:cNvSpPr/>
          <p:nvPr/>
        </p:nvSpPr>
        <p:spPr>
          <a:xfrm>
            <a:off x="0" y="2675373"/>
            <a:ext cx="12192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IN" sz="2800" b="1" i="0" dirty="0">
                <a:solidFill>
                  <a:srgbClr val="0070C0"/>
                </a:solidFill>
                <a:latin typeface="Times New Roman"/>
                <a:ea typeface="Times New Roman"/>
                <a:cs typeface="Times New Roman"/>
                <a:sym typeface="Times New Roman"/>
              </a:rPr>
              <a:t>Internship Presentation – VIII Semester</a:t>
            </a:r>
            <a:endParaRPr lang="en-IN" sz="2800" b="1" dirty="0">
              <a:solidFill>
                <a:srgbClr val="C00000"/>
              </a:solidFill>
              <a:latin typeface="Times New Roman"/>
              <a:ea typeface="Calibri"/>
              <a:cs typeface="Times New Roman"/>
              <a:sym typeface="Times New Roman"/>
            </a:endParaRPr>
          </a:p>
          <a:p>
            <a:pPr marL="0" marR="0" lvl="0" indent="0" algn="ctr" rtl="0">
              <a:spcBef>
                <a:spcPts val="0"/>
              </a:spcBef>
              <a:spcAft>
                <a:spcPts val="0"/>
              </a:spcAft>
              <a:buNone/>
            </a:pPr>
            <a:endParaRPr sz="2800" b="0" dirty="0">
              <a:solidFill>
                <a:schemeClr val="dk1"/>
              </a:solidFill>
              <a:latin typeface="Calibri"/>
              <a:ea typeface="Calibri"/>
              <a:cs typeface="Calibri"/>
              <a:sym typeface="Calibri"/>
            </a:endParaRPr>
          </a:p>
        </p:txBody>
      </p:sp>
      <p:sp>
        <p:nvSpPr>
          <p:cNvPr id="6" name="Google Shape;76;p14">
            <a:extLst>
              <a:ext uri="{FF2B5EF4-FFF2-40B4-BE49-F238E27FC236}">
                <a16:creationId xmlns:a16="http://schemas.microsoft.com/office/drawing/2014/main" id="{958A9159-B45C-3BB1-8B28-87A97F5F24F4}"/>
              </a:ext>
            </a:extLst>
          </p:cNvPr>
          <p:cNvSpPr/>
          <p:nvPr/>
        </p:nvSpPr>
        <p:spPr>
          <a:xfrm>
            <a:off x="79513" y="3147764"/>
            <a:ext cx="12191999"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en-IN" sz="2400" b="1" dirty="0">
              <a:solidFill>
                <a:srgbClr val="FF0000"/>
              </a:solidFill>
              <a:latin typeface="Calibri"/>
              <a:ea typeface="Calibri"/>
              <a:cs typeface="Calibri"/>
              <a:sym typeface="Calibri"/>
            </a:endParaRPr>
          </a:p>
          <a:p>
            <a:pPr marL="0" marR="0" lvl="0" indent="0" algn="ctr" rtl="0">
              <a:spcBef>
                <a:spcPts val="0"/>
              </a:spcBef>
              <a:spcAft>
                <a:spcPts val="0"/>
              </a:spcAft>
              <a:buNone/>
            </a:pPr>
            <a:r>
              <a:rPr lang="en-IN" sz="2400" b="1" dirty="0">
                <a:solidFill>
                  <a:srgbClr val="FF0000"/>
                </a:solidFill>
                <a:latin typeface="Calibri"/>
                <a:ea typeface="Calibri"/>
                <a:cs typeface="Calibri"/>
                <a:sym typeface="Calibri"/>
              </a:rPr>
              <a:t>20/05/2025</a:t>
            </a:r>
          </a:p>
          <a:p>
            <a:pPr marL="0" marR="0" lvl="0" indent="0" algn="ctr" rtl="0">
              <a:spcBef>
                <a:spcPts val="0"/>
              </a:spcBef>
              <a:spcAft>
                <a:spcPts val="0"/>
              </a:spcAft>
              <a:buNone/>
            </a:pPr>
            <a:endParaRPr lang="en-IN" sz="11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IN" sz="1600" b="1" dirty="0">
                <a:solidFill>
                  <a:schemeClr val="dk1"/>
                </a:solidFill>
                <a:latin typeface="Calibri"/>
                <a:ea typeface="Calibri"/>
                <a:cs typeface="Calibri"/>
                <a:sym typeface="Calibri"/>
              </a:rPr>
              <a:t>      </a:t>
            </a:r>
            <a:endParaRPr sz="1600" b="1" dirty="0">
              <a:solidFill>
                <a:schemeClr val="dk1"/>
              </a:solidFill>
              <a:latin typeface="Calibri"/>
              <a:ea typeface="Calibri"/>
              <a:cs typeface="Calibri"/>
              <a:sym typeface="Calibri"/>
            </a:endParaRPr>
          </a:p>
        </p:txBody>
      </p:sp>
      <p:graphicFrame>
        <p:nvGraphicFramePr>
          <p:cNvPr id="7" name="Table 2">
            <a:extLst>
              <a:ext uri="{FF2B5EF4-FFF2-40B4-BE49-F238E27FC236}">
                <a16:creationId xmlns:a16="http://schemas.microsoft.com/office/drawing/2014/main" id="{CD03EDBD-43B3-8803-E633-9CF59E8C2ECE}"/>
              </a:ext>
            </a:extLst>
          </p:cNvPr>
          <p:cNvGraphicFramePr>
            <a:graphicFrameLocks noGrp="1"/>
          </p:cNvGraphicFramePr>
          <p:nvPr>
            <p:extLst>
              <p:ext uri="{D42A27DB-BD31-4B8C-83A1-F6EECF244321}">
                <p14:modId xmlns:p14="http://schemas.microsoft.com/office/powerpoint/2010/main" val="2583745771"/>
              </p:ext>
            </p:extLst>
          </p:nvPr>
        </p:nvGraphicFramePr>
        <p:xfrm>
          <a:off x="2111511" y="4101871"/>
          <a:ext cx="8128000" cy="523220"/>
        </p:xfrm>
        <a:graphic>
          <a:graphicData uri="http://schemas.openxmlformats.org/drawingml/2006/table">
            <a:tbl>
              <a:tblPr firstRow="1" bandRow="1"/>
              <a:tblGrid>
                <a:gridCol w="4064000">
                  <a:extLst>
                    <a:ext uri="{9D8B030D-6E8A-4147-A177-3AD203B41FA5}">
                      <a16:colId xmlns:a16="http://schemas.microsoft.com/office/drawing/2014/main" val="399434171"/>
                    </a:ext>
                  </a:extLst>
                </a:gridCol>
                <a:gridCol w="4064000">
                  <a:extLst>
                    <a:ext uri="{9D8B030D-6E8A-4147-A177-3AD203B41FA5}">
                      <a16:colId xmlns:a16="http://schemas.microsoft.com/office/drawing/2014/main" val="1648451071"/>
                    </a:ext>
                  </a:extLst>
                </a:gridCol>
              </a:tblGrid>
              <a:tr h="523220">
                <a:tc>
                  <a:txBody>
                    <a:bodyPr/>
                    <a:lstStyle/>
                    <a:p>
                      <a:pPr algn="ctr"/>
                      <a:r>
                        <a:rPr lang="en-US" dirty="0"/>
                        <a:t>ADWIN JUSTA MANUEL</a:t>
                      </a:r>
                      <a:endParaRPr lang="en-IN" dirty="0"/>
                    </a:p>
                  </a:txBody>
                  <a:tcPr/>
                </a:tc>
                <a:tc>
                  <a:txBody>
                    <a:bodyPr/>
                    <a:lstStyle/>
                    <a:p>
                      <a:pPr algn="ctr"/>
                      <a:r>
                        <a:rPr lang="en-US" dirty="0"/>
                        <a:t>1DS21MD004</a:t>
                      </a:r>
                      <a:endParaRPr lang="en-IN" dirty="0"/>
                    </a:p>
                  </a:txBody>
                  <a:tcPr/>
                </a:tc>
                <a:extLst>
                  <a:ext uri="{0D108BD9-81ED-4DB2-BD59-A6C34878D82A}">
                    <a16:rowId xmlns:a16="http://schemas.microsoft.com/office/drawing/2014/main" val="3148748820"/>
                  </a:ext>
                </a:extLst>
              </a:tr>
            </a:tbl>
          </a:graphicData>
        </a:graphic>
      </p:graphicFrame>
      <p:sp>
        <p:nvSpPr>
          <p:cNvPr id="3" name="Rectangle 2">
            <a:extLst>
              <a:ext uri="{FF2B5EF4-FFF2-40B4-BE49-F238E27FC236}">
                <a16:creationId xmlns:a16="http://schemas.microsoft.com/office/drawing/2014/main" id="{DBDA7265-CD01-CB77-E5D4-68BEF033029F}"/>
              </a:ext>
            </a:extLst>
          </p:cNvPr>
          <p:cNvSpPr/>
          <p:nvPr/>
        </p:nvSpPr>
        <p:spPr>
          <a:xfrm>
            <a:off x="453432" y="678177"/>
            <a:ext cx="11444159" cy="646331"/>
          </a:xfrm>
          <a:prstGeom prst="rect">
            <a:avLst/>
          </a:prstGeom>
          <a:noFill/>
        </p:spPr>
        <p:txBody>
          <a:bodyPr wrap="none" lIns="91440" tIns="45720" rIns="91440" bIns="45720">
            <a:spAutoFit/>
          </a:bodyPr>
          <a:lstStyle/>
          <a:p>
            <a:pPr algn="ctr"/>
            <a:r>
              <a:rPr lang="en-IN" sz="3600" b="1" cap="none" spc="0" dirty="0">
                <a:ln w="22225">
                  <a:solidFill>
                    <a:schemeClr val="accent2"/>
                  </a:solidFill>
                  <a:prstDash val="solid"/>
                </a:ln>
                <a:solidFill>
                  <a:srgbClr val="0070C0"/>
                </a:solidFill>
                <a:effectLst/>
              </a:rPr>
              <a:t>DAYANANDA SAGAR COLLEGE OF ENGINEERING</a:t>
            </a:r>
          </a:p>
        </p:txBody>
      </p:sp>
      <p:sp>
        <p:nvSpPr>
          <p:cNvPr id="4" name="TextBox 3">
            <a:extLst>
              <a:ext uri="{FF2B5EF4-FFF2-40B4-BE49-F238E27FC236}">
                <a16:creationId xmlns:a16="http://schemas.microsoft.com/office/drawing/2014/main" id="{7CD19007-BB05-967B-B37F-9FB45DC4F9A9}"/>
              </a:ext>
            </a:extLst>
          </p:cNvPr>
          <p:cNvSpPr txBox="1"/>
          <p:nvPr/>
        </p:nvSpPr>
        <p:spPr>
          <a:xfrm>
            <a:off x="2804160" y="1324508"/>
            <a:ext cx="6856675" cy="369332"/>
          </a:xfrm>
          <a:prstGeom prst="rect">
            <a:avLst/>
          </a:prstGeom>
          <a:noFill/>
        </p:spPr>
        <p:txBody>
          <a:bodyPr wrap="square" rtlCol="0">
            <a:spAutoFit/>
          </a:bodyPr>
          <a:lstStyle/>
          <a:p>
            <a:r>
              <a:rPr lang="en-IN" dirty="0" err="1"/>
              <a:t>Shavige</a:t>
            </a:r>
            <a:r>
              <a:rPr lang="en-IN" dirty="0"/>
              <a:t> </a:t>
            </a:r>
            <a:r>
              <a:rPr lang="en-IN" dirty="0" err="1"/>
              <a:t>Malleshwara</a:t>
            </a:r>
            <a:r>
              <a:rPr lang="en-IN" dirty="0"/>
              <a:t> Hills, Kumaraswamy Layout, Bengaluru 560111</a:t>
            </a:r>
          </a:p>
        </p:txBody>
      </p:sp>
      <p:sp>
        <p:nvSpPr>
          <p:cNvPr id="9" name="Rectangle 8">
            <a:extLst>
              <a:ext uri="{FF2B5EF4-FFF2-40B4-BE49-F238E27FC236}">
                <a16:creationId xmlns:a16="http://schemas.microsoft.com/office/drawing/2014/main" id="{9C63EB58-B40E-353D-C062-9FEB9A9C4A47}"/>
              </a:ext>
            </a:extLst>
          </p:cNvPr>
          <p:cNvSpPr/>
          <p:nvPr/>
        </p:nvSpPr>
        <p:spPr>
          <a:xfrm>
            <a:off x="1149900" y="1783281"/>
            <a:ext cx="10296408" cy="523220"/>
          </a:xfrm>
          <a:prstGeom prst="rect">
            <a:avLst/>
          </a:prstGeom>
          <a:noFill/>
        </p:spPr>
        <p:txBody>
          <a:bodyPr wrap="none" lIns="91440" tIns="45720" rIns="91440" bIns="45720">
            <a:spAutoFit/>
          </a:bodyPr>
          <a:lstStyle/>
          <a:p>
            <a:pPr algn="ctr"/>
            <a:r>
              <a:rPr lang="en-IN" sz="2800" b="1" cap="none" spc="0" dirty="0">
                <a:ln w="22225">
                  <a:solidFill>
                    <a:schemeClr val="accent2"/>
                  </a:solidFill>
                  <a:prstDash val="solid"/>
                </a:ln>
                <a:solidFill>
                  <a:srgbClr val="0070C0"/>
                </a:solidFill>
                <a:effectLst/>
              </a:rPr>
              <a:t>DEPARTMENT OF MEDICAL ELECTRONICS ENGINEERNG </a:t>
            </a:r>
          </a:p>
        </p:txBody>
      </p:sp>
      <p:sp>
        <p:nvSpPr>
          <p:cNvPr id="2" name="TextBox 1">
            <a:extLst>
              <a:ext uri="{FF2B5EF4-FFF2-40B4-BE49-F238E27FC236}">
                <a16:creationId xmlns:a16="http://schemas.microsoft.com/office/drawing/2014/main" id="{B4F84F5F-8A01-9AF0-96C8-93EC1D3D80CC}"/>
              </a:ext>
            </a:extLst>
          </p:cNvPr>
          <p:cNvSpPr txBox="1"/>
          <p:nvPr/>
        </p:nvSpPr>
        <p:spPr>
          <a:xfrm>
            <a:off x="453432" y="4994423"/>
            <a:ext cx="5037513" cy="369332"/>
          </a:xfrm>
          <a:prstGeom prst="rect">
            <a:avLst/>
          </a:prstGeom>
          <a:noFill/>
        </p:spPr>
        <p:txBody>
          <a:bodyPr wrap="square" rtlCol="0">
            <a:spAutoFit/>
          </a:bodyPr>
          <a:lstStyle/>
          <a:p>
            <a:r>
              <a:rPr lang="en-IN" dirty="0"/>
              <a:t>Internal Guide – Dr. Padma C R., Associate Professor</a:t>
            </a:r>
          </a:p>
        </p:txBody>
      </p:sp>
      <p:sp>
        <p:nvSpPr>
          <p:cNvPr id="10" name="TextBox 9">
            <a:extLst>
              <a:ext uri="{FF2B5EF4-FFF2-40B4-BE49-F238E27FC236}">
                <a16:creationId xmlns:a16="http://schemas.microsoft.com/office/drawing/2014/main" id="{AB3BB929-1F65-D4EA-5C58-7D7841505CCB}"/>
              </a:ext>
            </a:extLst>
          </p:cNvPr>
          <p:cNvSpPr txBox="1"/>
          <p:nvPr/>
        </p:nvSpPr>
        <p:spPr>
          <a:xfrm>
            <a:off x="6701057" y="4994423"/>
            <a:ext cx="5395805" cy="646331"/>
          </a:xfrm>
          <a:prstGeom prst="rect">
            <a:avLst/>
          </a:prstGeom>
          <a:noFill/>
        </p:spPr>
        <p:txBody>
          <a:bodyPr wrap="square" rtlCol="0">
            <a:spAutoFit/>
          </a:bodyPr>
          <a:lstStyle/>
          <a:p>
            <a:r>
              <a:rPr lang="en-IN" dirty="0"/>
              <a:t>Mentor – Dr. N . Sriraam., Dean R&amp;D, Professor and HOD, Department of Medical Electronics Engineering</a:t>
            </a:r>
          </a:p>
        </p:txBody>
      </p:sp>
      <p:sp>
        <p:nvSpPr>
          <p:cNvPr id="11" name="TextBox 10">
            <a:extLst>
              <a:ext uri="{FF2B5EF4-FFF2-40B4-BE49-F238E27FC236}">
                <a16:creationId xmlns:a16="http://schemas.microsoft.com/office/drawing/2014/main" id="{8CB87B31-6BCE-BCB9-D35D-188DC50D93CD}"/>
              </a:ext>
            </a:extLst>
          </p:cNvPr>
          <p:cNvSpPr txBox="1"/>
          <p:nvPr/>
        </p:nvSpPr>
        <p:spPr>
          <a:xfrm>
            <a:off x="470136" y="5882040"/>
            <a:ext cx="5199223" cy="369332"/>
          </a:xfrm>
          <a:prstGeom prst="rect">
            <a:avLst/>
          </a:prstGeom>
          <a:noFill/>
        </p:spPr>
        <p:txBody>
          <a:bodyPr wrap="square" rtlCol="0">
            <a:spAutoFit/>
          </a:bodyPr>
          <a:lstStyle/>
          <a:p>
            <a:r>
              <a:rPr lang="en-IN" dirty="0"/>
              <a:t>Internal Mentor – Kiran D ,JRF.</a:t>
            </a:r>
          </a:p>
        </p:txBody>
      </p:sp>
      <p:sp>
        <p:nvSpPr>
          <p:cNvPr id="12" name="Google Shape;88;p15">
            <a:extLst>
              <a:ext uri="{FF2B5EF4-FFF2-40B4-BE49-F238E27FC236}">
                <a16:creationId xmlns:a16="http://schemas.microsoft.com/office/drawing/2014/main" id="{34F6355E-ED0D-5B07-8C94-E6E535BE2292}"/>
              </a:ext>
            </a:extLst>
          </p:cNvPr>
          <p:cNvSpPr txBox="1">
            <a:spLocks noGrp="1"/>
          </p:cNvSpPr>
          <p:nvPr>
            <p:ph type="ftr" idx="11"/>
          </p:nvPr>
        </p:nvSpPr>
        <p:spPr>
          <a:xfrm>
            <a:off x="1393371" y="6492875"/>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Tree>
    <p:extLst>
      <p:ext uri="{BB962C8B-B14F-4D97-AF65-F5344CB8AC3E}">
        <p14:creationId xmlns:p14="http://schemas.microsoft.com/office/powerpoint/2010/main" val="282443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58C15-25C3-D67A-BB0B-7D9F27295B9A}"/>
              </a:ext>
            </a:extLst>
          </p:cNvPr>
          <p:cNvSpPr txBox="1"/>
          <p:nvPr/>
        </p:nvSpPr>
        <p:spPr>
          <a:xfrm>
            <a:off x="282633" y="274320"/>
            <a:ext cx="11626734" cy="6740307"/>
          </a:xfrm>
          <a:prstGeom prst="rect">
            <a:avLst/>
          </a:prstGeom>
          <a:noFill/>
        </p:spPr>
        <p:txBody>
          <a:bodyPr wrap="square" rtlCol="0">
            <a:spAutoFit/>
          </a:bodyPr>
          <a:lstStyle/>
          <a:p>
            <a:pPr>
              <a:buNone/>
            </a:pPr>
            <a:r>
              <a:rPr lang="en-US" b="1" dirty="0">
                <a:latin typeface="Times New Roman" panose="02020603050405020304" pitchFamily="18" charset="0"/>
                <a:cs typeface="Times New Roman" panose="02020603050405020304" pitchFamily="18" charset="0"/>
              </a:rPr>
              <a:t>2. Capnography</a:t>
            </a:r>
          </a:p>
          <a:p>
            <a:pPr>
              <a:buNone/>
            </a:pP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Working Principle:</a:t>
            </a:r>
            <a:r>
              <a:rPr lang="en-US" dirty="0">
                <a:latin typeface="Times New Roman" panose="02020603050405020304" pitchFamily="18" charset="0"/>
                <a:cs typeface="Times New Roman" panose="02020603050405020304" pitchFamily="18" charset="0"/>
              </a:rPr>
              <a:t> Measures the concentration of CO₂ in exhaled air using a nasal cannula or mouthpiece.</a:t>
            </a:r>
          </a:p>
          <a:p>
            <a:pPr marL="365125" indent="-365125">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Sensor Type:</a:t>
            </a:r>
            <a:r>
              <a:rPr lang="en-US" dirty="0">
                <a:latin typeface="Times New Roman" panose="02020603050405020304" pitchFamily="18" charset="0"/>
                <a:cs typeface="Times New Roman" panose="02020603050405020304" pitchFamily="18" charset="0"/>
              </a:rPr>
              <a:t> Infrared spectroscopy (NDIR).</a:t>
            </a:r>
          </a:p>
          <a:p>
            <a:pPr marL="365125" indent="-365125">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 Case:</a:t>
            </a:r>
            <a:r>
              <a:rPr lang="en-US" dirty="0">
                <a:latin typeface="Times New Roman" panose="02020603050405020304" pitchFamily="18" charset="0"/>
                <a:cs typeface="Times New Roman" panose="02020603050405020304" pitchFamily="18" charset="0"/>
              </a:rPr>
              <a:t> Emergency medicine, anesthesia, and ICU.</a:t>
            </a:r>
          </a:p>
          <a:p>
            <a:pPr marL="365125" indent="-365125">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Pros:</a:t>
            </a:r>
            <a:r>
              <a:rPr lang="en-US" dirty="0">
                <a:latin typeface="Times New Roman" panose="02020603050405020304" pitchFamily="18" charset="0"/>
                <a:cs typeface="Times New Roman" panose="02020603050405020304" pitchFamily="18" charset="0"/>
              </a:rPr>
              <a:t> Provides real-time respiration rate and quality.</a:t>
            </a:r>
          </a:p>
          <a:p>
            <a:pPr marL="365125" indent="-365125">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 Requires a connected nasal tube or cannula; not wearable-friendly.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3. Acoustic Sensors (Microphone-based)</a:t>
            </a:r>
          </a:p>
          <a:p>
            <a:pPr>
              <a:buNone/>
            </a:pP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Working Principle:</a:t>
            </a:r>
            <a:r>
              <a:rPr lang="en-US" dirty="0">
                <a:latin typeface="Times New Roman" panose="02020603050405020304" pitchFamily="18" charset="0"/>
                <a:cs typeface="Times New Roman" panose="02020603050405020304" pitchFamily="18" charset="0"/>
              </a:rPr>
              <a:t> Detect breathing sounds and patterns using microphones placed near the nose, throat, or chest.</a:t>
            </a:r>
          </a:p>
          <a:p>
            <a:pPr marL="365125" indent="-365125">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 Case:</a:t>
            </a:r>
            <a:r>
              <a:rPr lang="en-US" dirty="0">
                <a:latin typeface="Times New Roman" panose="02020603050405020304" pitchFamily="18" charset="0"/>
                <a:cs typeface="Times New Roman" panose="02020603050405020304" pitchFamily="18" charset="0"/>
              </a:rPr>
              <a:t> Sleep monitoring, fitness devices, telemedicine.</a:t>
            </a:r>
          </a:p>
          <a:p>
            <a:pPr marL="365125" indent="-365125">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Pros:</a:t>
            </a:r>
            <a:r>
              <a:rPr lang="en-US" dirty="0">
                <a:latin typeface="Times New Roman" panose="02020603050405020304" pitchFamily="18" charset="0"/>
                <a:cs typeface="Times New Roman" panose="02020603050405020304" pitchFamily="18" charset="0"/>
              </a:rPr>
              <a:t> Can be contactless or minimally invasive.</a:t>
            </a:r>
          </a:p>
          <a:p>
            <a:pPr marL="365125" indent="-365125">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 Susceptible to noise; limited detail on volume or gas composition.</a:t>
            </a:r>
          </a:p>
          <a:p>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4. Radar and RF-based Sensors</a:t>
            </a:r>
          </a:p>
          <a:p>
            <a:pPr>
              <a:buNone/>
            </a:pP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Working Principle:</a:t>
            </a:r>
            <a:r>
              <a:rPr lang="en-US" dirty="0">
                <a:latin typeface="Times New Roman" panose="02020603050405020304" pitchFamily="18" charset="0"/>
                <a:cs typeface="Times New Roman" panose="02020603050405020304" pitchFamily="18" charset="0"/>
              </a:rPr>
              <a:t> Use ultra-wideband (UWB) radar or Doppler radar to detect chest movement through changes in reflected radio waves.</a:t>
            </a:r>
          </a:p>
          <a:p>
            <a:pPr marL="365125" indent="-365125">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 Case:</a:t>
            </a:r>
            <a:r>
              <a:rPr lang="en-US" dirty="0">
                <a:latin typeface="Times New Roman" panose="02020603050405020304" pitchFamily="18" charset="0"/>
                <a:cs typeface="Times New Roman" panose="02020603050405020304" pitchFamily="18" charset="0"/>
              </a:rPr>
              <a:t> Contactless patient monitoring, smart homes, automotive health systems.</a:t>
            </a:r>
          </a:p>
          <a:p>
            <a:pPr marL="365125" indent="-365125">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Pros:</a:t>
            </a:r>
            <a:r>
              <a:rPr lang="en-US" dirty="0">
                <a:latin typeface="Times New Roman" panose="02020603050405020304" pitchFamily="18" charset="0"/>
                <a:cs typeface="Times New Roman" panose="02020603050405020304" pitchFamily="18" charset="0"/>
              </a:rPr>
              <a:t> Completely non-contact; works through clothes and bedding.</a:t>
            </a:r>
          </a:p>
          <a:p>
            <a:pPr marL="365125" indent="-365125">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 Expensive; may be affected by other motion in the environment.</a:t>
            </a:r>
          </a:p>
          <a:p>
            <a:endParaRPr lang="en-US" dirty="0">
              <a:latin typeface="Times New Roman" panose="02020603050405020304" pitchFamily="18" charset="0"/>
              <a:cs typeface="Times New Roman" panose="02020603050405020304" pitchFamily="18" charset="0"/>
            </a:endParaRPr>
          </a:p>
          <a:p>
            <a:endParaRPr lang="en-IN" dirty="0"/>
          </a:p>
        </p:txBody>
      </p:sp>
      <p:sp>
        <p:nvSpPr>
          <p:cNvPr id="3" name="Google Shape;88;p15">
            <a:extLst>
              <a:ext uri="{FF2B5EF4-FFF2-40B4-BE49-F238E27FC236}">
                <a16:creationId xmlns:a16="http://schemas.microsoft.com/office/drawing/2014/main" id="{BA32D05A-D6BE-7F66-4F78-6F497316D6F4}"/>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4" name="TextBox 3">
            <a:extLst>
              <a:ext uri="{FF2B5EF4-FFF2-40B4-BE49-F238E27FC236}">
                <a16:creationId xmlns:a16="http://schemas.microsoft.com/office/drawing/2014/main" id="{CB29EBA3-293F-E01F-0611-76400185564D}"/>
              </a:ext>
            </a:extLst>
          </p:cNvPr>
          <p:cNvSpPr txBox="1"/>
          <p:nvPr/>
        </p:nvSpPr>
        <p:spPr>
          <a:xfrm>
            <a:off x="11321143" y="6291943"/>
            <a:ext cx="359228"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238771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28D2-C0AC-F186-BF3A-FA90634CFFE8}"/>
              </a:ext>
            </a:extLst>
          </p:cNvPr>
          <p:cNvSpPr>
            <a:spLocks noGrp="1"/>
          </p:cNvSpPr>
          <p:nvPr>
            <p:ph type="title"/>
          </p:nvPr>
        </p:nvSpPr>
        <p:spPr>
          <a:xfrm>
            <a:off x="865414" y="872219"/>
            <a:ext cx="10461171" cy="535213"/>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45B4CB3-E090-112D-6B0E-90625F23EB96}"/>
              </a:ext>
            </a:extLst>
          </p:cNvPr>
          <p:cNvSpPr>
            <a:spLocks noGrp="1"/>
          </p:cNvSpPr>
          <p:nvPr>
            <p:ph idx="1"/>
          </p:nvPr>
        </p:nvSpPr>
        <p:spPr>
          <a:xfrm>
            <a:off x="116837" y="1774373"/>
            <a:ext cx="11751490" cy="535213"/>
          </a:xfrm>
        </p:spPr>
        <p:txBody>
          <a:bodyPr>
            <a:normAutofit fontScale="92500" lnSpcReduction="20000"/>
          </a:bodyPr>
          <a:lstStyle/>
          <a:p>
            <a:pPr marL="0" indent="0" algn="ctr">
              <a:buNone/>
            </a:pPr>
            <a:r>
              <a:rPr lang="en-US" sz="2000" b="1" i="1" dirty="0">
                <a:latin typeface="Times New Roman" panose="02020603050405020304" pitchFamily="18" charset="0"/>
                <a:cs typeface="Times New Roman" panose="02020603050405020304" pitchFamily="18" charset="0"/>
              </a:rPr>
              <a:t>“DESIGN AND DEVELOPMENT OF WIRELESS FLEXIBLE ELECTRONICS NASAL WIFLEN MASK FOR RESPIRATORY BREATHING ASSESSMENTS”</a:t>
            </a:r>
          </a:p>
          <a:p>
            <a:pPr marL="0" indent="0" algn="ctr">
              <a:buNone/>
            </a:pPr>
            <a:endParaRPr lang="en-IN" sz="2000" b="1" i="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366310-960F-AE4B-1897-5C80D763A9FB}"/>
              </a:ext>
            </a:extLst>
          </p:cNvPr>
          <p:cNvSpPr txBox="1"/>
          <p:nvPr/>
        </p:nvSpPr>
        <p:spPr>
          <a:xfrm>
            <a:off x="299355" y="2309586"/>
            <a:ext cx="11386457" cy="170456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Design and Development of Wireless Flexible Electronics Nasal Wiflen Mask for Respiratory Breathing Assessments</a:t>
            </a:r>
            <a:r>
              <a:rPr lang="en-US" dirty="0">
                <a:latin typeface="Times New Roman" panose="02020603050405020304" pitchFamily="18" charset="0"/>
                <a:cs typeface="Times New Roman" panose="02020603050405020304" pitchFamily="18" charset="0"/>
              </a:rPr>
              <a:t> is an innovative project aimed at developing a </a:t>
            </a:r>
            <a:r>
              <a:rPr lang="en-US" b="1" dirty="0">
                <a:latin typeface="Times New Roman" panose="02020603050405020304" pitchFamily="18" charset="0"/>
                <a:cs typeface="Times New Roman" panose="02020603050405020304" pitchFamily="18" charset="0"/>
              </a:rPr>
              <a:t>wearable, non-invasive respiratory monitoring system</a:t>
            </a:r>
            <a:r>
              <a:rPr lang="en-US" dirty="0">
                <a:latin typeface="Times New Roman" panose="02020603050405020304" pitchFamily="18" charset="0"/>
                <a:cs typeface="Times New Roman" panose="02020603050405020304" pitchFamily="18" charset="0"/>
              </a:rPr>
              <a:t>. This flexible electronics-based nasal mask integrates </a:t>
            </a:r>
            <a:r>
              <a:rPr lang="en-US" b="1" dirty="0">
                <a:latin typeface="Times New Roman" panose="02020603050405020304" pitchFamily="18" charset="0"/>
                <a:cs typeface="Times New Roman" panose="02020603050405020304" pitchFamily="18" charset="0"/>
              </a:rPr>
              <a:t>wireless sensor technology</a:t>
            </a:r>
            <a:r>
              <a:rPr lang="en-US" dirty="0">
                <a:latin typeface="Times New Roman" panose="02020603050405020304" pitchFamily="18" charset="0"/>
                <a:cs typeface="Times New Roman" panose="02020603050405020304" pitchFamily="18" charset="0"/>
              </a:rPr>
              <a:t> to continuously track and assess breathing patterns, aiding in early diagnosis and management of respiratory conditions.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0F8B6CC-5E29-27CC-5549-C901E8A87DE5}"/>
              </a:ext>
            </a:extLst>
          </p:cNvPr>
          <p:cNvSpPr txBox="1"/>
          <p:nvPr/>
        </p:nvSpPr>
        <p:spPr>
          <a:xfrm>
            <a:off x="299355" y="3578682"/>
            <a:ext cx="10624457" cy="2540888"/>
          </a:xfrm>
          <a:prstGeom prst="rect">
            <a:avLst/>
          </a:prstGeom>
          <a:noFill/>
        </p:spPr>
        <p:txBody>
          <a:bodyPr wrap="square">
            <a:spAutoFit/>
          </a:bodyPr>
          <a:lstStyle/>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Key Features: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Flexible Electronics Integration:</a:t>
            </a:r>
            <a:r>
              <a:rPr lang="en-US" dirty="0">
                <a:latin typeface="Times New Roman" panose="02020603050405020304" pitchFamily="18" charset="0"/>
                <a:cs typeface="Times New Roman" panose="02020603050405020304" pitchFamily="18" charset="0"/>
              </a:rPr>
              <a:t> Ensures comfort and adaptability for long-term use.</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Wireless Connectivity:</a:t>
            </a:r>
            <a:r>
              <a:rPr lang="en-US" dirty="0">
                <a:latin typeface="Times New Roman" panose="02020603050405020304" pitchFamily="18" charset="0"/>
                <a:cs typeface="Times New Roman" panose="02020603050405020304" pitchFamily="18" charset="0"/>
              </a:rPr>
              <a:t> Enables real-time data transmission for remote monitoring.</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Respiratory Signal Analysis:</a:t>
            </a:r>
            <a:r>
              <a:rPr lang="en-US" dirty="0">
                <a:latin typeface="Times New Roman" panose="02020603050405020304" pitchFamily="18" charset="0"/>
                <a:cs typeface="Times New Roman" panose="02020603050405020304" pitchFamily="18" charset="0"/>
              </a:rPr>
              <a:t> Provides accurate assessments of airflow, rate, and irregularities.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AI-Based Processing:</a:t>
            </a:r>
            <a:r>
              <a:rPr lang="en-US" dirty="0">
                <a:latin typeface="Times New Roman" panose="02020603050405020304" pitchFamily="18" charset="0"/>
                <a:cs typeface="Times New Roman" panose="02020603050405020304" pitchFamily="18" charset="0"/>
              </a:rPr>
              <a:t> Supports predictive analysis for respiratory health conditions</a:t>
            </a:r>
            <a:r>
              <a:rPr lang="en-US" dirty="0"/>
              <a:t>.</a:t>
            </a:r>
          </a:p>
        </p:txBody>
      </p:sp>
      <p:pic>
        <p:nvPicPr>
          <p:cNvPr id="9" name="Picture 8">
            <a:extLst>
              <a:ext uri="{FF2B5EF4-FFF2-40B4-BE49-F238E27FC236}">
                <a16:creationId xmlns:a16="http://schemas.microsoft.com/office/drawing/2014/main" id="{9F7C8BD7-E370-3196-F003-A1769BB0972F}"/>
              </a:ext>
            </a:extLst>
          </p:cNvPr>
          <p:cNvPicPr>
            <a:picLocks noChangeAspect="1"/>
          </p:cNvPicPr>
          <p:nvPr/>
        </p:nvPicPr>
        <p:blipFill>
          <a:blip r:embed="rId2"/>
          <a:stretch>
            <a:fillRect/>
          </a:stretch>
        </p:blipFill>
        <p:spPr>
          <a:xfrm>
            <a:off x="9512473" y="3860391"/>
            <a:ext cx="2355854" cy="2125390"/>
          </a:xfrm>
          <a:prstGeom prst="rect">
            <a:avLst/>
          </a:prstGeom>
          <a:ln w="2286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A5566BD3-B19D-7B2A-43CD-79769E507D06}"/>
              </a:ext>
            </a:extLst>
          </p:cNvPr>
          <p:cNvSpPr txBox="1"/>
          <p:nvPr/>
        </p:nvSpPr>
        <p:spPr>
          <a:xfrm>
            <a:off x="9512473" y="6267490"/>
            <a:ext cx="2808514"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Fig3 : TRL-4 Stage Prototype</a:t>
            </a:r>
          </a:p>
        </p:txBody>
      </p:sp>
      <p:sp>
        <p:nvSpPr>
          <p:cNvPr id="4" name="Google Shape;88;p15">
            <a:extLst>
              <a:ext uri="{FF2B5EF4-FFF2-40B4-BE49-F238E27FC236}">
                <a16:creationId xmlns:a16="http://schemas.microsoft.com/office/drawing/2014/main" id="{2244AE7A-4BB8-DCD8-771C-DCD41D80F44A}"/>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6" name="TextBox 5">
            <a:extLst>
              <a:ext uri="{FF2B5EF4-FFF2-40B4-BE49-F238E27FC236}">
                <a16:creationId xmlns:a16="http://schemas.microsoft.com/office/drawing/2014/main" id="{E1856B09-892A-BC1F-8F96-10330AE80DCC}"/>
              </a:ext>
            </a:extLst>
          </p:cNvPr>
          <p:cNvSpPr txBox="1"/>
          <p:nvPr/>
        </p:nvSpPr>
        <p:spPr>
          <a:xfrm>
            <a:off x="11506198" y="6323077"/>
            <a:ext cx="359228" cy="369332"/>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2037949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5" grpId="0"/>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BE1C0-A189-E6CD-0ABD-E7FFEF1F4D3C}"/>
              </a:ext>
            </a:extLst>
          </p:cNvPr>
          <p:cNvSpPr txBox="1"/>
          <p:nvPr/>
        </p:nvSpPr>
        <p:spPr>
          <a:xfrm>
            <a:off x="2421750" y="490162"/>
            <a:ext cx="9142614" cy="492443"/>
          </a:xfrm>
          <a:prstGeom prst="rect">
            <a:avLst/>
          </a:prstGeom>
          <a:noFill/>
        </p:spPr>
        <p:txBody>
          <a:bodyPr wrap="square">
            <a:spAutoFit/>
          </a:bodyPr>
          <a:lstStyle/>
          <a:p>
            <a:r>
              <a:rPr lang="en-US" sz="2600" b="1" dirty="0">
                <a:latin typeface="Times New Roman" panose="02020603050405020304" pitchFamily="18" charset="0"/>
                <a:cs typeface="Times New Roman" panose="02020603050405020304" pitchFamily="18" charset="0"/>
              </a:rPr>
              <a:t>TASK DETAILS AS A PART OF THE INTERNSHIP</a:t>
            </a:r>
            <a:endParaRPr lang="en-IN" sz="2600" b="1" dirty="0">
              <a:latin typeface="Times New Roman" panose="02020603050405020304" pitchFamily="18" charset="0"/>
              <a:cs typeface="Times New Roman" panose="02020603050405020304" pitchFamily="18" charset="0"/>
            </a:endParaRPr>
          </a:p>
        </p:txBody>
      </p:sp>
      <p:grpSp>
        <p:nvGrpSpPr>
          <p:cNvPr id="6" name="Diagram group">
            <a:extLst>
              <a:ext uri="{FF2B5EF4-FFF2-40B4-BE49-F238E27FC236}">
                <a16:creationId xmlns:a16="http://schemas.microsoft.com/office/drawing/2014/main" id="{2BC72F32-CF65-1860-7A20-645422C82DCB}"/>
              </a:ext>
            </a:extLst>
          </p:cNvPr>
          <p:cNvGrpSpPr/>
          <p:nvPr/>
        </p:nvGrpSpPr>
        <p:grpSpPr>
          <a:xfrm>
            <a:off x="0" y="1361593"/>
            <a:ext cx="12094029" cy="3503045"/>
            <a:chOff x="0" y="0"/>
            <a:chExt cx="12094029" cy="3503045"/>
          </a:xfrm>
          <a:scene3d>
            <a:camera prst="isometricOffAxis2Left" zoom="95000"/>
            <a:lightRig rig="flat" dir="t"/>
          </a:scene3d>
        </p:grpSpPr>
        <p:sp>
          <p:nvSpPr>
            <p:cNvPr id="7" name="Arrow: Notched Right 6">
              <a:extLst>
                <a:ext uri="{FF2B5EF4-FFF2-40B4-BE49-F238E27FC236}">
                  <a16:creationId xmlns:a16="http://schemas.microsoft.com/office/drawing/2014/main" id="{BB3B9105-E9BC-CC5E-7EA6-39287DC6BC28}"/>
                </a:ext>
              </a:extLst>
            </p:cNvPr>
            <p:cNvSpPr/>
            <p:nvPr/>
          </p:nvSpPr>
          <p:spPr>
            <a:xfrm>
              <a:off x="0" y="1050913"/>
              <a:ext cx="12094029" cy="1401218"/>
            </a:xfrm>
            <a:prstGeom prst="notchedRightArrow">
              <a:avLst/>
            </a:prstGeom>
            <a:sp3d z="-400500" extrusionH="63500" contourW="12700" prstMaterial="matte">
              <a:contourClr>
                <a:schemeClr val="lt1">
                  <a:tint val="50000"/>
                </a:schemeClr>
              </a:contourClr>
            </a:sp3d>
          </p:spPr>
          <p:style>
            <a:lnRef idx="0">
              <a:schemeClr val="dk1">
                <a:hueOff val="0"/>
                <a:satOff val="0"/>
                <a:lumOff val="0"/>
                <a:alphaOff val="0"/>
              </a:schemeClr>
            </a:lnRef>
            <a:fillRef idx="1">
              <a:schemeClr val="accent5">
                <a:tint val="55000"/>
                <a:hueOff val="0"/>
                <a:satOff val="0"/>
                <a:lumOff val="0"/>
                <a:alphaOff val="0"/>
              </a:schemeClr>
            </a:fillRef>
            <a:effectRef idx="0">
              <a:schemeClr val="accent5">
                <a:tint val="55000"/>
                <a:hueOff val="0"/>
                <a:satOff val="0"/>
                <a:lumOff val="0"/>
                <a:alphaOff val="0"/>
              </a:schemeClr>
            </a:effectRef>
            <a:fontRef idx="minor">
              <a:schemeClr val="dk1">
                <a:hueOff val="0"/>
                <a:satOff val="0"/>
                <a:lumOff val="0"/>
                <a:alphaOff val="0"/>
              </a:schemeClr>
            </a:fontRef>
          </p:style>
        </p:sp>
        <p:grpSp>
          <p:nvGrpSpPr>
            <p:cNvPr id="8" name="Group 7">
              <a:extLst>
                <a:ext uri="{FF2B5EF4-FFF2-40B4-BE49-F238E27FC236}">
                  <a16:creationId xmlns:a16="http://schemas.microsoft.com/office/drawing/2014/main" id="{AA3705C2-0369-C3A7-A48A-1384846F223E}"/>
                </a:ext>
              </a:extLst>
            </p:cNvPr>
            <p:cNvGrpSpPr/>
            <p:nvPr/>
          </p:nvGrpSpPr>
          <p:grpSpPr>
            <a:xfrm>
              <a:off x="5447" y="0"/>
              <a:ext cx="2620176" cy="1401218"/>
              <a:chOff x="5447" y="0"/>
              <a:chExt cx="2620176" cy="1401218"/>
            </a:xfrm>
          </p:grpSpPr>
          <p:sp>
            <p:nvSpPr>
              <p:cNvPr id="22" name="Rectangle 21">
                <a:extLst>
                  <a:ext uri="{FF2B5EF4-FFF2-40B4-BE49-F238E27FC236}">
                    <a16:creationId xmlns:a16="http://schemas.microsoft.com/office/drawing/2014/main" id="{A2E749FA-2A6B-806C-05C2-437B4ECF908C}"/>
                  </a:ext>
                </a:extLst>
              </p:cNvPr>
              <p:cNvSpPr/>
              <p:nvPr/>
            </p:nvSpPr>
            <p:spPr>
              <a:xfrm>
                <a:off x="5447" y="0"/>
                <a:ext cx="2620176" cy="14012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TextBox 22">
                <a:extLst>
                  <a:ext uri="{FF2B5EF4-FFF2-40B4-BE49-F238E27FC236}">
                    <a16:creationId xmlns:a16="http://schemas.microsoft.com/office/drawing/2014/main" id="{0700B67E-DD1D-3979-B755-162C3CB88577}"/>
                  </a:ext>
                </a:extLst>
              </p:cNvPr>
              <p:cNvSpPr txBox="1"/>
              <p:nvPr/>
            </p:nvSpPr>
            <p:spPr>
              <a:xfrm>
                <a:off x="5447" y="0"/>
                <a:ext cx="2620176" cy="14012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IN" sz="1600" kern="1200"/>
                  <a:t>Task 1 – Literature Review </a:t>
                </a:r>
              </a:p>
            </p:txBody>
          </p:sp>
        </p:grpSp>
        <p:sp>
          <p:nvSpPr>
            <p:cNvPr id="9" name="Oval 8">
              <a:extLst>
                <a:ext uri="{FF2B5EF4-FFF2-40B4-BE49-F238E27FC236}">
                  <a16:creationId xmlns:a16="http://schemas.microsoft.com/office/drawing/2014/main" id="{60F38D5E-EE3C-73E6-D32B-BBD6087D22D2}"/>
                </a:ext>
              </a:extLst>
            </p:cNvPr>
            <p:cNvSpPr/>
            <p:nvPr/>
          </p:nvSpPr>
          <p:spPr>
            <a:xfrm>
              <a:off x="1140383" y="1576370"/>
              <a:ext cx="350304" cy="350304"/>
            </a:xfrm>
            <a:prstGeom prst="ellipse">
              <a:avLst/>
            </a:prstGeom>
            <a:sp3d extrusionH="381000" contourW="38100" prstMaterial="matte">
              <a:contourClr>
                <a:schemeClr val="lt1"/>
              </a:contourClr>
            </a:sp3d>
          </p:spPr>
          <p:style>
            <a:lnRef idx="0">
              <a:schemeClr val="lt1">
                <a:hueOff val="0"/>
                <a:satOff val="0"/>
                <a:lumOff val="0"/>
                <a:alphaOff val="0"/>
              </a:schemeClr>
            </a:lnRef>
            <a:fillRef idx="1">
              <a:schemeClr val="accent5">
                <a:shade val="50000"/>
                <a:hueOff val="0"/>
                <a:satOff val="0"/>
                <a:lumOff val="0"/>
                <a:alphaOff val="0"/>
              </a:schemeClr>
            </a:fillRef>
            <a:effectRef idx="0">
              <a:schemeClr val="accent5">
                <a:shade val="50000"/>
                <a:hueOff val="0"/>
                <a:satOff val="0"/>
                <a:lumOff val="0"/>
                <a:alphaOff val="0"/>
              </a:schemeClr>
            </a:effectRef>
            <a:fontRef idx="minor">
              <a:schemeClr val="lt1"/>
            </a:fontRef>
          </p:style>
        </p:sp>
        <p:grpSp>
          <p:nvGrpSpPr>
            <p:cNvPr id="10" name="Group 9">
              <a:extLst>
                <a:ext uri="{FF2B5EF4-FFF2-40B4-BE49-F238E27FC236}">
                  <a16:creationId xmlns:a16="http://schemas.microsoft.com/office/drawing/2014/main" id="{19AD74A0-E585-1308-209F-DF3F996936F8}"/>
                </a:ext>
              </a:extLst>
            </p:cNvPr>
            <p:cNvGrpSpPr/>
            <p:nvPr/>
          </p:nvGrpSpPr>
          <p:grpSpPr>
            <a:xfrm>
              <a:off x="2756632" y="2101827"/>
              <a:ext cx="2620176" cy="1401218"/>
              <a:chOff x="2756632" y="2101827"/>
              <a:chExt cx="2620176" cy="1401218"/>
            </a:xfrm>
          </p:grpSpPr>
          <p:sp>
            <p:nvSpPr>
              <p:cNvPr id="20" name="Rectangle 19">
                <a:extLst>
                  <a:ext uri="{FF2B5EF4-FFF2-40B4-BE49-F238E27FC236}">
                    <a16:creationId xmlns:a16="http://schemas.microsoft.com/office/drawing/2014/main" id="{FA71CCB0-2343-260B-C82A-5396204AB678}"/>
                  </a:ext>
                </a:extLst>
              </p:cNvPr>
              <p:cNvSpPr/>
              <p:nvPr/>
            </p:nvSpPr>
            <p:spPr>
              <a:xfrm>
                <a:off x="2756632" y="2101827"/>
                <a:ext cx="2620176" cy="14012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a:extLst>
                  <a:ext uri="{FF2B5EF4-FFF2-40B4-BE49-F238E27FC236}">
                    <a16:creationId xmlns:a16="http://schemas.microsoft.com/office/drawing/2014/main" id="{8BF3C43D-0B07-D783-3366-14D9A27F4068}"/>
                  </a:ext>
                </a:extLst>
              </p:cNvPr>
              <p:cNvSpPr txBox="1"/>
              <p:nvPr/>
            </p:nvSpPr>
            <p:spPr>
              <a:xfrm>
                <a:off x="2756632" y="2101827"/>
                <a:ext cx="2620176" cy="14012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kern="1200" dirty="0"/>
                  <a:t>Task 2 – Learn Python and its libraries required for </a:t>
                </a:r>
                <a:r>
                  <a:rPr lang="en-IN" sz="1600" dirty="0"/>
                  <a:t>Deep Learning </a:t>
                </a:r>
                <a:r>
                  <a:rPr lang="en-IN" sz="1600" kern="1200" dirty="0"/>
                  <a:t>.</a:t>
                </a:r>
              </a:p>
            </p:txBody>
          </p:sp>
        </p:grpSp>
        <p:sp>
          <p:nvSpPr>
            <p:cNvPr id="11" name="Oval 10">
              <a:extLst>
                <a:ext uri="{FF2B5EF4-FFF2-40B4-BE49-F238E27FC236}">
                  <a16:creationId xmlns:a16="http://schemas.microsoft.com/office/drawing/2014/main" id="{8FECE5F4-ED52-B873-D1E9-E6F77AE1AEDA}"/>
                </a:ext>
              </a:extLst>
            </p:cNvPr>
            <p:cNvSpPr/>
            <p:nvPr/>
          </p:nvSpPr>
          <p:spPr>
            <a:xfrm>
              <a:off x="3891568" y="1576370"/>
              <a:ext cx="350304" cy="350304"/>
            </a:xfrm>
            <a:prstGeom prst="ellipse">
              <a:avLst/>
            </a:prstGeom>
            <a:sp3d extrusionH="381000" contourW="38100" prstMaterial="matte">
              <a:contourClr>
                <a:schemeClr val="lt1"/>
              </a:contourClr>
            </a:sp3d>
          </p:spPr>
          <p:style>
            <a:lnRef idx="0">
              <a:schemeClr val="lt1">
                <a:hueOff val="0"/>
                <a:satOff val="0"/>
                <a:lumOff val="0"/>
                <a:alphaOff val="0"/>
              </a:schemeClr>
            </a:lnRef>
            <a:fillRef idx="1">
              <a:schemeClr val="accent5">
                <a:shade val="50000"/>
                <a:hueOff val="167129"/>
                <a:satOff val="4478"/>
                <a:lumOff val="19726"/>
                <a:alphaOff val="0"/>
              </a:schemeClr>
            </a:fillRef>
            <a:effectRef idx="0">
              <a:schemeClr val="accent5">
                <a:shade val="50000"/>
                <a:hueOff val="167129"/>
                <a:satOff val="4478"/>
                <a:lumOff val="19726"/>
                <a:alphaOff val="0"/>
              </a:schemeClr>
            </a:effectRef>
            <a:fontRef idx="minor">
              <a:schemeClr val="lt1"/>
            </a:fontRef>
          </p:style>
        </p:sp>
        <p:grpSp>
          <p:nvGrpSpPr>
            <p:cNvPr id="12" name="Group 11">
              <a:extLst>
                <a:ext uri="{FF2B5EF4-FFF2-40B4-BE49-F238E27FC236}">
                  <a16:creationId xmlns:a16="http://schemas.microsoft.com/office/drawing/2014/main" id="{D11EE14F-EA94-A3B8-607C-2E48DAA23BF2}"/>
                </a:ext>
              </a:extLst>
            </p:cNvPr>
            <p:cNvGrpSpPr/>
            <p:nvPr/>
          </p:nvGrpSpPr>
          <p:grpSpPr>
            <a:xfrm>
              <a:off x="5507817" y="0"/>
              <a:ext cx="2620176" cy="1401218"/>
              <a:chOff x="5507817" y="0"/>
              <a:chExt cx="2620176" cy="1401218"/>
            </a:xfrm>
          </p:grpSpPr>
          <p:sp>
            <p:nvSpPr>
              <p:cNvPr id="18" name="Rectangle 17">
                <a:extLst>
                  <a:ext uri="{FF2B5EF4-FFF2-40B4-BE49-F238E27FC236}">
                    <a16:creationId xmlns:a16="http://schemas.microsoft.com/office/drawing/2014/main" id="{AFF56490-15A7-9563-7327-5EA40EAC3904}"/>
                  </a:ext>
                </a:extLst>
              </p:cNvPr>
              <p:cNvSpPr/>
              <p:nvPr/>
            </p:nvSpPr>
            <p:spPr>
              <a:xfrm>
                <a:off x="5507817" y="0"/>
                <a:ext cx="2620176" cy="14012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a:extLst>
                  <a:ext uri="{FF2B5EF4-FFF2-40B4-BE49-F238E27FC236}">
                    <a16:creationId xmlns:a16="http://schemas.microsoft.com/office/drawing/2014/main" id="{59A2C233-993B-3313-6E6E-9FE11D8C4781}"/>
                  </a:ext>
                </a:extLst>
              </p:cNvPr>
              <p:cNvSpPr txBox="1"/>
              <p:nvPr/>
            </p:nvSpPr>
            <p:spPr>
              <a:xfrm>
                <a:off x="5507817" y="0"/>
                <a:ext cx="2620176" cy="14012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IN" sz="1600" kern="1200"/>
                  <a:t>Task 3 – Search open source data related to Respiration signals</a:t>
                </a:r>
              </a:p>
            </p:txBody>
          </p:sp>
        </p:grpSp>
        <p:sp>
          <p:nvSpPr>
            <p:cNvPr id="13" name="Oval 12">
              <a:extLst>
                <a:ext uri="{FF2B5EF4-FFF2-40B4-BE49-F238E27FC236}">
                  <a16:creationId xmlns:a16="http://schemas.microsoft.com/office/drawing/2014/main" id="{D58F8402-558E-6EB0-2DDF-997250820742}"/>
                </a:ext>
              </a:extLst>
            </p:cNvPr>
            <p:cNvSpPr/>
            <p:nvPr/>
          </p:nvSpPr>
          <p:spPr>
            <a:xfrm>
              <a:off x="6642753" y="1576370"/>
              <a:ext cx="350304" cy="350304"/>
            </a:xfrm>
            <a:prstGeom prst="ellipse">
              <a:avLst/>
            </a:prstGeom>
            <a:sp3d extrusionH="381000" contourW="38100" prstMaterial="matte">
              <a:contourClr>
                <a:schemeClr val="lt1"/>
              </a:contourClr>
            </a:sp3d>
          </p:spPr>
          <p:style>
            <a:lnRef idx="0">
              <a:schemeClr val="lt1">
                <a:hueOff val="0"/>
                <a:satOff val="0"/>
                <a:lumOff val="0"/>
                <a:alphaOff val="0"/>
              </a:schemeClr>
            </a:lnRef>
            <a:fillRef idx="1">
              <a:schemeClr val="accent5">
                <a:shade val="50000"/>
                <a:hueOff val="334258"/>
                <a:satOff val="8955"/>
                <a:lumOff val="39453"/>
                <a:alphaOff val="0"/>
              </a:schemeClr>
            </a:fillRef>
            <a:effectRef idx="0">
              <a:schemeClr val="accent5">
                <a:shade val="50000"/>
                <a:hueOff val="334258"/>
                <a:satOff val="8955"/>
                <a:lumOff val="39453"/>
                <a:alphaOff val="0"/>
              </a:schemeClr>
            </a:effectRef>
            <a:fontRef idx="minor">
              <a:schemeClr val="lt1"/>
            </a:fontRef>
          </p:style>
        </p:sp>
        <p:grpSp>
          <p:nvGrpSpPr>
            <p:cNvPr id="14" name="Group 13">
              <a:extLst>
                <a:ext uri="{FF2B5EF4-FFF2-40B4-BE49-F238E27FC236}">
                  <a16:creationId xmlns:a16="http://schemas.microsoft.com/office/drawing/2014/main" id="{93A6A94C-B095-F775-DB7A-F372E29A932A}"/>
                </a:ext>
              </a:extLst>
            </p:cNvPr>
            <p:cNvGrpSpPr/>
            <p:nvPr/>
          </p:nvGrpSpPr>
          <p:grpSpPr>
            <a:xfrm>
              <a:off x="8259002" y="2101827"/>
              <a:ext cx="2620176" cy="1401218"/>
              <a:chOff x="8259002" y="2101827"/>
              <a:chExt cx="2620176" cy="1401218"/>
            </a:xfrm>
          </p:grpSpPr>
          <p:sp>
            <p:nvSpPr>
              <p:cNvPr id="16" name="Rectangle 15">
                <a:extLst>
                  <a:ext uri="{FF2B5EF4-FFF2-40B4-BE49-F238E27FC236}">
                    <a16:creationId xmlns:a16="http://schemas.microsoft.com/office/drawing/2014/main" id="{3A9F0444-714B-B762-2EF9-08AEE65A6213}"/>
                  </a:ext>
                </a:extLst>
              </p:cNvPr>
              <p:cNvSpPr/>
              <p:nvPr/>
            </p:nvSpPr>
            <p:spPr>
              <a:xfrm>
                <a:off x="8259002" y="2101827"/>
                <a:ext cx="2620176" cy="140121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728A4E86-AF3E-0BE8-41EC-D4740AF097DB}"/>
                  </a:ext>
                </a:extLst>
              </p:cNvPr>
              <p:cNvSpPr txBox="1"/>
              <p:nvPr/>
            </p:nvSpPr>
            <p:spPr>
              <a:xfrm>
                <a:off x="8259002" y="2101827"/>
                <a:ext cx="2620176" cy="140121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IN" sz="1600" kern="1200" dirty="0"/>
                  <a:t>Task 4 – Build a python module for processing of signals from open source data and train and validate for different models.</a:t>
                </a:r>
              </a:p>
            </p:txBody>
          </p:sp>
        </p:grpSp>
        <p:sp>
          <p:nvSpPr>
            <p:cNvPr id="15" name="Oval 14">
              <a:extLst>
                <a:ext uri="{FF2B5EF4-FFF2-40B4-BE49-F238E27FC236}">
                  <a16:creationId xmlns:a16="http://schemas.microsoft.com/office/drawing/2014/main" id="{D4BB9801-F338-12B9-1646-F3A4144386E6}"/>
                </a:ext>
              </a:extLst>
            </p:cNvPr>
            <p:cNvSpPr/>
            <p:nvPr/>
          </p:nvSpPr>
          <p:spPr>
            <a:xfrm>
              <a:off x="9393938" y="1576370"/>
              <a:ext cx="350304" cy="350304"/>
            </a:xfrm>
            <a:prstGeom prst="ellipse">
              <a:avLst/>
            </a:prstGeom>
            <a:sp3d extrusionH="381000" contourW="38100" prstMaterial="matte">
              <a:contourClr>
                <a:schemeClr val="lt1"/>
              </a:contourClr>
            </a:sp3d>
          </p:spPr>
          <p:style>
            <a:lnRef idx="0">
              <a:schemeClr val="lt1">
                <a:hueOff val="0"/>
                <a:satOff val="0"/>
                <a:lumOff val="0"/>
                <a:alphaOff val="0"/>
              </a:schemeClr>
            </a:lnRef>
            <a:fillRef idx="1">
              <a:schemeClr val="accent5">
                <a:shade val="50000"/>
                <a:hueOff val="167129"/>
                <a:satOff val="4478"/>
                <a:lumOff val="19726"/>
                <a:alphaOff val="0"/>
              </a:schemeClr>
            </a:fillRef>
            <a:effectRef idx="0">
              <a:schemeClr val="accent5">
                <a:shade val="50000"/>
                <a:hueOff val="167129"/>
                <a:satOff val="4478"/>
                <a:lumOff val="19726"/>
                <a:alphaOff val="0"/>
              </a:schemeClr>
            </a:effectRef>
            <a:fontRef idx="minor">
              <a:schemeClr val="lt1"/>
            </a:fontRef>
          </p:style>
        </p:sp>
      </p:grpSp>
      <p:sp>
        <p:nvSpPr>
          <p:cNvPr id="24" name="Google Shape;88;p15">
            <a:extLst>
              <a:ext uri="{FF2B5EF4-FFF2-40B4-BE49-F238E27FC236}">
                <a16:creationId xmlns:a16="http://schemas.microsoft.com/office/drawing/2014/main" id="{CF1C6782-1282-E7E9-5515-6432D26C1F55}"/>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25" name="TextBox 24">
            <a:extLst>
              <a:ext uri="{FF2B5EF4-FFF2-40B4-BE49-F238E27FC236}">
                <a16:creationId xmlns:a16="http://schemas.microsoft.com/office/drawing/2014/main" id="{E86DEE2F-2A70-987A-5ABB-6790DB1544FB}"/>
              </a:ext>
            </a:extLst>
          </p:cNvPr>
          <p:cNvSpPr txBox="1"/>
          <p:nvPr/>
        </p:nvSpPr>
        <p:spPr>
          <a:xfrm>
            <a:off x="11321143" y="6291943"/>
            <a:ext cx="359228" cy="369332"/>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380842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92AA8C2-4E3B-E3A4-B244-056BE05F1082}"/>
              </a:ext>
            </a:extLst>
          </p:cNvPr>
          <p:cNvSpPr/>
          <p:nvPr/>
        </p:nvSpPr>
        <p:spPr>
          <a:xfrm>
            <a:off x="4182835" y="2177141"/>
            <a:ext cx="4196444" cy="41583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TECHNICAL SKILLS ACQUIRED</a:t>
            </a:r>
            <a:endParaRPr lang="en-IN" sz="2000" dirty="0"/>
          </a:p>
        </p:txBody>
      </p:sp>
      <p:cxnSp>
        <p:nvCxnSpPr>
          <p:cNvPr id="7" name="Straight Arrow Connector 6">
            <a:extLst>
              <a:ext uri="{FF2B5EF4-FFF2-40B4-BE49-F238E27FC236}">
                <a16:creationId xmlns:a16="http://schemas.microsoft.com/office/drawing/2014/main" id="{6AA3D60A-E715-548D-0259-623584C32E27}"/>
              </a:ext>
            </a:extLst>
          </p:cNvPr>
          <p:cNvCxnSpPr>
            <a:stCxn id="5" idx="0"/>
          </p:cNvCxnSpPr>
          <p:nvPr/>
        </p:nvCxnSpPr>
        <p:spPr>
          <a:xfrm flipV="1">
            <a:off x="6281057" y="1698171"/>
            <a:ext cx="0" cy="478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47DC44B-C0AB-63BB-FC32-24C6C0B1C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72" y="881081"/>
            <a:ext cx="1545770" cy="104339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F056B3D-08B6-6C93-FCDF-532BFE1D80B3}"/>
              </a:ext>
            </a:extLst>
          </p:cNvPr>
          <p:cNvCxnSpPr>
            <a:stCxn id="5" idx="6"/>
          </p:cNvCxnSpPr>
          <p:nvPr/>
        </p:nvCxnSpPr>
        <p:spPr>
          <a:xfrm flipV="1">
            <a:off x="8379279" y="4256312"/>
            <a:ext cx="8518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378CD954-C8A0-E45F-2DF5-A3A3080288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1086" y="3551465"/>
            <a:ext cx="2405743" cy="10825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42984ED1-73C2-A442-3C57-0DBCB4669BF7}"/>
              </a:ext>
            </a:extLst>
          </p:cNvPr>
          <p:cNvCxnSpPr>
            <a:stCxn id="5" idx="2"/>
          </p:cNvCxnSpPr>
          <p:nvPr/>
        </p:nvCxnSpPr>
        <p:spPr>
          <a:xfrm flipH="1" flipV="1">
            <a:off x="3276600" y="4256312"/>
            <a:ext cx="9062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327ED768-D0BA-61C1-7986-9198C6A998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09" y="3885159"/>
            <a:ext cx="3918223" cy="7050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88;p15">
            <a:extLst>
              <a:ext uri="{FF2B5EF4-FFF2-40B4-BE49-F238E27FC236}">
                <a16:creationId xmlns:a16="http://schemas.microsoft.com/office/drawing/2014/main" id="{FFF14B03-40D0-3D67-66BF-9E1EF241E9CD}"/>
              </a:ext>
            </a:extLst>
          </p:cNvPr>
          <p:cNvSpPr txBox="1">
            <a:spLocks noGrp="1"/>
          </p:cNvSpPr>
          <p:nvPr>
            <p:ph type="ftr" idx="11"/>
          </p:nvPr>
        </p:nvSpPr>
        <p:spPr>
          <a:xfrm>
            <a:off x="1578429" y="644932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2" name="TextBox 1">
            <a:extLst>
              <a:ext uri="{FF2B5EF4-FFF2-40B4-BE49-F238E27FC236}">
                <a16:creationId xmlns:a16="http://schemas.microsoft.com/office/drawing/2014/main" id="{5D0C08AE-3E5B-25FC-8A8C-39A26CBCFE4D}"/>
              </a:ext>
            </a:extLst>
          </p:cNvPr>
          <p:cNvSpPr txBox="1"/>
          <p:nvPr/>
        </p:nvSpPr>
        <p:spPr>
          <a:xfrm>
            <a:off x="196734" y="169973"/>
            <a:ext cx="12402589"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TECHNICAL SKILLS ACQUIRED AS PART OF THE INTERNSHIP</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745D8CA-A3D2-6329-3ECD-26DFEDB7D2EE}"/>
              </a:ext>
            </a:extLst>
          </p:cNvPr>
          <p:cNvSpPr txBox="1"/>
          <p:nvPr/>
        </p:nvSpPr>
        <p:spPr>
          <a:xfrm>
            <a:off x="11321143" y="6291943"/>
            <a:ext cx="359228"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3182054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fade">
                                      <p:cBhvr>
                                        <p:cTn id="27" dur="500"/>
                                        <p:tgtEl>
                                          <p:spTgt spid="10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30"/>
                                        </p:tgtEl>
                                        <p:attrNameLst>
                                          <p:attrName>style.visibility</p:attrName>
                                        </p:attrNameLst>
                                      </p:cBhvr>
                                      <p:to>
                                        <p:strVal val="visible"/>
                                      </p:to>
                                    </p:set>
                                    <p:animEffect transition="in" filter="fade">
                                      <p:cBhvr>
                                        <p:cTn id="3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586A4B-B75E-8B70-E872-BDAEF8246EE2}"/>
              </a:ext>
            </a:extLst>
          </p:cNvPr>
          <p:cNvSpPr txBox="1"/>
          <p:nvPr/>
        </p:nvSpPr>
        <p:spPr>
          <a:xfrm>
            <a:off x="1645920" y="448887"/>
            <a:ext cx="1175419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LEARNING OUTCOMES AS PART OF THE INTERNSHIP</a:t>
            </a:r>
            <a:endParaRPr lang="en-IN" sz="28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98F702E6-9419-3B96-A46C-2A62725BA446}"/>
              </a:ext>
            </a:extLst>
          </p:cNvPr>
          <p:cNvSpPr>
            <a:spLocks noChangeArrowheads="1"/>
          </p:cNvSpPr>
          <p:nvPr/>
        </p:nvSpPr>
        <p:spPr bwMode="auto">
          <a:xfrm>
            <a:off x="166255" y="1616366"/>
            <a:ext cx="117541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74638" marR="0" lvl="0" indent="-274638"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and trained deep learning models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CNN, LSTM) to analyze and classify breathing patterns from real-time sensor data.</a:t>
            </a:r>
          </a:p>
          <a:p>
            <a:pPr marL="274638" marR="0" lvl="0" indent="-274638"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Preprocessed multi-modal physiological 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including pressure, temperature, and humidity signals for feature extraction and model input.</a:t>
            </a:r>
          </a:p>
          <a:p>
            <a:pPr marL="274638" marR="0" lvl="0" indent="-274638"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Implemented signal processing algorithms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remove noise and artifacts from breathing signals for accurate pattern recognition.</a:t>
            </a:r>
          </a:p>
          <a:p>
            <a:pPr marL="274638" marR="0" lvl="0" indent="-274638"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Utilized machine learning frameworks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as TensorFlow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build and evaluate AI models for respiratory condition detection (e.g., apnea, shallow breathing).</a:t>
            </a:r>
          </a:p>
          <a:p>
            <a:pPr marL="274638" marR="0" lvl="0" indent="-274638"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Optimized model performance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through hyperparameter tuning and cross-validation for deployment in edge devices.</a:t>
            </a:r>
          </a:p>
        </p:txBody>
      </p:sp>
      <p:sp>
        <p:nvSpPr>
          <p:cNvPr id="8" name="Google Shape;88;p15">
            <a:extLst>
              <a:ext uri="{FF2B5EF4-FFF2-40B4-BE49-F238E27FC236}">
                <a16:creationId xmlns:a16="http://schemas.microsoft.com/office/drawing/2014/main" id="{E70A566D-3532-821D-AB6B-5590E1111B7F}"/>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9" name="TextBox 8">
            <a:extLst>
              <a:ext uri="{FF2B5EF4-FFF2-40B4-BE49-F238E27FC236}">
                <a16:creationId xmlns:a16="http://schemas.microsoft.com/office/drawing/2014/main" id="{87F5F3D4-C449-5F07-8060-B6EDBAEED65C}"/>
              </a:ext>
            </a:extLst>
          </p:cNvPr>
          <p:cNvSpPr txBox="1"/>
          <p:nvPr/>
        </p:nvSpPr>
        <p:spPr>
          <a:xfrm>
            <a:off x="11321143" y="6291943"/>
            <a:ext cx="359228" cy="369332"/>
          </a:xfrm>
          <a:prstGeom prst="rect">
            <a:avLst/>
          </a:prstGeom>
          <a:noFill/>
        </p:spPr>
        <p:txBody>
          <a:bodyPr wrap="square" rtlCol="0">
            <a:spAutoFit/>
          </a:bodyPr>
          <a:lstStyle/>
          <a:p>
            <a:r>
              <a:rPr lang="en-IN" dirty="0"/>
              <a:t>8</a:t>
            </a:r>
          </a:p>
        </p:txBody>
      </p:sp>
    </p:spTree>
    <p:extLst>
      <p:ext uri="{BB962C8B-B14F-4D97-AF65-F5344CB8AC3E}">
        <p14:creationId xmlns:p14="http://schemas.microsoft.com/office/powerpoint/2010/main" val="290326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746B03-80C8-CADA-4296-91950B17E439}"/>
              </a:ext>
            </a:extLst>
          </p:cNvPr>
          <p:cNvSpPr txBox="1"/>
          <p:nvPr/>
        </p:nvSpPr>
        <p:spPr>
          <a:xfrm>
            <a:off x="260465" y="954660"/>
            <a:ext cx="11671069" cy="5601533"/>
          </a:xfrm>
          <a:prstGeom prst="rect">
            <a:avLst/>
          </a:prstGeom>
          <a:noFill/>
        </p:spPr>
        <p:txBody>
          <a:bodyPr wrap="square" rtlCol="0">
            <a:spAutoFit/>
          </a:bodyPr>
          <a:lstStyle/>
          <a:p>
            <a:pPr>
              <a:buNone/>
            </a:pPr>
            <a:r>
              <a:rPr lang="en-US" sz="2000" b="1" dirty="0">
                <a:latin typeface="Times New Roman" panose="02020603050405020304" pitchFamily="18" charset="0"/>
                <a:cs typeface="Times New Roman" panose="02020603050405020304" pitchFamily="18" charset="0"/>
              </a:rPr>
              <a:t>Week 1-2 (Jan 27 – Feb 9)</a:t>
            </a:r>
          </a:p>
          <a:p>
            <a:pPr marL="274638"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Orientation and introduction to the project objectives and tools.</a:t>
            </a:r>
          </a:p>
          <a:p>
            <a:pPr marL="274638"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Studied nasal airflow dynamics and wearable sensor technologies.</a:t>
            </a:r>
          </a:p>
          <a:p>
            <a:pPr marL="274638"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Researched existing breathing assessment methods and AI applications.</a:t>
            </a:r>
          </a:p>
          <a:p>
            <a:pPr marL="274638"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Familiarized with Python, sensor APIs, and biomedical signal formats.</a:t>
            </a:r>
          </a:p>
          <a:p>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Week 3-4 (Feb 10 – Feb 23)</a:t>
            </a:r>
          </a:p>
          <a:p>
            <a:pPr marL="274638"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Assisted in the initial design of the flexible nasal WIFLEN mask.</a:t>
            </a:r>
          </a:p>
          <a:p>
            <a:pPr marL="274638"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Integrated basic sensors (pressure, temperature, humidity) with microcontrollers.</a:t>
            </a:r>
          </a:p>
          <a:p>
            <a:pPr marL="274638"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Set up real-time data acquisition using wireless modules (e.g., BLE/Wi-Fi).</a:t>
            </a:r>
          </a:p>
          <a:p>
            <a:pPr marL="274638"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Explored datasets and defined data collection protocols.</a:t>
            </a:r>
          </a:p>
          <a:p>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Week 5-6 (Feb 24 – Mar 8)</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Collected raw respiratory data from test subjects using the mask.</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Preprocessed sensor data: filtering, normalization, and segmentation.</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Started exploratory data analysis to identify breathing pattern markers.</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Began developing initial machine learning models (SVM, Random Forest)</a:t>
            </a:r>
            <a:r>
              <a:rPr lang="en-US" dirty="0"/>
              <a:t>.</a:t>
            </a:r>
          </a:p>
          <a:p>
            <a:endParaRPr lang="en-IN" dirty="0"/>
          </a:p>
        </p:txBody>
      </p:sp>
      <p:sp>
        <p:nvSpPr>
          <p:cNvPr id="4" name="TextBox 3">
            <a:extLst>
              <a:ext uri="{FF2B5EF4-FFF2-40B4-BE49-F238E27FC236}">
                <a16:creationId xmlns:a16="http://schemas.microsoft.com/office/drawing/2014/main" id="{666ABBBC-FAF5-53E4-8F9B-DE0FB0693149}"/>
              </a:ext>
            </a:extLst>
          </p:cNvPr>
          <p:cNvSpPr txBox="1"/>
          <p:nvPr/>
        </p:nvSpPr>
        <p:spPr>
          <a:xfrm>
            <a:off x="2554778" y="301807"/>
            <a:ext cx="10928466" cy="73866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ACTIVITY LOG AS PART OF THE INTERNSHIP</a:t>
            </a:r>
            <a:endParaRPr lang="en-IN" sz="2400" b="1" dirty="0">
              <a:latin typeface="Times New Roman" panose="02020603050405020304" pitchFamily="18" charset="0"/>
              <a:cs typeface="Times New Roman" panose="02020603050405020304" pitchFamily="18" charset="0"/>
            </a:endParaRPr>
          </a:p>
          <a:p>
            <a:endParaRPr lang="en-IN" dirty="0"/>
          </a:p>
        </p:txBody>
      </p:sp>
      <p:sp>
        <p:nvSpPr>
          <p:cNvPr id="5" name="Google Shape;88;p15">
            <a:extLst>
              <a:ext uri="{FF2B5EF4-FFF2-40B4-BE49-F238E27FC236}">
                <a16:creationId xmlns:a16="http://schemas.microsoft.com/office/drawing/2014/main" id="{9A0142BE-BA1C-CBF5-CC3E-3E4E8470FCAD}"/>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6" name="TextBox 5">
            <a:extLst>
              <a:ext uri="{FF2B5EF4-FFF2-40B4-BE49-F238E27FC236}">
                <a16:creationId xmlns:a16="http://schemas.microsoft.com/office/drawing/2014/main" id="{15E91283-A7A3-73E8-11D2-36C1C3C9CBFA}"/>
              </a:ext>
            </a:extLst>
          </p:cNvPr>
          <p:cNvSpPr txBox="1"/>
          <p:nvPr/>
        </p:nvSpPr>
        <p:spPr>
          <a:xfrm>
            <a:off x="11321143" y="6291943"/>
            <a:ext cx="359228"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344735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8F80E8-49A7-0D51-C2E6-1C8AF98ACF57}"/>
              </a:ext>
            </a:extLst>
          </p:cNvPr>
          <p:cNvSpPr txBox="1"/>
          <p:nvPr/>
        </p:nvSpPr>
        <p:spPr>
          <a:xfrm>
            <a:off x="349135" y="382385"/>
            <a:ext cx="12070080" cy="5601533"/>
          </a:xfrm>
          <a:prstGeom prst="rect">
            <a:avLst/>
          </a:prstGeom>
          <a:noFill/>
        </p:spPr>
        <p:txBody>
          <a:bodyPr wrap="square" rtlCol="0">
            <a:spAutoFit/>
          </a:bodyPr>
          <a:lstStyle/>
          <a:p>
            <a:pPr>
              <a:buNone/>
            </a:pPr>
            <a:r>
              <a:rPr lang="en-US" sz="2000" b="1" dirty="0">
                <a:latin typeface="Times New Roman" panose="02020603050405020304" pitchFamily="18" charset="0"/>
                <a:cs typeface="Times New Roman" panose="02020603050405020304" pitchFamily="18" charset="0"/>
              </a:rPr>
              <a:t>Week 7-8 (Mar 9 – Mar 22)</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Transitioned to deep learning models (CNN, LSTM) for time-series classification.</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Labeled data for supervised training (normal vs abnormal breathing).</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Trained and evaluated models using k-fold cross-validation.</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Compared model performance metrics (accuracy, precision, recall).</a:t>
            </a:r>
          </a:p>
          <a:p>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Week 9-10 (Mar 23 – Apr 5)</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Optimized deep learning architectures and hyperparameters.</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Implemented real-time inference for breathing pattern classification.</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Worked on integrating AI model output into the mask’s interface.</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Documented results and AI model architecture.</a:t>
            </a:r>
          </a:p>
          <a:p>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Week 11-12 (Apr 6 – Apr 19)</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Conducted multi-subject validation and robustness testing.</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Tuned wireless system for stable data transmission.</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Assisted in PCB design for the flexible electronics module.</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Collaborated with biomedical mentors to interpret clinical implications.</a:t>
            </a:r>
          </a:p>
          <a:p>
            <a:endParaRPr lang="en-IN" dirty="0"/>
          </a:p>
        </p:txBody>
      </p:sp>
      <p:sp>
        <p:nvSpPr>
          <p:cNvPr id="3" name="Google Shape;88;p15">
            <a:extLst>
              <a:ext uri="{FF2B5EF4-FFF2-40B4-BE49-F238E27FC236}">
                <a16:creationId xmlns:a16="http://schemas.microsoft.com/office/drawing/2014/main" id="{65AFAF38-0613-3A26-AD9B-5C3A60F37EA6}"/>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4" name="TextBox 3">
            <a:extLst>
              <a:ext uri="{FF2B5EF4-FFF2-40B4-BE49-F238E27FC236}">
                <a16:creationId xmlns:a16="http://schemas.microsoft.com/office/drawing/2014/main" id="{71EDD565-49CD-433F-74E4-D2580DA45C7A}"/>
              </a:ext>
            </a:extLst>
          </p:cNvPr>
          <p:cNvSpPr txBox="1"/>
          <p:nvPr/>
        </p:nvSpPr>
        <p:spPr>
          <a:xfrm>
            <a:off x="11049000" y="6291943"/>
            <a:ext cx="631371" cy="369332"/>
          </a:xfrm>
          <a:prstGeom prst="rect">
            <a:avLst/>
          </a:prstGeom>
          <a:noFill/>
        </p:spPr>
        <p:txBody>
          <a:bodyPr wrap="square" rtlCol="0">
            <a:spAutoFit/>
          </a:bodyPr>
          <a:lstStyle/>
          <a:p>
            <a:r>
              <a:rPr lang="en-IN" dirty="0"/>
              <a:t>10</a:t>
            </a:r>
          </a:p>
        </p:txBody>
      </p:sp>
    </p:spTree>
    <p:extLst>
      <p:ext uri="{BB962C8B-B14F-4D97-AF65-F5344CB8AC3E}">
        <p14:creationId xmlns:p14="http://schemas.microsoft.com/office/powerpoint/2010/main" val="1947680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AD49D-EA89-1EEF-5616-A25D8ED6D2BC}"/>
              </a:ext>
            </a:extLst>
          </p:cNvPr>
          <p:cNvSpPr txBox="1"/>
          <p:nvPr/>
        </p:nvSpPr>
        <p:spPr>
          <a:xfrm>
            <a:off x="631767" y="1097280"/>
            <a:ext cx="12020204" cy="3754874"/>
          </a:xfrm>
          <a:prstGeom prst="rect">
            <a:avLst/>
          </a:prstGeom>
          <a:noFill/>
        </p:spPr>
        <p:txBody>
          <a:bodyPr wrap="square" rtlCol="0">
            <a:spAutoFit/>
          </a:bodyPr>
          <a:lstStyle/>
          <a:p>
            <a:pPr>
              <a:buNone/>
            </a:pPr>
            <a:r>
              <a:rPr lang="en-US" sz="2000" b="1" dirty="0">
                <a:latin typeface="Times New Roman" panose="02020603050405020304" pitchFamily="18" charset="0"/>
                <a:cs typeface="Times New Roman" panose="02020603050405020304" pitchFamily="18" charset="0"/>
              </a:rPr>
              <a:t>Week 13-14 (Apr 20 – May 3)</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Finalized AI model deployment on embedded system.</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Conducted usability testing and gathered feedback for improvements.</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Prepared presentation and demonstration of the complete system.</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Wrote report sections on AI model development and results.</a:t>
            </a:r>
          </a:p>
          <a:p>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Week 15 (May 4 – May 12)</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Final review and documentation of internship work.</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Submitted final project report and code repositories.</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Delivered presentation to faculty and industry mentors.</a:t>
            </a:r>
          </a:p>
          <a:p>
            <a:pPr indent="274638">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Reflected on learning outcomes and received feedback</a:t>
            </a:r>
            <a:r>
              <a:rPr lang="en-US" dirty="0"/>
              <a:t>.</a:t>
            </a:r>
          </a:p>
          <a:p>
            <a:endParaRPr lang="en-IN" dirty="0"/>
          </a:p>
        </p:txBody>
      </p:sp>
      <p:sp>
        <p:nvSpPr>
          <p:cNvPr id="3" name="Google Shape;88;p15">
            <a:extLst>
              <a:ext uri="{FF2B5EF4-FFF2-40B4-BE49-F238E27FC236}">
                <a16:creationId xmlns:a16="http://schemas.microsoft.com/office/drawing/2014/main" id="{F6501C5F-8DBF-7817-B1C6-03F3CA7D6A3D}"/>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4" name="TextBox 3">
            <a:extLst>
              <a:ext uri="{FF2B5EF4-FFF2-40B4-BE49-F238E27FC236}">
                <a16:creationId xmlns:a16="http://schemas.microsoft.com/office/drawing/2014/main" id="{F2B7DFD2-6FA7-9D87-DC40-4778D3AE7443}"/>
              </a:ext>
            </a:extLst>
          </p:cNvPr>
          <p:cNvSpPr txBox="1"/>
          <p:nvPr/>
        </p:nvSpPr>
        <p:spPr>
          <a:xfrm>
            <a:off x="11321142" y="6296149"/>
            <a:ext cx="555171"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1214416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CD6E9E-BC8A-639C-E031-7AC60E3848A0}"/>
              </a:ext>
            </a:extLst>
          </p:cNvPr>
          <p:cNvSpPr txBox="1"/>
          <p:nvPr/>
        </p:nvSpPr>
        <p:spPr>
          <a:xfrm>
            <a:off x="250371" y="261257"/>
            <a:ext cx="11408229"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Ensemble Model Frame Work</a:t>
            </a:r>
          </a:p>
        </p:txBody>
      </p:sp>
      <p:sp>
        <p:nvSpPr>
          <p:cNvPr id="3" name="Rectangle 2">
            <a:extLst>
              <a:ext uri="{FF2B5EF4-FFF2-40B4-BE49-F238E27FC236}">
                <a16:creationId xmlns:a16="http://schemas.microsoft.com/office/drawing/2014/main" id="{FA4CC6A9-71BE-6030-C41B-4158C6C69680}"/>
              </a:ext>
            </a:extLst>
          </p:cNvPr>
          <p:cNvSpPr/>
          <p:nvPr/>
        </p:nvSpPr>
        <p:spPr>
          <a:xfrm>
            <a:off x="4257007" y="1958807"/>
            <a:ext cx="2721429"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CNN</a:t>
            </a:r>
          </a:p>
        </p:txBody>
      </p:sp>
      <p:sp>
        <p:nvSpPr>
          <p:cNvPr id="4" name="Rectangle 3">
            <a:extLst>
              <a:ext uri="{FF2B5EF4-FFF2-40B4-BE49-F238E27FC236}">
                <a16:creationId xmlns:a16="http://schemas.microsoft.com/office/drawing/2014/main" id="{6CB85F74-6F90-CB3A-4B30-7218CD58EB2C}"/>
              </a:ext>
            </a:extLst>
          </p:cNvPr>
          <p:cNvSpPr/>
          <p:nvPr/>
        </p:nvSpPr>
        <p:spPr>
          <a:xfrm>
            <a:off x="4257007" y="2732247"/>
            <a:ext cx="2721429" cy="544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LSTM</a:t>
            </a:r>
          </a:p>
        </p:txBody>
      </p:sp>
      <p:sp>
        <p:nvSpPr>
          <p:cNvPr id="5" name="Rectangle 4">
            <a:extLst>
              <a:ext uri="{FF2B5EF4-FFF2-40B4-BE49-F238E27FC236}">
                <a16:creationId xmlns:a16="http://schemas.microsoft.com/office/drawing/2014/main" id="{584266FD-3CB1-FFA6-3335-B7758621D245}"/>
              </a:ext>
            </a:extLst>
          </p:cNvPr>
          <p:cNvSpPr/>
          <p:nvPr/>
        </p:nvSpPr>
        <p:spPr>
          <a:xfrm>
            <a:off x="4257007" y="3462248"/>
            <a:ext cx="2721429" cy="544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TRANSFORMER ENCODER</a:t>
            </a:r>
          </a:p>
        </p:txBody>
      </p:sp>
      <p:sp>
        <p:nvSpPr>
          <p:cNvPr id="6" name="Rectangle 5">
            <a:extLst>
              <a:ext uri="{FF2B5EF4-FFF2-40B4-BE49-F238E27FC236}">
                <a16:creationId xmlns:a16="http://schemas.microsoft.com/office/drawing/2014/main" id="{5EDF9403-9DB1-E28A-A6E3-0789AA9BE1B2}"/>
              </a:ext>
            </a:extLst>
          </p:cNvPr>
          <p:cNvSpPr/>
          <p:nvPr/>
        </p:nvSpPr>
        <p:spPr>
          <a:xfrm>
            <a:off x="4257007" y="4169047"/>
            <a:ext cx="2721429" cy="544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 ATTENTION LAYER</a:t>
            </a:r>
          </a:p>
        </p:txBody>
      </p:sp>
      <p:sp>
        <p:nvSpPr>
          <p:cNvPr id="7" name="Rectangle 6">
            <a:extLst>
              <a:ext uri="{FF2B5EF4-FFF2-40B4-BE49-F238E27FC236}">
                <a16:creationId xmlns:a16="http://schemas.microsoft.com/office/drawing/2014/main" id="{7AB08CD9-8C66-CB2F-A5F9-DE3C354AA86A}"/>
              </a:ext>
            </a:extLst>
          </p:cNvPr>
          <p:cNvSpPr/>
          <p:nvPr/>
        </p:nvSpPr>
        <p:spPr>
          <a:xfrm>
            <a:off x="4257007" y="4844868"/>
            <a:ext cx="2721429" cy="544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DENSE LAYER</a:t>
            </a:r>
          </a:p>
        </p:txBody>
      </p:sp>
      <p:sp>
        <p:nvSpPr>
          <p:cNvPr id="8" name="Rectangle 7">
            <a:extLst>
              <a:ext uri="{FF2B5EF4-FFF2-40B4-BE49-F238E27FC236}">
                <a16:creationId xmlns:a16="http://schemas.microsoft.com/office/drawing/2014/main" id="{39D5A2D5-6FA1-00B9-8146-1DAD5B1F3437}"/>
              </a:ext>
            </a:extLst>
          </p:cNvPr>
          <p:cNvSpPr/>
          <p:nvPr/>
        </p:nvSpPr>
        <p:spPr>
          <a:xfrm>
            <a:off x="4257007" y="5525155"/>
            <a:ext cx="2721429" cy="544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cxnSp>
        <p:nvCxnSpPr>
          <p:cNvPr id="9" name="Straight Arrow Connector 8">
            <a:extLst>
              <a:ext uri="{FF2B5EF4-FFF2-40B4-BE49-F238E27FC236}">
                <a16:creationId xmlns:a16="http://schemas.microsoft.com/office/drawing/2014/main" id="{748E146F-A7D9-DB3A-E633-69873AFDDCA3}"/>
              </a:ext>
            </a:extLst>
          </p:cNvPr>
          <p:cNvCxnSpPr>
            <a:stCxn id="3" idx="2"/>
            <a:endCxn id="4" idx="0"/>
          </p:cNvCxnSpPr>
          <p:nvPr/>
        </p:nvCxnSpPr>
        <p:spPr>
          <a:xfrm>
            <a:off x="5617722" y="2605138"/>
            <a:ext cx="0" cy="127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58C1D82-C7A8-E68D-9B9F-A08442B9B88C}"/>
              </a:ext>
            </a:extLst>
          </p:cNvPr>
          <p:cNvCxnSpPr>
            <a:stCxn id="4" idx="2"/>
            <a:endCxn id="5" idx="0"/>
          </p:cNvCxnSpPr>
          <p:nvPr/>
        </p:nvCxnSpPr>
        <p:spPr>
          <a:xfrm>
            <a:off x="5617722" y="3276533"/>
            <a:ext cx="0" cy="18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7352ED-4CC4-E758-E022-00DB3D3ACF30}"/>
              </a:ext>
            </a:extLst>
          </p:cNvPr>
          <p:cNvCxnSpPr>
            <a:stCxn id="5" idx="2"/>
            <a:endCxn id="6" idx="0"/>
          </p:cNvCxnSpPr>
          <p:nvPr/>
        </p:nvCxnSpPr>
        <p:spPr>
          <a:xfrm>
            <a:off x="5617722" y="4006534"/>
            <a:ext cx="0" cy="162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03A6F6C-AB1F-12B3-9BB7-F139E0AAF24F}"/>
              </a:ext>
            </a:extLst>
          </p:cNvPr>
          <p:cNvCxnSpPr>
            <a:stCxn id="6" idx="2"/>
            <a:endCxn id="7" idx="0"/>
          </p:cNvCxnSpPr>
          <p:nvPr/>
        </p:nvCxnSpPr>
        <p:spPr>
          <a:xfrm>
            <a:off x="5617722" y="4713333"/>
            <a:ext cx="0" cy="13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11ABF7A-D06A-B522-D349-D14F673ED859}"/>
              </a:ext>
            </a:extLst>
          </p:cNvPr>
          <p:cNvCxnSpPr>
            <a:cxnSpLocks/>
            <a:stCxn id="7" idx="2"/>
            <a:endCxn id="8" idx="0"/>
          </p:cNvCxnSpPr>
          <p:nvPr/>
        </p:nvCxnSpPr>
        <p:spPr>
          <a:xfrm>
            <a:off x="5617722" y="5389154"/>
            <a:ext cx="0" cy="136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loud 13">
            <a:extLst>
              <a:ext uri="{FF2B5EF4-FFF2-40B4-BE49-F238E27FC236}">
                <a16:creationId xmlns:a16="http://schemas.microsoft.com/office/drawing/2014/main" id="{499A7F3E-593D-DAFD-E295-71E3137534FB}"/>
              </a:ext>
            </a:extLst>
          </p:cNvPr>
          <p:cNvSpPr/>
          <p:nvPr/>
        </p:nvSpPr>
        <p:spPr>
          <a:xfrm>
            <a:off x="8751475" y="1463040"/>
            <a:ext cx="2843842" cy="1611086"/>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Extraction</a:t>
            </a:r>
          </a:p>
        </p:txBody>
      </p:sp>
      <p:cxnSp>
        <p:nvCxnSpPr>
          <p:cNvPr id="15" name="Straight Arrow Connector 14">
            <a:extLst>
              <a:ext uri="{FF2B5EF4-FFF2-40B4-BE49-F238E27FC236}">
                <a16:creationId xmlns:a16="http://schemas.microsoft.com/office/drawing/2014/main" id="{385A2225-8078-E4CC-C935-D169D5870EBC}"/>
              </a:ext>
            </a:extLst>
          </p:cNvPr>
          <p:cNvCxnSpPr>
            <a:cxnSpLocks/>
            <a:stCxn id="3" idx="3"/>
            <a:endCxn id="14" idx="2"/>
          </p:cNvCxnSpPr>
          <p:nvPr/>
        </p:nvCxnSpPr>
        <p:spPr>
          <a:xfrm flipV="1">
            <a:off x="6978436" y="2268583"/>
            <a:ext cx="1781860" cy="13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AA8C54-319B-5504-4DD0-3776E01DC9B2}"/>
              </a:ext>
            </a:extLst>
          </p:cNvPr>
          <p:cNvCxnSpPr>
            <a:cxnSpLocks/>
            <a:stCxn id="4" idx="1"/>
          </p:cNvCxnSpPr>
          <p:nvPr/>
        </p:nvCxnSpPr>
        <p:spPr>
          <a:xfrm flipH="1" flipV="1">
            <a:off x="2969532" y="2381906"/>
            <a:ext cx="1287475" cy="622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5A701D1-96DE-44CC-A8DD-493420F5A24D}"/>
              </a:ext>
            </a:extLst>
          </p:cNvPr>
          <p:cNvSpPr/>
          <p:nvPr/>
        </p:nvSpPr>
        <p:spPr>
          <a:xfrm>
            <a:off x="4257008" y="1166654"/>
            <a:ext cx="2721428" cy="5672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INPUT</a:t>
            </a:r>
          </a:p>
        </p:txBody>
      </p:sp>
      <p:cxnSp>
        <p:nvCxnSpPr>
          <p:cNvPr id="18" name="Straight Arrow Connector 17">
            <a:extLst>
              <a:ext uri="{FF2B5EF4-FFF2-40B4-BE49-F238E27FC236}">
                <a16:creationId xmlns:a16="http://schemas.microsoft.com/office/drawing/2014/main" id="{F46C4E35-A821-320F-AF31-7248737B998E}"/>
              </a:ext>
            </a:extLst>
          </p:cNvPr>
          <p:cNvCxnSpPr>
            <a:cxnSpLocks/>
            <a:stCxn id="17" idx="2"/>
            <a:endCxn id="3" idx="0"/>
          </p:cNvCxnSpPr>
          <p:nvPr/>
        </p:nvCxnSpPr>
        <p:spPr>
          <a:xfrm>
            <a:off x="5617722" y="1733905"/>
            <a:ext cx="0" cy="224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loud 34">
            <a:extLst>
              <a:ext uri="{FF2B5EF4-FFF2-40B4-BE49-F238E27FC236}">
                <a16:creationId xmlns:a16="http://schemas.microsoft.com/office/drawing/2014/main" id="{51A2F9B9-1A83-FCDF-80FF-F367DC319A82}"/>
              </a:ext>
            </a:extLst>
          </p:cNvPr>
          <p:cNvSpPr/>
          <p:nvPr/>
        </p:nvSpPr>
        <p:spPr>
          <a:xfrm>
            <a:off x="250371" y="1651586"/>
            <a:ext cx="2721429" cy="146064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Temporal Learning</a:t>
            </a:r>
          </a:p>
        </p:txBody>
      </p:sp>
      <p:sp>
        <p:nvSpPr>
          <p:cNvPr id="36" name="Google Shape;88;p15">
            <a:extLst>
              <a:ext uri="{FF2B5EF4-FFF2-40B4-BE49-F238E27FC236}">
                <a16:creationId xmlns:a16="http://schemas.microsoft.com/office/drawing/2014/main" id="{38728087-1ABE-D544-3A1D-A0FF3D0F6E18}"/>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41" name="TextBox 40">
            <a:extLst>
              <a:ext uri="{FF2B5EF4-FFF2-40B4-BE49-F238E27FC236}">
                <a16:creationId xmlns:a16="http://schemas.microsoft.com/office/drawing/2014/main" id="{379BB8D2-7BDD-1D28-19CA-EBF01CA008A0}"/>
              </a:ext>
            </a:extLst>
          </p:cNvPr>
          <p:cNvSpPr txBox="1"/>
          <p:nvPr/>
        </p:nvSpPr>
        <p:spPr>
          <a:xfrm>
            <a:off x="11321143" y="6296149"/>
            <a:ext cx="511628" cy="369332"/>
          </a:xfrm>
          <a:prstGeom prst="rect">
            <a:avLst/>
          </a:prstGeom>
          <a:noFill/>
        </p:spPr>
        <p:txBody>
          <a:bodyPr wrap="square" rtlCol="0">
            <a:spAutoFit/>
          </a:bodyPr>
          <a:lstStyle/>
          <a:p>
            <a:r>
              <a:rPr lang="en-IN" dirty="0"/>
              <a:t>12</a:t>
            </a:r>
          </a:p>
        </p:txBody>
      </p:sp>
    </p:spTree>
    <p:extLst>
      <p:ext uri="{BB962C8B-B14F-4D97-AF65-F5344CB8AC3E}">
        <p14:creationId xmlns:p14="http://schemas.microsoft.com/office/powerpoint/2010/main" val="127375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901FE-E4E3-2BB9-5FAC-EA062650853C}"/>
              </a:ext>
            </a:extLst>
          </p:cNvPr>
          <p:cNvSpPr txBox="1"/>
          <p:nvPr/>
        </p:nvSpPr>
        <p:spPr>
          <a:xfrm>
            <a:off x="199505" y="232756"/>
            <a:ext cx="11288684"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RESULTS</a:t>
            </a:r>
            <a:r>
              <a:rPr lang="en-IN" dirty="0"/>
              <a:t> </a:t>
            </a:r>
          </a:p>
        </p:txBody>
      </p:sp>
      <p:pic>
        <p:nvPicPr>
          <p:cNvPr id="5" name="Picture 4">
            <a:extLst>
              <a:ext uri="{FF2B5EF4-FFF2-40B4-BE49-F238E27FC236}">
                <a16:creationId xmlns:a16="http://schemas.microsoft.com/office/drawing/2014/main" id="{3BB9BEB6-AA07-8474-6FF1-AAC2A98BEA26}"/>
              </a:ext>
            </a:extLst>
          </p:cNvPr>
          <p:cNvPicPr>
            <a:picLocks noChangeAspect="1"/>
          </p:cNvPicPr>
          <p:nvPr/>
        </p:nvPicPr>
        <p:blipFill>
          <a:blip r:embed="rId2"/>
          <a:stretch>
            <a:fillRect/>
          </a:stretch>
        </p:blipFill>
        <p:spPr>
          <a:xfrm>
            <a:off x="199505" y="1261472"/>
            <a:ext cx="4999755" cy="3975546"/>
          </a:xfrm>
          <a:prstGeom prst="rect">
            <a:avLst/>
          </a:prstGeom>
        </p:spPr>
      </p:pic>
      <p:pic>
        <p:nvPicPr>
          <p:cNvPr id="6" name="Picture 5">
            <a:extLst>
              <a:ext uri="{FF2B5EF4-FFF2-40B4-BE49-F238E27FC236}">
                <a16:creationId xmlns:a16="http://schemas.microsoft.com/office/drawing/2014/main" id="{5C496684-4483-9B23-9F5E-7B701CFD9C75}"/>
              </a:ext>
            </a:extLst>
          </p:cNvPr>
          <p:cNvPicPr>
            <a:picLocks noChangeAspect="1"/>
          </p:cNvPicPr>
          <p:nvPr/>
        </p:nvPicPr>
        <p:blipFill>
          <a:blip r:embed="rId3"/>
          <a:stretch>
            <a:fillRect/>
          </a:stretch>
        </p:blipFill>
        <p:spPr>
          <a:xfrm>
            <a:off x="5575312" y="1261472"/>
            <a:ext cx="6301799" cy="3759415"/>
          </a:xfrm>
          <a:prstGeom prst="rect">
            <a:avLst/>
          </a:prstGeom>
        </p:spPr>
      </p:pic>
      <p:sp>
        <p:nvSpPr>
          <p:cNvPr id="7" name="TextBox 6">
            <a:extLst>
              <a:ext uri="{FF2B5EF4-FFF2-40B4-BE49-F238E27FC236}">
                <a16:creationId xmlns:a16="http://schemas.microsoft.com/office/drawing/2014/main" id="{879C6F08-74B4-8AAA-3BA6-A8541C6A7F59}"/>
              </a:ext>
            </a:extLst>
          </p:cNvPr>
          <p:cNvSpPr txBox="1"/>
          <p:nvPr/>
        </p:nvSpPr>
        <p:spPr>
          <a:xfrm>
            <a:off x="448887" y="5353396"/>
            <a:ext cx="11288684" cy="646331"/>
          </a:xfrm>
          <a:prstGeom prst="rect">
            <a:avLst/>
          </a:prstGeom>
          <a:noFill/>
        </p:spPr>
        <p:txBody>
          <a:bodyPr wrap="square" rtlCol="0">
            <a:spAutoFit/>
          </a:bodyPr>
          <a:lstStyle/>
          <a:p>
            <a:r>
              <a:rPr lang="en-IN" dirty="0"/>
              <a:t>Optimizer Used – ADAM</a:t>
            </a:r>
          </a:p>
          <a:p>
            <a:r>
              <a:rPr lang="en-IN" dirty="0"/>
              <a:t>Activation Function Used – ReLu.</a:t>
            </a:r>
          </a:p>
        </p:txBody>
      </p:sp>
      <p:sp>
        <p:nvSpPr>
          <p:cNvPr id="8" name="Google Shape;88;p15">
            <a:extLst>
              <a:ext uri="{FF2B5EF4-FFF2-40B4-BE49-F238E27FC236}">
                <a16:creationId xmlns:a16="http://schemas.microsoft.com/office/drawing/2014/main" id="{E2FB9E4C-16D3-2E6B-5CA0-36CBFBFBF1FE}"/>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9" name="TextBox 8">
            <a:extLst>
              <a:ext uri="{FF2B5EF4-FFF2-40B4-BE49-F238E27FC236}">
                <a16:creationId xmlns:a16="http://schemas.microsoft.com/office/drawing/2014/main" id="{968F264E-50E0-70B8-E794-9C0044A42D55}"/>
              </a:ext>
            </a:extLst>
          </p:cNvPr>
          <p:cNvSpPr txBox="1"/>
          <p:nvPr/>
        </p:nvSpPr>
        <p:spPr>
          <a:xfrm>
            <a:off x="11321143" y="6291943"/>
            <a:ext cx="555968" cy="369332"/>
          </a:xfrm>
          <a:prstGeom prst="rect">
            <a:avLst/>
          </a:prstGeom>
          <a:noFill/>
        </p:spPr>
        <p:txBody>
          <a:bodyPr wrap="square" rtlCol="0">
            <a:spAutoFit/>
          </a:bodyPr>
          <a:lstStyle/>
          <a:p>
            <a:r>
              <a:rPr lang="en-IN" dirty="0"/>
              <a:t>13</a:t>
            </a:r>
          </a:p>
        </p:txBody>
      </p:sp>
    </p:spTree>
    <p:extLst>
      <p:ext uri="{BB962C8B-B14F-4D97-AF65-F5344CB8AC3E}">
        <p14:creationId xmlns:p14="http://schemas.microsoft.com/office/powerpoint/2010/main" val="378526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3BA543-E533-47E1-B821-356B85F94D29}"/>
              </a:ext>
            </a:extLst>
          </p:cNvPr>
          <p:cNvSpPr/>
          <p:nvPr/>
        </p:nvSpPr>
        <p:spPr>
          <a:xfrm>
            <a:off x="5628860" y="1490869"/>
            <a:ext cx="5724940" cy="43732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2E6691D7-01F9-0398-49EE-B17D4B77B1C4}"/>
              </a:ext>
            </a:extLst>
          </p:cNvPr>
          <p:cNvSpPr/>
          <p:nvPr/>
        </p:nvSpPr>
        <p:spPr>
          <a:xfrm>
            <a:off x="258417" y="1490869"/>
            <a:ext cx="5098774" cy="43732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5468EA08-F3EA-8A09-C37D-19C224F00F0B}"/>
              </a:ext>
            </a:extLst>
          </p:cNvPr>
          <p:cNvSpPr>
            <a:spLocks noGrp="1"/>
          </p:cNvSpPr>
          <p:nvPr>
            <p:ph type="title"/>
          </p:nvPr>
        </p:nvSpPr>
        <p:spPr>
          <a:xfrm>
            <a:off x="838200" y="365125"/>
            <a:ext cx="10515600" cy="897145"/>
          </a:xfrm>
        </p:spPr>
        <p:txBody>
          <a:bodyPr/>
          <a:lstStyle/>
          <a:p>
            <a:pPr algn="ctr"/>
            <a:r>
              <a:rPr lang="en-IN" sz="3600" b="1" dirty="0">
                <a:solidFill>
                  <a:srgbClr val="7030A0"/>
                </a:solidFill>
                <a:effectLst/>
                <a:latin typeface="+mj-lt"/>
                <a:ea typeface="Times New Roman" panose="02020603050405020304" pitchFamily="18" charset="0"/>
                <a:cs typeface="Times New Roman" panose="02020603050405020304" pitchFamily="18" charset="0"/>
              </a:rPr>
              <a:t>Vision and Mission</a:t>
            </a:r>
            <a:endParaRPr lang="en-IN" sz="3600" dirty="0">
              <a:latin typeface="+mj-lt"/>
            </a:endParaRPr>
          </a:p>
        </p:txBody>
      </p:sp>
      <p:sp>
        <p:nvSpPr>
          <p:cNvPr id="3" name="Text Placeholder 2">
            <a:extLst>
              <a:ext uri="{FF2B5EF4-FFF2-40B4-BE49-F238E27FC236}">
                <a16:creationId xmlns:a16="http://schemas.microsoft.com/office/drawing/2014/main" id="{21B98EC8-E47F-7E6F-FC9E-96D5F8A29B55}"/>
              </a:ext>
            </a:extLst>
          </p:cNvPr>
          <p:cNvSpPr>
            <a:spLocks noGrp="1"/>
          </p:cNvSpPr>
          <p:nvPr>
            <p:ph type="body" idx="1"/>
          </p:nvPr>
        </p:nvSpPr>
        <p:spPr>
          <a:xfrm>
            <a:off x="268357" y="1490870"/>
            <a:ext cx="5098773" cy="4373218"/>
          </a:xfrm>
        </p:spPr>
        <p:txBody>
          <a:bodyPr/>
          <a:lstStyle/>
          <a:p>
            <a:pPr marL="0" marR="669290" indent="0" algn="ctr">
              <a:lnSpc>
                <a:spcPct val="100000"/>
              </a:lnSpc>
              <a:spcAft>
                <a:spcPts val="1050"/>
              </a:spcAft>
              <a:buNone/>
              <a:tabLst>
                <a:tab pos="5130800" algn="l"/>
              </a:tabLst>
            </a:pPr>
            <a:r>
              <a:rPr lang="en-IN" sz="1400" b="1" i="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VISION OF INSTITUTE</a:t>
            </a:r>
            <a:endParaRPr lang="en-IN" sz="1400" b="1"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p>
            <a:pPr marL="114300" indent="0" algn="just">
              <a:lnSpc>
                <a:spcPct val="100000"/>
              </a:lnSpc>
              <a:spcAft>
                <a:spcPts val="1000"/>
              </a:spcAft>
              <a:buNone/>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impart quality technical education with a focus on research and innovation, emphasizing on development of sustainable and inclusive technology for the benefit of society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669290" indent="0" algn="ctr">
              <a:lnSpc>
                <a:spcPct val="100000"/>
              </a:lnSpc>
              <a:spcAft>
                <a:spcPts val="1050"/>
              </a:spcAft>
              <a:buNone/>
            </a:pPr>
            <a:r>
              <a:rPr lang="en-IN" sz="1400" b="1" i="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MISSION OF INSTITUTE</a:t>
            </a:r>
            <a:endParaRPr lang="en-IN" sz="1400" b="1" i="1"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endParaRPr>
          </a:p>
          <a:p>
            <a:pPr marL="342900" lvl="0" indent="-342900" algn="just">
              <a:lnSpc>
                <a:spcPct val="100000"/>
              </a:lnSpc>
              <a:spcAft>
                <a:spcPts val="1000"/>
              </a:spcAft>
              <a:buFont typeface="Times New Roman" panose="02020603050405020304" pitchFamily="18" charset="0"/>
              <a:buAutoNum type="arabicPeriod"/>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provide an environment that enhances creativity and innovation in pursuit of excellence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1000"/>
              </a:spcAft>
              <a:buFont typeface="Times New Roman" panose="02020603050405020304" pitchFamily="18" charset="0"/>
              <a:buAutoNum type="arabicPeriod"/>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nurture teamwork in order to transform individuals as responsible leaders and entrepreneurs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1000"/>
              </a:spcAft>
              <a:buFont typeface="Times New Roman" panose="02020603050405020304" pitchFamily="18" charset="0"/>
              <a:buAutoNum type="arabicPeriod"/>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train the students to the changing technical scenario and make them to understand the importance of sustainable and inclusive technologies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IN" sz="1400" dirty="0"/>
          </a:p>
        </p:txBody>
      </p:sp>
      <p:sp>
        <p:nvSpPr>
          <p:cNvPr id="6" name="Text Placeholder 2">
            <a:extLst>
              <a:ext uri="{FF2B5EF4-FFF2-40B4-BE49-F238E27FC236}">
                <a16:creationId xmlns:a16="http://schemas.microsoft.com/office/drawing/2014/main" id="{4A859B70-2FF8-393F-1D31-9562B4976C6C}"/>
              </a:ext>
            </a:extLst>
          </p:cNvPr>
          <p:cNvSpPr txBox="1">
            <a:spLocks/>
          </p:cNvSpPr>
          <p:nvPr/>
        </p:nvSpPr>
        <p:spPr>
          <a:xfrm>
            <a:off x="5628860" y="1490869"/>
            <a:ext cx="5724940" cy="437321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400" b="0" i="0" u="none" strike="noStrike" cap="none">
                <a:solidFill>
                  <a:schemeClr val="dk2"/>
                </a:solidFill>
                <a:latin typeface="Arial"/>
                <a:ea typeface="Arial"/>
                <a:cs typeface="Arial"/>
                <a:sym typeface="Arial"/>
              </a:defRPr>
            </a:lvl1pPr>
            <a:lvl2pPr marL="914400" marR="0" lvl="1"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2pPr>
            <a:lvl3pPr marL="1371600" marR="0" lvl="2"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3pPr>
            <a:lvl4pPr marL="1828800" marR="0" lvl="3"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4pPr>
            <a:lvl5pPr marL="2286000" marR="0" lvl="4"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5pPr>
            <a:lvl6pPr marL="2743200" marR="0" lvl="5"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6pPr>
            <a:lvl7pPr marL="3200400" marR="0" lvl="6"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7pPr>
            <a:lvl8pPr marL="3657600" marR="0" lvl="7"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8pPr>
            <a:lvl9pPr marL="4114800" marR="0" lvl="8" indent="-342900" algn="l" rtl="0">
              <a:lnSpc>
                <a:spcPct val="90000"/>
              </a:lnSpc>
              <a:spcBef>
                <a:spcPts val="2100"/>
              </a:spcBef>
              <a:spcAft>
                <a:spcPts val="2100"/>
              </a:spcAft>
              <a:buClr>
                <a:schemeClr val="dk1"/>
              </a:buClr>
              <a:buSzPts val="1800"/>
              <a:buFont typeface="Arial"/>
              <a:buChar char="■"/>
              <a:defRPr sz="1900" b="0" i="0" u="none" strike="noStrike" cap="none">
                <a:solidFill>
                  <a:schemeClr val="dk2"/>
                </a:solidFill>
                <a:latin typeface="Arial"/>
                <a:ea typeface="Arial"/>
                <a:cs typeface="Arial"/>
                <a:sym typeface="Arial"/>
              </a:defRPr>
            </a:lvl9pPr>
          </a:lstStyle>
          <a:p>
            <a:pPr marL="0" marR="60325" indent="0" algn="ctr">
              <a:lnSpc>
                <a:spcPct val="100000"/>
              </a:lnSpc>
              <a:spcAft>
                <a:spcPts val="1050"/>
              </a:spcAft>
              <a:buFont typeface="Arial"/>
              <a:buNone/>
            </a:pPr>
            <a:r>
              <a:rPr lang="en-IN" sz="14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VISION OF DEPARTMENT</a:t>
            </a:r>
            <a:endParaRPr lang="en-IN" sz="1400" b="1" i="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114300" indent="0" algn="just">
              <a:lnSpc>
                <a:spcPct val="100000"/>
              </a:lnSpc>
              <a:spcAft>
                <a:spcPts val="1000"/>
              </a:spcAft>
              <a:buFont typeface="Arial"/>
              <a:buNone/>
            </a:pP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develop an excellent centre of progressive quality learning, applied &amp; translational research through inventive collaborations and sustainable solutions to address healthcare related societal challenges</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lgn="ctr">
              <a:lnSpc>
                <a:spcPct val="100000"/>
              </a:lnSpc>
              <a:spcAft>
                <a:spcPts val="1000"/>
              </a:spcAft>
              <a:buFont typeface="Arial"/>
              <a:buNone/>
            </a:pPr>
            <a:r>
              <a:rPr lang="en-IN" sz="14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MISSION OF DEPARTMENT</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algn="just">
              <a:lnSpc>
                <a:spcPct val="100000"/>
              </a:lnSpc>
              <a:spcAft>
                <a:spcPts val="1000"/>
              </a:spcAft>
              <a:buFont typeface="+mj-lt"/>
              <a:buAutoNum type="arabicPeriod"/>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By</a:t>
            </a: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creat</a:t>
            </a: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ing</a:t>
            </a: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conducive atmosphere for continuous learning through increased participation of students and faculty in various academic activities</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algn="just">
              <a:lnSpc>
                <a:spcPct val="100000"/>
              </a:lnSpc>
              <a:spcAft>
                <a:spcPts val="1000"/>
              </a:spcAft>
              <a:buFont typeface="+mj-lt"/>
              <a:buAutoNum type="arabicPeriod"/>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By </a:t>
            </a: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achiev</a:t>
            </a: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ing</a:t>
            </a: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needful and relevant healthcare solutions through quality education and research</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algn="just">
              <a:lnSpc>
                <a:spcPct val="100000"/>
              </a:lnSpc>
              <a:spcAft>
                <a:spcPts val="1000"/>
              </a:spcAft>
              <a:buFont typeface="+mj-lt"/>
              <a:buAutoNum type="arabicPeriod"/>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By</a:t>
            </a: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imparting education in the path of ethical and social responsibilities, to work effectively with diverse groups for the benefit of the society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IN" sz="1400" dirty="0"/>
          </a:p>
        </p:txBody>
      </p:sp>
      <p:sp>
        <p:nvSpPr>
          <p:cNvPr id="4" name="Google Shape;88;p15">
            <a:extLst>
              <a:ext uri="{FF2B5EF4-FFF2-40B4-BE49-F238E27FC236}">
                <a16:creationId xmlns:a16="http://schemas.microsoft.com/office/drawing/2014/main" id="{11B9F083-39E0-19F9-1B1F-652739082C31}"/>
              </a:ext>
            </a:extLst>
          </p:cNvPr>
          <p:cNvSpPr txBox="1">
            <a:spLocks noGrp="1"/>
          </p:cNvSpPr>
          <p:nvPr>
            <p:ph type="ftr" idx="11"/>
          </p:nvPr>
        </p:nvSpPr>
        <p:spPr>
          <a:xfrm>
            <a:off x="1393371" y="6492875"/>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Tree>
    <p:extLst>
      <p:ext uri="{BB962C8B-B14F-4D97-AF65-F5344CB8AC3E}">
        <p14:creationId xmlns:p14="http://schemas.microsoft.com/office/powerpoint/2010/main" val="47386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5936-1965-840B-33C5-B8F70A7C8022}"/>
              </a:ext>
            </a:extLst>
          </p:cNvPr>
          <p:cNvSpPr txBox="1">
            <a:spLocks/>
          </p:cNvSpPr>
          <p:nvPr/>
        </p:nvSpPr>
        <p:spPr>
          <a:xfrm>
            <a:off x="415649" y="409625"/>
            <a:ext cx="113607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r>
              <a:rPr lang="en-US"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46A386-169A-AD1E-C7CA-7377F802EAB4}"/>
              </a:ext>
            </a:extLst>
          </p:cNvPr>
          <p:cNvSpPr txBox="1"/>
          <p:nvPr/>
        </p:nvSpPr>
        <p:spPr>
          <a:xfrm>
            <a:off x="659476" y="1173125"/>
            <a:ext cx="11029948" cy="2677656"/>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Customized Model demonstrates superior performance over the CNN + LSTM, LSTM + Transformer, and CNN + Transformer models across almost all evaluation metrics. It provides better overall accuracy, higher AUC scores, and more balanced classification across Endurance, Normal, and Recovery breathing patterns. This makes it the most reliable and robust choice for multi-class breathing pattern classification.</a:t>
            </a:r>
            <a:endParaRPr lang="en-IN" sz="28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C8358E5F-94BB-89FE-6AA9-6791640ADBA4}"/>
              </a:ext>
            </a:extLst>
          </p:cNvPr>
          <p:cNvGraphicFramePr>
            <a:graphicFrameLocks noGrp="1"/>
          </p:cNvGraphicFramePr>
          <p:nvPr>
            <p:extLst>
              <p:ext uri="{D42A27DB-BD31-4B8C-83A1-F6EECF244321}">
                <p14:modId xmlns:p14="http://schemas.microsoft.com/office/powerpoint/2010/main" val="1136233160"/>
              </p:ext>
            </p:extLst>
          </p:nvPr>
        </p:nvGraphicFramePr>
        <p:xfrm>
          <a:off x="824852" y="4028750"/>
          <a:ext cx="11029948" cy="2194560"/>
        </p:xfrm>
        <a:graphic>
          <a:graphicData uri="http://schemas.openxmlformats.org/drawingml/2006/table">
            <a:tbl>
              <a:tblPr/>
              <a:tblGrid>
                <a:gridCol w="2757487">
                  <a:extLst>
                    <a:ext uri="{9D8B030D-6E8A-4147-A177-3AD203B41FA5}">
                      <a16:colId xmlns:a16="http://schemas.microsoft.com/office/drawing/2014/main" val="3847099855"/>
                    </a:ext>
                  </a:extLst>
                </a:gridCol>
                <a:gridCol w="2757487">
                  <a:extLst>
                    <a:ext uri="{9D8B030D-6E8A-4147-A177-3AD203B41FA5}">
                      <a16:colId xmlns:a16="http://schemas.microsoft.com/office/drawing/2014/main" val="79201387"/>
                    </a:ext>
                  </a:extLst>
                </a:gridCol>
                <a:gridCol w="2757487">
                  <a:extLst>
                    <a:ext uri="{9D8B030D-6E8A-4147-A177-3AD203B41FA5}">
                      <a16:colId xmlns:a16="http://schemas.microsoft.com/office/drawing/2014/main" val="1471912675"/>
                    </a:ext>
                  </a:extLst>
                </a:gridCol>
                <a:gridCol w="2757487">
                  <a:extLst>
                    <a:ext uri="{9D8B030D-6E8A-4147-A177-3AD203B41FA5}">
                      <a16:colId xmlns:a16="http://schemas.microsoft.com/office/drawing/2014/main" val="1631456554"/>
                    </a:ext>
                  </a:extLst>
                </a:gridCol>
              </a:tblGrid>
              <a:tr h="365760">
                <a:tc>
                  <a:txBody>
                    <a:bodyPr/>
                    <a:lstStyle/>
                    <a:p>
                      <a:r>
                        <a:rPr lang="en-IN" sz="1800"/>
                        <a:t>Metric</a:t>
                      </a:r>
                    </a:p>
                  </a:txBody>
                  <a:tcPr anchor="ctr">
                    <a:lnL>
                      <a:noFill/>
                    </a:lnL>
                    <a:lnR>
                      <a:noFill/>
                    </a:lnR>
                    <a:lnT>
                      <a:noFill/>
                    </a:lnT>
                    <a:lnB>
                      <a:noFill/>
                    </a:lnB>
                    <a:noFill/>
                  </a:tcPr>
                </a:tc>
                <a:tc>
                  <a:txBody>
                    <a:bodyPr/>
                    <a:lstStyle/>
                    <a:p>
                      <a:r>
                        <a:rPr lang="en-IN" sz="1800" b="1"/>
                        <a:t>Class E (Endurance)</a:t>
                      </a:r>
                      <a:endParaRPr lang="en-IN" sz="1800"/>
                    </a:p>
                  </a:txBody>
                  <a:tcPr anchor="ctr">
                    <a:lnL>
                      <a:noFill/>
                    </a:lnL>
                    <a:lnR>
                      <a:noFill/>
                    </a:lnR>
                    <a:lnT>
                      <a:noFill/>
                    </a:lnT>
                    <a:lnB>
                      <a:noFill/>
                    </a:lnB>
                    <a:noFill/>
                  </a:tcPr>
                </a:tc>
                <a:tc>
                  <a:txBody>
                    <a:bodyPr/>
                    <a:lstStyle/>
                    <a:p>
                      <a:r>
                        <a:rPr lang="en-IN" sz="1800" b="1"/>
                        <a:t>Class N (Normal)</a:t>
                      </a:r>
                      <a:endParaRPr lang="en-IN" sz="1800"/>
                    </a:p>
                  </a:txBody>
                  <a:tcPr anchor="ctr">
                    <a:lnL>
                      <a:noFill/>
                    </a:lnL>
                    <a:lnR>
                      <a:noFill/>
                    </a:lnR>
                    <a:lnT>
                      <a:noFill/>
                    </a:lnT>
                    <a:lnB>
                      <a:noFill/>
                    </a:lnB>
                    <a:noFill/>
                  </a:tcPr>
                </a:tc>
                <a:tc>
                  <a:txBody>
                    <a:bodyPr/>
                    <a:lstStyle/>
                    <a:p>
                      <a:r>
                        <a:rPr lang="en-IN" sz="1800" b="1"/>
                        <a:t>Class R (Recovery)</a:t>
                      </a:r>
                      <a:endParaRPr lang="en-IN" sz="1800"/>
                    </a:p>
                  </a:txBody>
                  <a:tcPr anchor="ctr">
                    <a:lnL>
                      <a:noFill/>
                    </a:lnL>
                    <a:lnR>
                      <a:noFill/>
                    </a:lnR>
                    <a:lnT>
                      <a:noFill/>
                    </a:lnT>
                    <a:lnB>
                      <a:noFill/>
                    </a:lnB>
                    <a:noFill/>
                  </a:tcPr>
                </a:tc>
                <a:extLst>
                  <a:ext uri="{0D108BD9-81ED-4DB2-BD59-A6C34878D82A}">
                    <a16:rowId xmlns:a16="http://schemas.microsoft.com/office/drawing/2014/main" val="2854535343"/>
                  </a:ext>
                </a:extLst>
              </a:tr>
              <a:tr h="365760">
                <a:tc>
                  <a:txBody>
                    <a:bodyPr/>
                    <a:lstStyle/>
                    <a:p>
                      <a:r>
                        <a:rPr lang="en-IN" sz="1800" b="1"/>
                        <a:t>Precision</a:t>
                      </a:r>
                      <a:endParaRPr lang="en-IN" sz="1800"/>
                    </a:p>
                  </a:txBody>
                  <a:tcPr anchor="ctr">
                    <a:lnL>
                      <a:noFill/>
                    </a:lnL>
                    <a:lnR>
                      <a:noFill/>
                    </a:lnR>
                    <a:lnT>
                      <a:noFill/>
                    </a:lnT>
                    <a:lnB>
                      <a:noFill/>
                    </a:lnB>
                    <a:noFill/>
                  </a:tcPr>
                </a:tc>
                <a:tc>
                  <a:txBody>
                    <a:bodyPr/>
                    <a:lstStyle/>
                    <a:p>
                      <a:r>
                        <a:rPr lang="en-IN" sz="1800" dirty="0"/>
                        <a:t>0.91</a:t>
                      </a:r>
                    </a:p>
                  </a:txBody>
                  <a:tcPr anchor="ctr">
                    <a:lnL>
                      <a:noFill/>
                    </a:lnL>
                    <a:lnR>
                      <a:noFill/>
                    </a:lnR>
                    <a:lnT>
                      <a:noFill/>
                    </a:lnT>
                    <a:lnB>
                      <a:noFill/>
                    </a:lnB>
                    <a:noFill/>
                  </a:tcPr>
                </a:tc>
                <a:tc>
                  <a:txBody>
                    <a:bodyPr/>
                    <a:lstStyle/>
                    <a:p>
                      <a:r>
                        <a:rPr lang="en-IN" sz="1800"/>
                        <a:t>0.69</a:t>
                      </a:r>
                    </a:p>
                  </a:txBody>
                  <a:tcPr anchor="ctr">
                    <a:lnL>
                      <a:noFill/>
                    </a:lnL>
                    <a:lnR>
                      <a:noFill/>
                    </a:lnR>
                    <a:lnT>
                      <a:noFill/>
                    </a:lnT>
                    <a:lnB>
                      <a:noFill/>
                    </a:lnB>
                    <a:noFill/>
                  </a:tcPr>
                </a:tc>
                <a:tc>
                  <a:txBody>
                    <a:bodyPr/>
                    <a:lstStyle/>
                    <a:p>
                      <a:r>
                        <a:rPr lang="en-IN" sz="1800"/>
                        <a:t>0.67</a:t>
                      </a:r>
                    </a:p>
                  </a:txBody>
                  <a:tcPr anchor="ctr">
                    <a:lnL>
                      <a:noFill/>
                    </a:lnL>
                    <a:lnR>
                      <a:noFill/>
                    </a:lnR>
                    <a:lnT>
                      <a:noFill/>
                    </a:lnT>
                    <a:lnB>
                      <a:noFill/>
                    </a:lnB>
                    <a:noFill/>
                  </a:tcPr>
                </a:tc>
                <a:extLst>
                  <a:ext uri="{0D108BD9-81ED-4DB2-BD59-A6C34878D82A}">
                    <a16:rowId xmlns:a16="http://schemas.microsoft.com/office/drawing/2014/main" val="784943202"/>
                  </a:ext>
                </a:extLst>
              </a:tr>
              <a:tr h="365760">
                <a:tc>
                  <a:txBody>
                    <a:bodyPr/>
                    <a:lstStyle/>
                    <a:p>
                      <a:r>
                        <a:rPr lang="en-IN" sz="1800" b="1"/>
                        <a:t>Recall</a:t>
                      </a:r>
                      <a:endParaRPr lang="en-IN" sz="1800"/>
                    </a:p>
                  </a:txBody>
                  <a:tcPr anchor="ctr">
                    <a:lnL>
                      <a:noFill/>
                    </a:lnL>
                    <a:lnR>
                      <a:noFill/>
                    </a:lnR>
                    <a:lnT>
                      <a:noFill/>
                    </a:lnT>
                    <a:lnB>
                      <a:noFill/>
                    </a:lnB>
                    <a:noFill/>
                  </a:tcPr>
                </a:tc>
                <a:tc>
                  <a:txBody>
                    <a:bodyPr/>
                    <a:lstStyle/>
                    <a:p>
                      <a:r>
                        <a:rPr lang="en-IN" sz="1800"/>
                        <a:t>0.70</a:t>
                      </a:r>
                    </a:p>
                  </a:txBody>
                  <a:tcPr anchor="ctr">
                    <a:lnL>
                      <a:noFill/>
                    </a:lnL>
                    <a:lnR>
                      <a:noFill/>
                    </a:lnR>
                    <a:lnT>
                      <a:noFill/>
                    </a:lnT>
                    <a:lnB>
                      <a:noFill/>
                    </a:lnB>
                    <a:noFill/>
                  </a:tcPr>
                </a:tc>
                <a:tc>
                  <a:txBody>
                    <a:bodyPr/>
                    <a:lstStyle/>
                    <a:p>
                      <a:r>
                        <a:rPr lang="en-IN" sz="1800"/>
                        <a:t>0.87</a:t>
                      </a:r>
                    </a:p>
                  </a:txBody>
                  <a:tcPr anchor="ctr">
                    <a:lnL>
                      <a:noFill/>
                    </a:lnL>
                    <a:lnR>
                      <a:noFill/>
                    </a:lnR>
                    <a:lnT>
                      <a:noFill/>
                    </a:lnT>
                    <a:lnB>
                      <a:noFill/>
                    </a:lnB>
                    <a:noFill/>
                  </a:tcPr>
                </a:tc>
                <a:tc>
                  <a:txBody>
                    <a:bodyPr/>
                    <a:lstStyle/>
                    <a:p>
                      <a:r>
                        <a:rPr lang="en-IN" sz="1800"/>
                        <a:t>0.65</a:t>
                      </a:r>
                    </a:p>
                  </a:txBody>
                  <a:tcPr anchor="ctr">
                    <a:lnL>
                      <a:noFill/>
                    </a:lnL>
                    <a:lnR>
                      <a:noFill/>
                    </a:lnR>
                    <a:lnT>
                      <a:noFill/>
                    </a:lnT>
                    <a:lnB>
                      <a:noFill/>
                    </a:lnB>
                    <a:noFill/>
                  </a:tcPr>
                </a:tc>
                <a:extLst>
                  <a:ext uri="{0D108BD9-81ED-4DB2-BD59-A6C34878D82A}">
                    <a16:rowId xmlns:a16="http://schemas.microsoft.com/office/drawing/2014/main" val="3559062077"/>
                  </a:ext>
                </a:extLst>
              </a:tr>
              <a:tr h="365760">
                <a:tc>
                  <a:txBody>
                    <a:bodyPr/>
                    <a:lstStyle/>
                    <a:p>
                      <a:r>
                        <a:rPr lang="en-IN" sz="1800" b="1"/>
                        <a:t>F1 Score</a:t>
                      </a:r>
                      <a:endParaRPr lang="en-IN" sz="1800"/>
                    </a:p>
                  </a:txBody>
                  <a:tcPr anchor="ctr">
                    <a:lnL>
                      <a:noFill/>
                    </a:lnL>
                    <a:lnR>
                      <a:noFill/>
                    </a:lnR>
                    <a:lnT>
                      <a:noFill/>
                    </a:lnT>
                    <a:lnB>
                      <a:noFill/>
                    </a:lnB>
                    <a:noFill/>
                  </a:tcPr>
                </a:tc>
                <a:tc>
                  <a:txBody>
                    <a:bodyPr/>
                    <a:lstStyle/>
                    <a:p>
                      <a:r>
                        <a:rPr lang="en-IN" sz="1800"/>
                        <a:t>0.79</a:t>
                      </a:r>
                    </a:p>
                  </a:txBody>
                  <a:tcPr anchor="ctr">
                    <a:lnL>
                      <a:noFill/>
                    </a:lnL>
                    <a:lnR>
                      <a:noFill/>
                    </a:lnR>
                    <a:lnT>
                      <a:noFill/>
                    </a:lnT>
                    <a:lnB>
                      <a:noFill/>
                    </a:lnB>
                    <a:noFill/>
                  </a:tcPr>
                </a:tc>
                <a:tc>
                  <a:txBody>
                    <a:bodyPr/>
                    <a:lstStyle/>
                    <a:p>
                      <a:r>
                        <a:rPr lang="en-IN" sz="1800"/>
                        <a:t>0.77</a:t>
                      </a:r>
                    </a:p>
                  </a:txBody>
                  <a:tcPr anchor="ctr">
                    <a:lnL>
                      <a:noFill/>
                    </a:lnL>
                    <a:lnR>
                      <a:noFill/>
                    </a:lnR>
                    <a:lnT>
                      <a:noFill/>
                    </a:lnT>
                    <a:lnB>
                      <a:noFill/>
                    </a:lnB>
                    <a:noFill/>
                  </a:tcPr>
                </a:tc>
                <a:tc>
                  <a:txBody>
                    <a:bodyPr/>
                    <a:lstStyle/>
                    <a:p>
                      <a:r>
                        <a:rPr lang="en-IN" sz="1800"/>
                        <a:t>0.66</a:t>
                      </a:r>
                    </a:p>
                  </a:txBody>
                  <a:tcPr anchor="ctr">
                    <a:lnL>
                      <a:noFill/>
                    </a:lnL>
                    <a:lnR>
                      <a:noFill/>
                    </a:lnR>
                    <a:lnT>
                      <a:noFill/>
                    </a:lnT>
                    <a:lnB>
                      <a:noFill/>
                    </a:lnB>
                    <a:noFill/>
                  </a:tcPr>
                </a:tc>
                <a:extLst>
                  <a:ext uri="{0D108BD9-81ED-4DB2-BD59-A6C34878D82A}">
                    <a16:rowId xmlns:a16="http://schemas.microsoft.com/office/drawing/2014/main" val="2992169816"/>
                  </a:ext>
                </a:extLst>
              </a:tr>
              <a:tr h="365760">
                <a:tc>
                  <a:txBody>
                    <a:bodyPr/>
                    <a:lstStyle/>
                    <a:p>
                      <a:r>
                        <a:rPr lang="en-IN" sz="1800" b="1"/>
                        <a:t>Accuracy</a:t>
                      </a:r>
                      <a:endParaRPr lang="en-IN" sz="1800"/>
                    </a:p>
                  </a:txBody>
                  <a:tcPr anchor="ctr">
                    <a:lnL>
                      <a:noFill/>
                    </a:lnL>
                    <a:lnR>
                      <a:noFill/>
                    </a:lnR>
                    <a:lnT>
                      <a:noFill/>
                    </a:lnT>
                    <a:lnB>
                      <a:noFill/>
                    </a:lnB>
                    <a:noFill/>
                  </a:tcPr>
                </a:tc>
                <a:tc>
                  <a:txBody>
                    <a:bodyPr/>
                    <a:lstStyle/>
                    <a:p>
                      <a:r>
                        <a:rPr lang="en-IN" sz="1800" dirty="0"/>
                        <a:t>0.87</a:t>
                      </a:r>
                    </a:p>
                  </a:txBody>
                  <a:tcPr anchor="ctr">
                    <a:lnL>
                      <a:noFill/>
                    </a:lnL>
                    <a:lnR>
                      <a:noFill/>
                    </a:lnR>
                    <a:lnT>
                      <a:noFill/>
                    </a:lnT>
                    <a:lnB>
                      <a:noFill/>
                    </a:lnB>
                    <a:noFill/>
                  </a:tcPr>
                </a:tc>
                <a:tc>
                  <a:txBody>
                    <a:bodyPr/>
                    <a:lstStyle/>
                    <a:p>
                      <a:r>
                        <a:rPr lang="en-IN" sz="1800" dirty="0"/>
                        <a:t>0.82</a:t>
                      </a:r>
                    </a:p>
                  </a:txBody>
                  <a:tcPr anchor="ctr">
                    <a:lnL>
                      <a:noFill/>
                    </a:lnL>
                    <a:lnR>
                      <a:noFill/>
                    </a:lnR>
                    <a:lnT>
                      <a:noFill/>
                    </a:lnT>
                    <a:lnB>
                      <a:noFill/>
                    </a:lnB>
                    <a:noFill/>
                  </a:tcPr>
                </a:tc>
                <a:tc>
                  <a:txBody>
                    <a:bodyPr/>
                    <a:lstStyle/>
                    <a:p>
                      <a:r>
                        <a:rPr lang="en-IN" sz="1800" dirty="0"/>
                        <a:t>0.77</a:t>
                      </a:r>
                    </a:p>
                  </a:txBody>
                  <a:tcPr anchor="ctr">
                    <a:lnL>
                      <a:noFill/>
                    </a:lnL>
                    <a:lnR>
                      <a:noFill/>
                    </a:lnR>
                    <a:lnT>
                      <a:noFill/>
                    </a:lnT>
                    <a:lnB>
                      <a:noFill/>
                    </a:lnB>
                    <a:noFill/>
                  </a:tcPr>
                </a:tc>
                <a:extLst>
                  <a:ext uri="{0D108BD9-81ED-4DB2-BD59-A6C34878D82A}">
                    <a16:rowId xmlns:a16="http://schemas.microsoft.com/office/drawing/2014/main" val="1502869666"/>
                  </a:ext>
                </a:extLst>
              </a:tr>
              <a:tr h="365760">
                <a:tc>
                  <a:txBody>
                    <a:bodyPr/>
                    <a:lstStyle/>
                    <a:p>
                      <a:r>
                        <a:rPr lang="en-IN" sz="1800" b="1"/>
                        <a:t>AUC</a:t>
                      </a:r>
                      <a:endParaRPr lang="en-IN" sz="1800"/>
                    </a:p>
                  </a:txBody>
                  <a:tcPr anchor="ctr">
                    <a:lnL>
                      <a:noFill/>
                    </a:lnL>
                    <a:lnR>
                      <a:noFill/>
                    </a:lnR>
                    <a:lnT>
                      <a:noFill/>
                    </a:lnT>
                    <a:lnB>
                      <a:noFill/>
                    </a:lnB>
                    <a:noFill/>
                  </a:tcPr>
                </a:tc>
                <a:tc>
                  <a:txBody>
                    <a:bodyPr/>
                    <a:lstStyle/>
                    <a:p>
                      <a:r>
                        <a:rPr lang="en-IN" sz="1800" b="1" dirty="0"/>
                        <a:t>0.98</a:t>
                      </a:r>
                      <a:endParaRPr lang="en-IN" sz="1800" dirty="0"/>
                    </a:p>
                  </a:txBody>
                  <a:tcPr anchor="ctr">
                    <a:lnL>
                      <a:noFill/>
                    </a:lnL>
                    <a:lnR>
                      <a:noFill/>
                    </a:lnR>
                    <a:lnT>
                      <a:noFill/>
                    </a:lnT>
                    <a:lnB>
                      <a:noFill/>
                    </a:lnB>
                    <a:noFill/>
                  </a:tcPr>
                </a:tc>
                <a:tc>
                  <a:txBody>
                    <a:bodyPr/>
                    <a:lstStyle/>
                    <a:p>
                      <a:r>
                        <a:rPr lang="en-IN" sz="1800" b="1" dirty="0"/>
                        <a:t>0.99</a:t>
                      </a:r>
                      <a:endParaRPr lang="en-IN" sz="1800" dirty="0"/>
                    </a:p>
                  </a:txBody>
                  <a:tcPr anchor="ctr">
                    <a:lnL>
                      <a:noFill/>
                    </a:lnL>
                    <a:lnR>
                      <a:noFill/>
                    </a:lnR>
                    <a:lnT>
                      <a:noFill/>
                    </a:lnT>
                    <a:lnB>
                      <a:noFill/>
                    </a:lnB>
                    <a:noFill/>
                  </a:tcPr>
                </a:tc>
                <a:tc>
                  <a:txBody>
                    <a:bodyPr/>
                    <a:lstStyle/>
                    <a:p>
                      <a:r>
                        <a:rPr lang="en-IN" sz="1800" dirty="0"/>
                        <a:t>0.95</a:t>
                      </a:r>
                    </a:p>
                  </a:txBody>
                  <a:tcPr anchor="ctr">
                    <a:lnL>
                      <a:noFill/>
                    </a:lnL>
                    <a:lnR>
                      <a:noFill/>
                    </a:lnR>
                    <a:lnT>
                      <a:noFill/>
                    </a:lnT>
                    <a:lnB>
                      <a:noFill/>
                    </a:lnB>
                    <a:noFill/>
                  </a:tcPr>
                </a:tc>
                <a:extLst>
                  <a:ext uri="{0D108BD9-81ED-4DB2-BD59-A6C34878D82A}">
                    <a16:rowId xmlns:a16="http://schemas.microsoft.com/office/drawing/2014/main" val="3376004149"/>
                  </a:ext>
                </a:extLst>
              </a:tr>
            </a:tbl>
          </a:graphicData>
        </a:graphic>
      </p:graphicFrame>
      <p:sp>
        <p:nvSpPr>
          <p:cNvPr id="7" name="Google Shape;88;p15">
            <a:extLst>
              <a:ext uri="{FF2B5EF4-FFF2-40B4-BE49-F238E27FC236}">
                <a16:creationId xmlns:a16="http://schemas.microsoft.com/office/drawing/2014/main" id="{C0FDE950-2102-79EB-2B94-3EA84D05C137}"/>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8" name="TextBox 7">
            <a:extLst>
              <a:ext uri="{FF2B5EF4-FFF2-40B4-BE49-F238E27FC236}">
                <a16:creationId xmlns:a16="http://schemas.microsoft.com/office/drawing/2014/main" id="{88559D0F-9290-6206-8D59-BAD6EFD8723C}"/>
              </a:ext>
            </a:extLst>
          </p:cNvPr>
          <p:cNvSpPr txBox="1"/>
          <p:nvPr/>
        </p:nvSpPr>
        <p:spPr>
          <a:xfrm>
            <a:off x="11321143" y="6291943"/>
            <a:ext cx="455206" cy="369332"/>
          </a:xfrm>
          <a:prstGeom prst="rect">
            <a:avLst/>
          </a:prstGeom>
          <a:noFill/>
        </p:spPr>
        <p:txBody>
          <a:bodyPr wrap="square" rtlCol="0">
            <a:spAutoFit/>
          </a:bodyPr>
          <a:lstStyle/>
          <a:p>
            <a:r>
              <a:rPr lang="en-IN" dirty="0"/>
              <a:t>14</a:t>
            </a:r>
          </a:p>
        </p:txBody>
      </p:sp>
    </p:spTree>
    <p:extLst>
      <p:ext uri="{BB962C8B-B14F-4D97-AF65-F5344CB8AC3E}">
        <p14:creationId xmlns:p14="http://schemas.microsoft.com/office/powerpoint/2010/main" val="397562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968252C-D017-AFBC-255A-58E51D6F43BF}"/>
              </a:ext>
            </a:extLst>
          </p:cNvPr>
          <p:cNvGraphicFramePr>
            <a:graphicFrameLocks noGrp="1"/>
          </p:cNvGraphicFramePr>
          <p:nvPr>
            <p:extLst>
              <p:ext uri="{D42A27DB-BD31-4B8C-83A1-F6EECF244321}">
                <p14:modId xmlns:p14="http://schemas.microsoft.com/office/powerpoint/2010/main" val="2545996950"/>
              </p:ext>
            </p:extLst>
          </p:nvPr>
        </p:nvGraphicFramePr>
        <p:xfrm>
          <a:off x="936171" y="903515"/>
          <a:ext cx="10319658" cy="4169225"/>
        </p:xfrm>
        <a:graphic>
          <a:graphicData uri="http://schemas.openxmlformats.org/drawingml/2006/table">
            <a:tbl>
              <a:tblPr/>
              <a:tblGrid>
                <a:gridCol w="3439886">
                  <a:extLst>
                    <a:ext uri="{9D8B030D-6E8A-4147-A177-3AD203B41FA5}">
                      <a16:colId xmlns:a16="http://schemas.microsoft.com/office/drawing/2014/main" val="3536593917"/>
                    </a:ext>
                  </a:extLst>
                </a:gridCol>
                <a:gridCol w="3439886">
                  <a:extLst>
                    <a:ext uri="{9D8B030D-6E8A-4147-A177-3AD203B41FA5}">
                      <a16:colId xmlns:a16="http://schemas.microsoft.com/office/drawing/2014/main" val="3801531030"/>
                    </a:ext>
                  </a:extLst>
                </a:gridCol>
                <a:gridCol w="3439886">
                  <a:extLst>
                    <a:ext uri="{9D8B030D-6E8A-4147-A177-3AD203B41FA5}">
                      <a16:colId xmlns:a16="http://schemas.microsoft.com/office/drawing/2014/main" val="3700291288"/>
                    </a:ext>
                  </a:extLst>
                </a:gridCol>
              </a:tblGrid>
              <a:tr h="617663">
                <a:tc>
                  <a:txBody>
                    <a:bodyPr/>
                    <a:lstStyle/>
                    <a:p>
                      <a:r>
                        <a:rPr lang="en-IN"/>
                        <a:t>Feature</a:t>
                      </a:r>
                    </a:p>
                  </a:txBody>
                  <a:tcPr anchor="ctr">
                    <a:lnL>
                      <a:noFill/>
                    </a:lnL>
                    <a:lnR>
                      <a:noFill/>
                    </a:lnR>
                    <a:lnT>
                      <a:noFill/>
                    </a:lnT>
                    <a:lnB>
                      <a:noFill/>
                    </a:lnB>
                    <a:noFill/>
                  </a:tcPr>
                </a:tc>
                <a:tc>
                  <a:txBody>
                    <a:bodyPr/>
                    <a:lstStyle/>
                    <a:p>
                      <a:r>
                        <a:rPr lang="en-IN"/>
                        <a:t>Simple Model</a:t>
                      </a:r>
                    </a:p>
                  </a:txBody>
                  <a:tcPr anchor="ctr">
                    <a:lnL>
                      <a:noFill/>
                    </a:lnL>
                    <a:lnR>
                      <a:noFill/>
                    </a:lnR>
                    <a:lnT>
                      <a:noFill/>
                    </a:lnT>
                    <a:lnB>
                      <a:noFill/>
                    </a:lnB>
                    <a:noFill/>
                  </a:tcPr>
                </a:tc>
                <a:tc>
                  <a:txBody>
                    <a:bodyPr/>
                    <a:lstStyle/>
                    <a:p>
                      <a:r>
                        <a:rPr lang="en-IN"/>
                        <a:t>Complex Model (Your Framework)</a:t>
                      </a:r>
                    </a:p>
                  </a:txBody>
                  <a:tcPr anchor="ctr">
                    <a:lnL>
                      <a:noFill/>
                    </a:lnL>
                    <a:lnR>
                      <a:noFill/>
                    </a:lnR>
                    <a:lnT>
                      <a:noFill/>
                    </a:lnT>
                    <a:lnB>
                      <a:noFill/>
                    </a:lnB>
                    <a:noFill/>
                  </a:tcPr>
                </a:tc>
                <a:extLst>
                  <a:ext uri="{0D108BD9-81ED-4DB2-BD59-A6C34878D82A}">
                    <a16:rowId xmlns:a16="http://schemas.microsoft.com/office/drawing/2014/main" val="3119651996"/>
                  </a:ext>
                </a:extLst>
              </a:tr>
              <a:tr h="617663">
                <a:tc>
                  <a:txBody>
                    <a:bodyPr/>
                    <a:lstStyle/>
                    <a:p>
                      <a:r>
                        <a:rPr lang="en-IN"/>
                        <a:t>Temporal pattern detection</a:t>
                      </a:r>
                    </a:p>
                  </a:txBody>
                  <a:tcPr anchor="ctr">
                    <a:lnL>
                      <a:noFill/>
                    </a:lnL>
                    <a:lnR>
                      <a:noFill/>
                    </a:lnR>
                    <a:lnT>
                      <a:noFill/>
                    </a:lnT>
                    <a:lnB>
                      <a:noFill/>
                    </a:lnB>
                    <a:noFill/>
                  </a:tcPr>
                </a:tc>
                <a:tc>
                  <a:txBody>
                    <a:bodyPr/>
                    <a:lstStyle/>
                    <a:p>
                      <a:r>
                        <a:rPr lang="en-IN"/>
                        <a:t>Poor</a:t>
                      </a:r>
                    </a:p>
                  </a:txBody>
                  <a:tcPr anchor="ctr">
                    <a:lnL>
                      <a:noFill/>
                    </a:lnL>
                    <a:lnR>
                      <a:noFill/>
                    </a:lnR>
                    <a:lnT>
                      <a:noFill/>
                    </a:lnT>
                    <a:lnB>
                      <a:noFill/>
                    </a:lnB>
                    <a:noFill/>
                  </a:tcPr>
                </a:tc>
                <a:tc>
                  <a:txBody>
                    <a:bodyPr/>
                    <a:lstStyle/>
                    <a:p>
                      <a:r>
                        <a:rPr lang="en-IN"/>
                        <a:t>Excellent (LSTM + Transformer)</a:t>
                      </a:r>
                    </a:p>
                  </a:txBody>
                  <a:tcPr anchor="ctr">
                    <a:lnL>
                      <a:noFill/>
                    </a:lnL>
                    <a:lnR>
                      <a:noFill/>
                    </a:lnR>
                    <a:lnT>
                      <a:noFill/>
                    </a:lnT>
                    <a:lnB>
                      <a:noFill/>
                    </a:lnB>
                    <a:noFill/>
                  </a:tcPr>
                </a:tc>
                <a:extLst>
                  <a:ext uri="{0D108BD9-81ED-4DB2-BD59-A6C34878D82A}">
                    <a16:rowId xmlns:a16="http://schemas.microsoft.com/office/drawing/2014/main" val="2251178123"/>
                  </a:ext>
                </a:extLst>
              </a:tr>
              <a:tr h="617663">
                <a:tc>
                  <a:txBody>
                    <a:bodyPr/>
                    <a:lstStyle/>
                    <a:p>
                      <a:r>
                        <a:rPr lang="en-IN"/>
                        <a:t>Spatial feature extraction</a:t>
                      </a:r>
                    </a:p>
                  </a:txBody>
                  <a:tcPr anchor="ctr">
                    <a:lnL>
                      <a:noFill/>
                    </a:lnL>
                    <a:lnR>
                      <a:noFill/>
                    </a:lnR>
                    <a:lnT>
                      <a:noFill/>
                    </a:lnT>
                    <a:lnB>
                      <a:noFill/>
                    </a:lnB>
                    <a:noFill/>
                  </a:tcPr>
                </a:tc>
                <a:tc>
                  <a:txBody>
                    <a:bodyPr/>
                    <a:lstStyle/>
                    <a:p>
                      <a:r>
                        <a:rPr lang="en-IN"/>
                        <a:t>Minimal</a:t>
                      </a:r>
                    </a:p>
                  </a:txBody>
                  <a:tcPr anchor="ctr">
                    <a:lnL>
                      <a:noFill/>
                    </a:lnL>
                    <a:lnR>
                      <a:noFill/>
                    </a:lnR>
                    <a:lnT>
                      <a:noFill/>
                    </a:lnT>
                    <a:lnB>
                      <a:noFill/>
                    </a:lnB>
                    <a:noFill/>
                  </a:tcPr>
                </a:tc>
                <a:tc>
                  <a:txBody>
                    <a:bodyPr/>
                    <a:lstStyle/>
                    <a:p>
                      <a:r>
                        <a:rPr lang="en-IN"/>
                        <a:t>Strong (CNN layers)</a:t>
                      </a:r>
                    </a:p>
                  </a:txBody>
                  <a:tcPr anchor="ctr">
                    <a:lnL>
                      <a:noFill/>
                    </a:lnL>
                    <a:lnR>
                      <a:noFill/>
                    </a:lnR>
                    <a:lnT>
                      <a:noFill/>
                    </a:lnT>
                    <a:lnB>
                      <a:noFill/>
                    </a:lnB>
                    <a:noFill/>
                  </a:tcPr>
                </a:tc>
                <a:extLst>
                  <a:ext uri="{0D108BD9-81ED-4DB2-BD59-A6C34878D82A}">
                    <a16:rowId xmlns:a16="http://schemas.microsoft.com/office/drawing/2014/main" val="2874805381"/>
                  </a:ext>
                </a:extLst>
              </a:tr>
              <a:tr h="617663">
                <a:tc>
                  <a:txBody>
                    <a:bodyPr/>
                    <a:lstStyle/>
                    <a:p>
                      <a:r>
                        <a:rPr lang="en-IN" dirty="0"/>
                        <a:t>Interpretability via attention</a:t>
                      </a:r>
                    </a:p>
                  </a:txBody>
                  <a:tcPr anchor="ctr">
                    <a:lnL>
                      <a:noFill/>
                    </a:lnL>
                    <a:lnR>
                      <a:noFill/>
                    </a:lnR>
                    <a:lnT>
                      <a:noFill/>
                    </a:lnT>
                    <a:lnB>
                      <a:noFill/>
                    </a:lnB>
                    <a:noFill/>
                  </a:tcPr>
                </a:tc>
                <a:tc>
                  <a:txBody>
                    <a:bodyPr/>
                    <a:lstStyle/>
                    <a:p>
                      <a:r>
                        <a:rPr lang="en-IN"/>
                        <a:t>None</a:t>
                      </a:r>
                    </a:p>
                  </a:txBody>
                  <a:tcPr anchor="ctr">
                    <a:lnL>
                      <a:noFill/>
                    </a:lnL>
                    <a:lnR>
                      <a:noFill/>
                    </a:lnR>
                    <a:lnT>
                      <a:noFill/>
                    </a:lnT>
                    <a:lnB>
                      <a:noFill/>
                    </a:lnB>
                    <a:noFill/>
                  </a:tcPr>
                </a:tc>
                <a:tc>
                  <a:txBody>
                    <a:bodyPr/>
                    <a:lstStyle/>
                    <a:p>
                      <a:r>
                        <a:rPr lang="en-IN"/>
                        <a:t>Present (Custom Attention Layer)</a:t>
                      </a:r>
                    </a:p>
                  </a:txBody>
                  <a:tcPr anchor="ctr">
                    <a:lnL>
                      <a:noFill/>
                    </a:lnL>
                    <a:lnR>
                      <a:noFill/>
                    </a:lnR>
                    <a:lnT>
                      <a:noFill/>
                    </a:lnT>
                    <a:lnB>
                      <a:noFill/>
                    </a:lnB>
                    <a:noFill/>
                  </a:tcPr>
                </a:tc>
                <a:extLst>
                  <a:ext uri="{0D108BD9-81ED-4DB2-BD59-A6C34878D82A}">
                    <a16:rowId xmlns:a16="http://schemas.microsoft.com/office/drawing/2014/main" val="641350931"/>
                  </a:ext>
                </a:extLst>
              </a:tr>
              <a:tr h="617663">
                <a:tc>
                  <a:txBody>
                    <a:bodyPr/>
                    <a:lstStyle/>
                    <a:p>
                      <a:r>
                        <a:rPr lang="en-IN"/>
                        <a:t>Accuracy &amp; generalization</a:t>
                      </a:r>
                    </a:p>
                  </a:txBody>
                  <a:tcPr anchor="ctr">
                    <a:lnL>
                      <a:noFill/>
                    </a:lnL>
                    <a:lnR>
                      <a:noFill/>
                    </a:lnR>
                    <a:lnT>
                      <a:noFill/>
                    </a:lnT>
                    <a:lnB>
                      <a:noFill/>
                    </a:lnB>
                    <a:noFill/>
                  </a:tcPr>
                </a:tc>
                <a:tc>
                  <a:txBody>
                    <a:bodyPr/>
                    <a:lstStyle/>
                    <a:p>
                      <a:r>
                        <a:rPr lang="en-IN"/>
                        <a:t>Low to Moderate</a:t>
                      </a:r>
                    </a:p>
                  </a:txBody>
                  <a:tcPr anchor="ctr">
                    <a:lnL>
                      <a:noFill/>
                    </a:lnL>
                    <a:lnR>
                      <a:noFill/>
                    </a:lnR>
                    <a:lnT>
                      <a:noFill/>
                    </a:lnT>
                    <a:lnB>
                      <a:noFill/>
                    </a:lnB>
                    <a:noFill/>
                  </a:tcPr>
                </a:tc>
                <a:tc>
                  <a:txBody>
                    <a:bodyPr/>
                    <a:lstStyle/>
                    <a:p>
                      <a:r>
                        <a:rPr lang="en-IN"/>
                        <a:t>High</a:t>
                      </a:r>
                    </a:p>
                  </a:txBody>
                  <a:tcPr anchor="ctr">
                    <a:lnL>
                      <a:noFill/>
                    </a:lnL>
                    <a:lnR>
                      <a:noFill/>
                    </a:lnR>
                    <a:lnT>
                      <a:noFill/>
                    </a:lnT>
                    <a:lnB>
                      <a:noFill/>
                    </a:lnB>
                    <a:noFill/>
                  </a:tcPr>
                </a:tc>
                <a:extLst>
                  <a:ext uri="{0D108BD9-81ED-4DB2-BD59-A6C34878D82A}">
                    <a16:rowId xmlns:a16="http://schemas.microsoft.com/office/drawing/2014/main" val="3236899285"/>
                  </a:ext>
                </a:extLst>
              </a:tr>
              <a:tr h="1080910">
                <a:tc>
                  <a:txBody>
                    <a:bodyPr/>
                    <a:lstStyle/>
                    <a:p>
                      <a:r>
                        <a:rPr lang="en-US" dirty="0"/>
                        <a:t>Suitability for real-time edge AI</a:t>
                      </a:r>
                    </a:p>
                  </a:txBody>
                  <a:tcPr anchor="ctr">
                    <a:lnL>
                      <a:noFill/>
                    </a:lnL>
                    <a:lnR>
                      <a:noFill/>
                    </a:lnR>
                    <a:lnT>
                      <a:noFill/>
                    </a:lnT>
                    <a:lnB>
                      <a:noFill/>
                    </a:lnB>
                    <a:noFill/>
                  </a:tcPr>
                </a:tc>
                <a:tc>
                  <a:txBody>
                    <a:bodyPr/>
                    <a:lstStyle/>
                    <a:p>
                      <a:r>
                        <a:rPr lang="en-IN"/>
                        <a:t>Moderate</a:t>
                      </a:r>
                    </a:p>
                  </a:txBody>
                  <a:tcPr anchor="ctr">
                    <a:lnL>
                      <a:noFill/>
                    </a:lnL>
                    <a:lnR>
                      <a:noFill/>
                    </a:lnR>
                    <a:lnT>
                      <a:noFill/>
                    </a:lnT>
                    <a:lnB>
                      <a:noFill/>
                    </a:lnB>
                    <a:noFill/>
                  </a:tcPr>
                </a:tc>
                <a:tc>
                  <a:txBody>
                    <a:bodyPr/>
                    <a:lstStyle/>
                    <a:p>
                      <a:r>
                        <a:rPr lang="en-IN" dirty="0"/>
                        <a:t>Achievable with model optimization</a:t>
                      </a:r>
                    </a:p>
                  </a:txBody>
                  <a:tcPr anchor="ctr">
                    <a:lnL>
                      <a:noFill/>
                    </a:lnL>
                    <a:lnR>
                      <a:noFill/>
                    </a:lnR>
                    <a:lnT>
                      <a:noFill/>
                    </a:lnT>
                    <a:lnB>
                      <a:noFill/>
                    </a:lnB>
                    <a:noFill/>
                  </a:tcPr>
                </a:tc>
                <a:extLst>
                  <a:ext uri="{0D108BD9-81ED-4DB2-BD59-A6C34878D82A}">
                    <a16:rowId xmlns:a16="http://schemas.microsoft.com/office/drawing/2014/main" val="2638524214"/>
                  </a:ext>
                </a:extLst>
              </a:tr>
            </a:tbl>
          </a:graphicData>
        </a:graphic>
      </p:graphicFrame>
      <p:sp>
        <p:nvSpPr>
          <p:cNvPr id="3" name="Google Shape;88;p15">
            <a:extLst>
              <a:ext uri="{FF2B5EF4-FFF2-40B4-BE49-F238E27FC236}">
                <a16:creationId xmlns:a16="http://schemas.microsoft.com/office/drawing/2014/main" id="{F83446B8-04DC-B97D-52DE-A58E1ABCBF3A}"/>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4" name="TextBox 3">
            <a:extLst>
              <a:ext uri="{FF2B5EF4-FFF2-40B4-BE49-F238E27FC236}">
                <a16:creationId xmlns:a16="http://schemas.microsoft.com/office/drawing/2014/main" id="{683E341E-7BF7-588E-EA36-BA521062F6DF}"/>
              </a:ext>
            </a:extLst>
          </p:cNvPr>
          <p:cNvSpPr txBox="1"/>
          <p:nvPr/>
        </p:nvSpPr>
        <p:spPr>
          <a:xfrm>
            <a:off x="11321143" y="6291943"/>
            <a:ext cx="544286" cy="369332"/>
          </a:xfrm>
          <a:prstGeom prst="rect">
            <a:avLst/>
          </a:prstGeom>
          <a:noFill/>
        </p:spPr>
        <p:txBody>
          <a:bodyPr wrap="square" rtlCol="0">
            <a:spAutoFit/>
          </a:bodyPr>
          <a:lstStyle/>
          <a:p>
            <a:r>
              <a:rPr lang="en-IN" dirty="0"/>
              <a:t>15</a:t>
            </a:r>
          </a:p>
        </p:txBody>
      </p:sp>
    </p:spTree>
    <p:extLst>
      <p:ext uri="{BB962C8B-B14F-4D97-AF65-F5344CB8AC3E}">
        <p14:creationId xmlns:p14="http://schemas.microsoft.com/office/powerpoint/2010/main" val="2731615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FDE1FD2-E05F-CB03-16AA-96F41ED65384}"/>
              </a:ext>
            </a:extLst>
          </p:cNvPr>
          <p:cNvSpPr txBox="1"/>
          <p:nvPr/>
        </p:nvSpPr>
        <p:spPr>
          <a:xfrm>
            <a:off x="167640" y="387567"/>
            <a:ext cx="11917680" cy="1200329"/>
          </a:xfrm>
          <a:prstGeom prst="rect">
            <a:avLst/>
          </a:prstGeom>
          <a:noFill/>
        </p:spPr>
        <p:txBody>
          <a:bodyPr wrap="square">
            <a:spAutoFit/>
          </a:bodyPr>
          <a:lstStyle/>
          <a:p>
            <a:pPr>
              <a:buNone/>
            </a:pPr>
            <a:r>
              <a:rPr lang="en-US" b="1" dirty="0"/>
              <a:t>1. Temporal and Sequential Data Modeling</a:t>
            </a:r>
          </a:p>
          <a:p>
            <a:pPr indent="174625">
              <a:buFont typeface="Arial" panose="020B0604020202020204" pitchFamily="34" charset="0"/>
              <a:buChar char="•"/>
            </a:pPr>
            <a:r>
              <a:rPr lang="en-US" b="1" dirty="0"/>
              <a:t>Reason:</a:t>
            </a:r>
            <a:r>
              <a:rPr lang="en-US" dirty="0"/>
              <a:t> Breathing signals are time-dependent and contain long-range dependencies (e.g., apnea episodes).</a:t>
            </a:r>
          </a:p>
          <a:p>
            <a:pPr indent="174625">
              <a:buFont typeface="Arial" panose="020B0604020202020204" pitchFamily="34" charset="0"/>
              <a:buChar char="•"/>
            </a:pPr>
            <a:r>
              <a:rPr lang="en-US" b="1" dirty="0"/>
              <a:t>Why complex model?</a:t>
            </a:r>
            <a:endParaRPr lang="en-US" dirty="0"/>
          </a:p>
          <a:p>
            <a:pPr marL="742950" lvl="1" indent="-285750">
              <a:buFont typeface="Arial" panose="020B0604020202020204" pitchFamily="34" charset="0"/>
              <a:buChar char="•"/>
            </a:pPr>
            <a:r>
              <a:rPr lang="en-US" b="1" dirty="0"/>
              <a:t>LSTM</a:t>
            </a:r>
            <a:r>
              <a:rPr lang="en-US" dirty="0"/>
              <a:t> and </a:t>
            </a:r>
            <a:r>
              <a:rPr lang="en-US" b="1" dirty="0"/>
              <a:t>Transformers</a:t>
            </a:r>
            <a:r>
              <a:rPr lang="en-US" dirty="0"/>
              <a:t> are capable of capturing temporal dynamics much better than traditional models.</a:t>
            </a:r>
          </a:p>
        </p:txBody>
      </p:sp>
      <p:sp>
        <p:nvSpPr>
          <p:cNvPr id="16" name="TextBox 15">
            <a:extLst>
              <a:ext uri="{FF2B5EF4-FFF2-40B4-BE49-F238E27FC236}">
                <a16:creationId xmlns:a16="http://schemas.microsoft.com/office/drawing/2014/main" id="{56D4B615-AEB1-2423-55AB-70583E68CE53}"/>
              </a:ext>
            </a:extLst>
          </p:cNvPr>
          <p:cNvSpPr txBox="1"/>
          <p:nvPr/>
        </p:nvSpPr>
        <p:spPr>
          <a:xfrm>
            <a:off x="167640" y="1720744"/>
            <a:ext cx="12085320" cy="1477328"/>
          </a:xfrm>
          <a:prstGeom prst="rect">
            <a:avLst/>
          </a:prstGeom>
          <a:noFill/>
        </p:spPr>
        <p:txBody>
          <a:bodyPr wrap="square">
            <a:spAutoFit/>
          </a:bodyPr>
          <a:lstStyle/>
          <a:p>
            <a:pPr>
              <a:buNone/>
            </a:pPr>
            <a:r>
              <a:rPr lang="en-US" b="1" dirty="0"/>
              <a:t>2. Multi-Modal Feature Extraction</a:t>
            </a:r>
          </a:p>
          <a:p>
            <a:pPr indent="271463">
              <a:buFont typeface="Arial" panose="020B0604020202020204" pitchFamily="34" charset="0"/>
              <a:buChar char="•"/>
            </a:pPr>
            <a:r>
              <a:rPr lang="en-US" b="1" dirty="0"/>
              <a:t>Reason:</a:t>
            </a:r>
            <a:r>
              <a:rPr lang="en-US" dirty="0"/>
              <a:t> The input includes </a:t>
            </a:r>
            <a:r>
              <a:rPr lang="en-US" b="1" dirty="0"/>
              <a:t>varied sensor data</a:t>
            </a:r>
            <a:r>
              <a:rPr lang="en-US" dirty="0"/>
              <a:t> (pressure, temperature, humidity, etc.), which may have spatial and temporal correlations.</a:t>
            </a:r>
          </a:p>
          <a:p>
            <a:pPr indent="271463">
              <a:buFont typeface="Arial" panose="020B0604020202020204" pitchFamily="34" charset="0"/>
              <a:buChar char="•"/>
            </a:pPr>
            <a:r>
              <a:rPr lang="en-US" b="1" dirty="0"/>
              <a:t>Why complex model?</a:t>
            </a:r>
            <a:endParaRPr lang="en-US" dirty="0"/>
          </a:p>
          <a:p>
            <a:pPr marL="742950" lvl="1" indent="-285750">
              <a:buFont typeface="Arial" panose="020B0604020202020204" pitchFamily="34" charset="0"/>
              <a:buChar char="•"/>
            </a:pPr>
            <a:r>
              <a:rPr lang="en-US" b="1" dirty="0"/>
              <a:t>CNN layers</a:t>
            </a:r>
            <a:r>
              <a:rPr lang="en-US" dirty="0"/>
              <a:t> effectively extract spatial patterns and local features from raw signal inputs.</a:t>
            </a:r>
          </a:p>
        </p:txBody>
      </p:sp>
      <p:sp>
        <p:nvSpPr>
          <p:cNvPr id="18" name="TextBox 17">
            <a:extLst>
              <a:ext uri="{FF2B5EF4-FFF2-40B4-BE49-F238E27FC236}">
                <a16:creationId xmlns:a16="http://schemas.microsoft.com/office/drawing/2014/main" id="{8CB05E69-65B1-4111-59D7-FC8898E65E80}"/>
              </a:ext>
            </a:extLst>
          </p:cNvPr>
          <p:cNvSpPr txBox="1"/>
          <p:nvPr/>
        </p:nvSpPr>
        <p:spPr>
          <a:xfrm>
            <a:off x="167640" y="3330920"/>
            <a:ext cx="11582400" cy="1200329"/>
          </a:xfrm>
          <a:prstGeom prst="rect">
            <a:avLst/>
          </a:prstGeom>
          <a:noFill/>
        </p:spPr>
        <p:txBody>
          <a:bodyPr wrap="square">
            <a:spAutoFit/>
          </a:bodyPr>
          <a:lstStyle/>
          <a:p>
            <a:pPr>
              <a:buNone/>
            </a:pPr>
            <a:r>
              <a:rPr lang="en-US" b="1" dirty="0"/>
              <a:t>3.Attention Mechanisms for Interpretability</a:t>
            </a:r>
          </a:p>
          <a:p>
            <a:pPr indent="174625">
              <a:buFont typeface="Arial" panose="020B0604020202020204" pitchFamily="34" charset="0"/>
              <a:buChar char="•"/>
            </a:pPr>
            <a:r>
              <a:rPr lang="en-US" b="1" dirty="0"/>
              <a:t>Reason:</a:t>
            </a:r>
            <a:r>
              <a:rPr lang="en-US" dirty="0"/>
              <a:t> Identifying critical segments in the breathing cycle (e.g., shallow breathing or irregular spikes).</a:t>
            </a:r>
          </a:p>
          <a:p>
            <a:pPr indent="174625">
              <a:buFont typeface="Arial" panose="020B0604020202020204" pitchFamily="34" charset="0"/>
              <a:buChar char="•"/>
            </a:pPr>
            <a:r>
              <a:rPr lang="en-US" b="1" dirty="0"/>
              <a:t>Why complex model?</a:t>
            </a:r>
            <a:endParaRPr lang="en-US" dirty="0"/>
          </a:p>
          <a:p>
            <a:pPr marL="742950" lvl="1" indent="-285750">
              <a:buFont typeface="Arial" panose="020B0604020202020204" pitchFamily="34" charset="0"/>
              <a:buChar char="•"/>
            </a:pPr>
            <a:r>
              <a:rPr lang="en-US" b="1" dirty="0"/>
              <a:t>Custom Attention Layer</a:t>
            </a:r>
            <a:r>
              <a:rPr lang="en-US" dirty="0"/>
              <a:t> helps focus on key time windows and improves interpretability for medical validation.</a:t>
            </a:r>
          </a:p>
        </p:txBody>
      </p:sp>
      <p:sp>
        <p:nvSpPr>
          <p:cNvPr id="20" name="TextBox 19">
            <a:extLst>
              <a:ext uri="{FF2B5EF4-FFF2-40B4-BE49-F238E27FC236}">
                <a16:creationId xmlns:a16="http://schemas.microsoft.com/office/drawing/2014/main" id="{1BA1668F-E7B1-2F12-FADF-D1C3EDF328F0}"/>
              </a:ext>
            </a:extLst>
          </p:cNvPr>
          <p:cNvSpPr txBox="1"/>
          <p:nvPr/>
        </p:nvSpPr>
        <p:spPr>
          <a:xfrm>
            <a:off x="106680" y="4664097"/>
            <a:ext cx="11643360" cy="1200329"/>
          </a:xfrm>
          <a:prstGeom prst="rect">
            <a:avLst/>
          </a:prstGeom>
          <a:noFill/>
        </p:spPr>
        <p:txBody>
          <a:bodyPr wrap="square">
            <a:spAutoFit/>
          </a:bodyPr>
          <a:lstStyle/>
          <a:p>
            <a:pPr>
              <a:buNone/>
            </a:pPr>
            <a:r>
              <a:rPr lang="en-US" b="1" dirty="0"/>
              <a:t>4.Performance and Generalization</a:t>
            </a:r>
          </a:p>
          <a:p>
            <a:pPr indent="271463">
              <a:buFont typeface="Arial" panose="020B0604020202020204" pitchFamily="34" charset="0"/>
              <a:buChar char="•"/>
            </a:pPr>
            <a:r>
              <a:rPr lang="en-US" b="1" dirty="0"/>
              <a:t>Reason:</a:t>
            </a:r>
            <a:r>
              <a:rPr lang="en-US" dirty="0"/>
              <a:t> Simple models may underfit complex physiological signals.</a:t>
            </a:r>
          </a:p>
          <a:p>
            <a:pPr indent="271463">
              <a:buFont typeface="Arial" panose="020B0604020202020204" pitchFamily="34" charset="0"/>
              <a:buChar char="•"/>
            </a:pPr>
            <a:r>
              <a:rPr lang="en-US" b="1" dirty="0"/>
              <a:t>Why complex model?</a:t>
            </a:r>
            <a:endParaRPr lang="en-US" dirty="0"/>
          </a:p>
          <a:p>
            <a:pPr marL="742950" lvl="1" indent="-285750">
              <a:buFont typeface="Arial" panose="020B0604020202020204" pitchFamily="34" charset="0"/>
              <a:buChar char="•"/>
            </a:pPr>
            <a:r>
              <a:rPr lang="en-US" dirty="0"/>
              <a:t>Deep models with stacked layers improve </a:t>
            </a:r>
            <a:r>
              <a:rPr lang="en-US" b="1" dirty="0"/>
              <a:t>non-linear representation</a:t>
            </a:r>
            <a:r>
              <a:rPr lang="en-US" dirty="0"/>
              <a:t> and achieve </a:t>
            </a:r>
            <a:r>
              <a:rPr lang="en-US" b="1" dirty="0"/>
              <a:t>higher accuracy and robustness</a:t>
            </a:r>
            <a:r>
              <a:rPr lang="en-US" dirty="0"/>
              <a:t>.</a:t>
            </a:r>
          </a:p>
        </p:txBody>
      </p:sp>
      <p:sp>
        <p:nvSpPr>
          <p:cNvPr id="21" name="Google Shape;88;p15">
            <a:extLst>
              <a:ext uri="{FF2B5EF4-FFF2-40B4-BE49-F238E27FC236}">
                <a16:creationId xmlns:a16="http://schemas.microsoft.com/office/drawing/2014/main" id="{EB1F4C4E-41FF-C64E-8B21-F42053EBF7C9}"/>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22" name="TextBox 21">
            <a:extLst>
              <a:ext uri="{FF2B5EF4-FFF2-40B4-BE49-F238E27FC236}">
                <a16:creationId xmlns:a16="http://schemas.microsoft.com/office/drawing/2014/main" id="{6FD19DC4-F1BB-5DDB-9A6B-E9A352780864}"/>
              </a:ext>
            </a:extLst>
          </p:cNvPr>
          <p:cNvSpPr txBox="1"/>
          <p:nvPr/>
        </p:nvSpPr>
        <p:spPr>
          <a:xfrm>
            <a:off x="11321143" y="6291943"/>
            <a:ext cx="522514" cy="369332"/>
          </a:xfrm>
          <a:prstGeom prst="rect">
            <a:avLst/>
          </a:prstGeom>
          <a:noFill/>
        </p:spPr>
        <p:txBody>
          <a:bodyPr wrap="square" rtlCol="0">
            <a:spAutoFit/>
          </a:bodyPr>
          <a:lstStyle/>
          <a:p>
            <a:r>
              <a:rPr lang="en-IN" dirty="0"/>
              <a:t>16</a:t>
            </a:r>
          </a:p>
        </p:txBody>
      </p:sp>
    </p:spTree>
    <p:extLst>
      <p:ext uri="{BB962C8B-B14F-4D97-AF65-F5344CB8AC3E}">
        <p14:creationId xmlns:p14="http://schemas.microsoft.com/office/powerpoint/2010/main" val="3034227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B0A305-0646-3BA2-A823-F24C63ECC55A}"/>
              </a:ext>
            </a:extLst>
          </p:cNvPr>
          <p:cNvSpPr txBox="1"/>
          <p:nvPr/>
        </p:nvSpPr>
        <p:spPr>
          <a:xfrm>
            <a:off x="182880" y="342037"/>
            <a:ext cx="11369040" cy="1200329"/>
          </a:xfrm>
          <a:prstGeom prst="rect">
            <a:avLst/>
          </a:prstGeom>
          <a:noFill/>
        </p:spPr>
        <p:txBody>
          <a:bodyPr wrap="square">
            <a:spAutoFit/>
          </a:bodyPr>
          <a:lstStyle/>
          <a:p>
            <a:pPr>
              <a:buNone/>
            </a:pPr>
            <a:r>
              <a:rPr lang="en-US" b="1" dirty="0"/>
              <a:t>5. Scalability to More Conditions</a:t>
            </a:r>
          </a:p>
          <a:p>
            <a:pPr indent="174625">
              <a:buFont typeface="Arial" panose="020B0604020202020204" pitchFamily="34" charset="0"/>
              <a:buChar char="•"/>
            </a:pPr>
            <a:r>
              <a:rPr lang="en-US" b="1" dirty="0"/>
              <a:t>Reason:</a:t>
            </a:r>
            <a:r>
              <a:rPr lang="en-US" dirty="0"/>
              <a:t> You may want to detect more than just breathing rate – such as apnea, hyperventilation, irregularity, etc.</a:t>
            </a:r>
          </a:p>
          <a:p>
            <a:pPr indent="174625">
              <a:buFont typeface="Arial" panose="020B0604020202020204" pitchFamily="34" charset="0"/>
              <a:buChar char="•"/>
            </a:pPr>
            <a:r>
              <a:rPr lang="en-US" b="1" dirty="0"/>
              <a:t>Why complex model?</a:t>
            </a:r>
            <a:endParaRPr lang="en-US" dirty="0"/>
          </a:p>
          <a:p>
            <a:pPr marL="742950" lvl="1" indent="-285750">
              <a:buFont typeface="Arial" panose="020B0604020202020204" pitchFamily="34" charset="0"/>
              <a:buChar char="•"/>
            </a:pPr>
            <a:r>
              <a:rPr lang="en-US" dirty="0"/>
              <a:t>The architecture is scalable and can learn patterns for </a:t>
            </a:r>
            <a:r>
              <a:rPr lang="en-US" b="1" dirty="0"/>
              <a:t>multi-label classification</a:t>
            </a:r>
            <a:r>
              <a:rPr lang="en-US" dirty="0"/>
              <a:t> or </a:t>
            </a:r>
            <a:r>
              <a:rPr lang="en-US" b="1" dirty="0"/>
              <a:t>anomaly detection</a:t>
            </a:r>
            <a:r>
              <a:rPr lang="en-US" dirty="0"/>
              <a:t>.</a:t>
            </a:r>
          </a:p>
        </p:txBody>
      </p:sp>
      <p:sp>
        <p:nvSpPr>
          <p:cNvPr id="5" name="TextBox 4">
            <a:extLst>
              <a:ext uri="{FF2B5EF4-FFF2-40B4-BE49-F238E27FC236}">
                <a16:creationId xmlns:a16="http://schemas.microsoft.com/office/drawing/2014/main" id="{20019A62-C1B1-8D01-C2CB-EC0E2BF8BE10}"/>
              </a:ext>
            </a:extLst>
          </p:cNvPr>
          <p:cNvSpPr txBox="1"/>
          <p:nvPr/>
        </p:nvSpPr>
        <p:spPr>
          <a:xfrm>
            <a:off x="182880" y="1618566"/>
            <a:ext cx="11369040" cy="1200329"/>
          </a:xfrm>
          <a:prstGeom prst="rect">
            <a:avLst/>
          </a:prstGeom>
          <a:noFill/>
        </p:spPr>
        <p:txBody>
          <a:bodyPr wrap="square">
            <a:spAutoFit/>
          </a:bodyPr>
          <a:lstStyle/>
          <a:p>
            <a:pPr>
              <a:buNone/>
            </a:pPr>
            <a:r>
              <a:rPr lang="en-US" b="1" dirty="0"/>
              <a:t>6.Real-time Inference on Edge Devices</a:t>
            </a:r>
          </a:p>
          <a:p>
            <a:pPr indent="174625">
              <a:buFont typeface="Arial" panose="020B0604020202020204" pitchFamily="34" charset="0"/>
              <a:buChar char="•"/>
            </a:pPr>
            <a:r>
              <a:rPr lang="en-US" b="1" dirty="0"/>
              <a:t>Reason:</a:t>
            </a:r>
            <a:r>
              <a:rPr lang="en-US" dirty="0"/>
              <a:t> Despite complexity, the model can be optimized and pruned for deployment on embedded systems.</a:t>
            </a:r>
          </a:p>
          <a:p>
            <a:pPr indent="174625">
              <a:buFont typeface="Arial" panose="020B0604020202020204" pitchFamily="34" charset="0"/>
              <a:buChar char="•"/>
            </a:pPr>
            <a:r>
              <a:rPr lang="en-US" b="1" dirty="0"/>
              <a:t>Why complex model?</a:t>
            </a:r>
            <a:endParaRPr lang="en-US" dirty="0"/>
          </a:p>
          <a:p>
            <a:pPr marL="742950" lvl="1" indent="-285750">
              <a:buFont typeface="Arial" panose="020B0604020202020204" pitchFamily="34" charset="0"/>
              <a:buChar char="•"/>
            </a:pPr>
            <a:r>
              <a:rPr lang="en-US" dirty="0"/>
              <a:t>Transformer + CNN-based models can be quantized or compressed using tools like </a:t>
            </a:r>
            <a:r>
              <a:rPr lang="en-US" dirty="0" err="1"/>
              <a:t>TensorRT</a:t>
            </a:r>
            <a:r>
              <a:rPr lang="en-US" dirty="0"/>
              <a:t> or TensorFlow Lite.</a:t>
            </a:r>
          </a:p>
        </p:txBody>
      </p:sp>
      <p:sp>
        <p:nvSpPr>
          <p:cNvPr id="6" name="Google Shape;88;p15">
            <a:extLst>
              <a:ext uri="{FF2B5EF4-FFF2-40B4-BE49-F238E27FC236}">
                <a16:creationId xmlns:a16="http://schemas.microsoft.com/office/drawing/2014/main" id="{7AFE0309-826E-466D-183F-B52FF2D3A421}"/>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7" name="TextBox 6">
            <a:extLst>
              <a:ext uri="{FF2B5EF4-FFF2-40B4-BE49-F238E27FC236}">
                <a16:creationId xmlns:a16="http://schemas.microsoft.com/office/drawing/2014/main" id="{483F6F36-30AF-E710-C81E-4A12E055C065}"/>
              </a:ext>
            </a:extLst>
          </p:cNvPr>
          <p:cNvSpPr txBox="1"/>
          <p:nvPr/>
        </p:nvSpPr>
        <p:spPr>
          <a:xfrm>
            <a:off x="11321142" y="6291943"/>
            <a:ext cx="478971" cy="369332"/>
          </a:xfrm>
          <a:prstGeom prst="rect">
            <a:avLst/>
          </a:prstGeom>
          <a:noFill/>
        </p:spPr>
        <p:txBody>
          <a:bodyPr wrap="square" rtlCol="0">
            <a:spAutoFit/>
          </a:bodyPr>
          <a:lstStyle/>
          <a:p>
            <a:r>
              <a:rPr lang="en-IN" dirty="0"/>
              <a:t>17</a:t>
            </a:r>
          </a:p>
        </p:txBody>
      </p:sp>
    </p:spTree>
    <p:extLst>
      <p:ext uri="{BB962C8B-B14F-4D97-AF65-F5344CB8AC3E}">
        <p14:creationId xmlns:p14="http://schemas.microsoft.com/office/powerpoint/2010/main" val="319169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CEBA-9061-9E0E-9C1A-1E724B3302E2}"/>
              </a:ext>
            </a:extLst>
          </p:cNvPr>
          <p:cNvSpPr>
            <a:spLocks noGrp="1"/>
          </p:cNvSpPr>
          <p:nvPr>
            <p:ph type="title"/>
          </p:nvPr>
        </p:nvSpPr>
        <p:spPr>
          <a:xfrm>
            <a:off x="838200" y="0"/>
            <a:ext cx="10515600" cy="718240"/>
          </a:xfrm>
        </p:spPr>
        <p:txBody>
          <a:bodyPr/>
          <a:lstStyle/>
          <a:p>
            <a:pPr algn="ctr"/>
            <a:r>
              <a:rPr lang="en-US" b="1" dirty="0"/>
              <a:t>Program Outcomes (POs)</a:t>
            </a:r>
            <a:endParaRPr lang="en-IN" b="1" dirty="0"/>
          </a:p>
        </p:txBody>
      </p:sp>
      <p:sp>
        <p:nvSpPr>
          <p:cNvPr id="4" name="TextBox 3">
            <a:extLst>
              <a:ext uri="{FF2B5EF4-FFF2-40B4-BE49-F238E27FC236}">
                <a16:creationId xmlns:a16="http://schemas.microsoft.com/office/drawing/2014/main" id="{07E2D708-11D6-0083-162A-31C4D90E8FEE}"/>
              </a:ext>
            </a:extLst>
          </p:cNvPr>
          <p:cNvSpPr txBox="1"/>
          <p:nvPr/>
        </p:nvSpPr>
        <p:spPr>
          <a:xfrm>
            <a:off x="308114" y="905772"/>
            <a:ext cx="11270974" cy="5275483"/>
          </a:xfrm>
          <a:prstGeom prst="rect">
            <a:avLst/>
          </a:prstGeom>
          <a:solidFill>
            <a:schemeClr val="accent1">
              <a:lumMod val="40000"/>
              <a:lumOff val="60000"/>
            </a:schemeClr>
          </a:solidFill>
        </p:spPr>
        <p:txBody>
          <a:bodyPr wrap="square">
            <a:spAutoFit/>
          </a:bodyPr>
          <a:lstStyle/>
          <a:p>
            <a:pPr algn="just">
              <a:lnSpc>
                <a:spcPct val="115000"/>
              </a:lnSpc>
            </a:pPr>
            <a:r>
              <a:rPr lang="en-IN" sz="1400" dirty="0">
                <a:effectLst/>
                <a:latin typeface="Times New Roman" panose="02020603050405020304" pitchFamily="18" charset="0"/>
                <a:ea typeface="Times New Roman" panose="02020603050405020304" pitchFamily="18" charset="0"/>
              </a:rPr>
              <a:t>Engineering Graduates will be able to:</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Engineering Knowledge:</a:t>
            </a:r>
            <a:r>
              <a:rPr lang="en-IN" sz="1400" dirty="0">
                <a:effectLst/>
                <a:latin typeface="Times New Roman" panose="02020603050405020304" pitchFamily="18" charset="0"/>
                <a:ea typeface="Times New Roman" panose="02020603050405020304" pitchFamily="18" charset="0"/>
              </a:rPr>
              <a:t> Apply the Knowledge of Mathematics, Science, Engineering Fundamentals, and an Engineering specialization to the solution of complex Engineering problems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Problem Analysis:</a:t>
            </a:r>
            <a:r>
              <a:rPr lang="en-IN" sz="1400" dirty="0">
                <a:effectLst/>
                <a:latin typeface="Times New Roman" panose="02020603050405020304" pitchFamily="18" charset="0"/>
                <a:ea typeface="Times New Roman" panose="02020603050405020304" pitchFamily="18" charset="0"/>
              </a:rPr>
              <a:t> Identify, Formulate, Review research literature, and </a:t>
            </a:r>
            <a:r>
              <a:rPr lang="en-IN" sz="1400" dirty="0" err="1">
                <a:effectLst/>
                <a:latin typeface="Times New Roman" panose="02020603050405020304" pitchFamily="18" charset="0"/>
                <a:ea typeface="Times New Roman" panose="02020603050405020304" pitchFamily="18" charset="0"/>
              </a:rPr>
              <a:t>analyze</a:t>
            </a:r>
            <a:r>
              <a:rPr lang="en-IN" sz="1400" dirty="0">
                <a:effectLst/>
                <a:latin typeface="Times New Roman" panose="02020603050405020304" pitchFamily="18" charset="0"/>
                <a:ea typeface="Times New Roman" panose="02020603050405020304" pitchFamily="18" charset="0"/>
              </a:rPr>
              <a:t> complex engineering problems reaching substantiated conclusions using first principles of Mathematics, natural sciences and engineering sciences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Design/Development of solutions:</a:t>
            </a:r>
            <a:r>
              <a:rPr lang="en-IN" sz="1400" dirty="0">
                <a:effectLst/>
                <a:latin typeface="Times New Roman" panose="02020603050405020304" pitchFamily="18" charset="0"/>
                <a:ea typeface="Times New Roman" panose="02020603050405020304" pitchFamily="18" charset="0"/>
              </a:rPr>
              <a:t> Design solutions for complex engineering problems and design system components or processes that meet the specified needs with appropriate consideration for the public health and safety, and the cultural, societal, and environmental conditions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Conduct investigations on complex problems:</a:t>
            </a:r>
            <a:r>
              <a:rPr lang="en-IN" sz="1400" dirty="0">
                <a:effectLst/>
                <a:latin typeface="Times New Roman" panose="02020603050405020304" pitchFamily="18" charset="0"/>
                <a:ea typeface="Times New Roman" panose="02020603050405020304" pitchFamily="18" charset="0"/>
              </a:rPr>
              <a:t> Use research based knowledge and research methods including design of Experiments, analysis and interpretation of data, and synthesis of Information to provide valid conclusions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Modern tool usage:</a:t>
            </a:r>
            <a:r>
              <a:rPr lang="en-IN" sz="1400" dirty="0">
                <a:effectLst/>
                <a:latin typeface="Times New Roman" panose="02020603050405020304" pitchFamily="18" charset="0"/>
                <a:ea typeface="Times New Roman" panose="02020603050405020304" pitchFamily="18" charset="0"/>
              </a:rPr>
              <a:t> Create, select, and apply appropriate technique, resources, and modern engineering and IT tools including prediction and modelling to complex engineering activities with an understanding of the limitations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The Engineer and the world:</a:t>
            </a:r>
            <a:r>
              <a:rPr lang="en-IN" sz="1400" dirty="0">
                <a:effectLst/>
                <a:latin typeface="Times New Roman" panose="02020603050405020304" pitchFamily="18" charset="0"/>
                <a:ea typeface="Times New Roman" panose="02020603050405020304" pitchFamily="18" charset="0"/>
              </a:rPr>
              <a:t> Apply reasoning informed by the contextual knowledge to assess society, health, safety, legal and cultural issues and the consequent responsibilities relevant to the professional engineering practice</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Ethics:</a:t>
            </a:r>
            <a:r>
              <a:rPr lang="en-IN" sz="1400" dirty="0">
                <a:effectLst/>
                <a:latin typeface="Times New Roman" panose="02020603050405020304" pitchFamily="18" charset="0"/>
                <a:ea typeface="Times New Roman" panose="02020603050405020304" pitchFamily="18" charset="0"/>
              </a:rPr>
              <a:t> Apply ethical principles and commit to professional ethics and responsibilities and norms of the engineering practice</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Individual and team work:</a:t>
            </a:r>
            <a:r>
              <a:rPr lang="en-IN" sz="1400" dirty="0">
                <a:effectLst/>
                <a:latin typeface="Times New Roman" panose="02020603050405020304" pitchFamily="18" charset="0"/>
                <a:ea typeface="Times New Roman" panose="02020603050405020304" pitchFamily="18" charset="0"/>
              </a:rPr>
              <a:t> Function effectively as an individual, and as a member or leader in diverse teams, and in multidisciplinary settings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Communication:</a:t>
            </a:r>
            <a:r>
              <a:rPr lang="en-IN" sz="1400" dirty="0">
                <a:effectLst/>
                <a:latin typeface="Times New Roman" panose="02020603050405020304" pitchFamily="18" charset="0"/>
                <a:ea typeface="Times New Roman" panose="02020603050405020304" pitchFamily="18" charset="0"/>
              </a:rPr>
              <a:t> 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Project management and finance:</a:t>
            </a:r>
            <a:r>
              <a:rPr lang="en-IN" sz="1400" dirty="0">
                <a:effectLst/>
                <a:latin typeface="Times New Roman" panose="02020603050405020304" pitchFamily="18" charset="0"/>
                <a:ea typeface="Times New Roman" panose="02020603050405020304" pitchFamily="18" charset="0"/>
              </a:rPr>
              <a:t> Demonstrate knowledge and understanding of the engineering and management principles and apply these to one’s work, as a member and leader in a team, to manage projects and in multidisciplinary environments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Lifelong learning:</a:t>
            </a:r>
            <a:r>
              <a:rPr lang="en-IN" sz="1400" dirty="0">
                <a:effectLst/>
                <a:latin typeface="Times New Roman" panose="02020603050405020304" pitchFamily="18" charset="0"/>
                <a:ea typeface="Times New Roman" panose="02020603050405020304" pitchFamily="18" charset="0"/>
              </a:rPr>
              <a:t> Recognize the need for, and have the preparation and ability to engage in independent and life-long learning in the broadest context of technological change</a:t>
            </a:r>
            <a:endParaRPr lang="en-IN" sz="1600" dirty="0">
              <a:effectLst/>
              <a:latin typeface="Times New Roman" panose="02020603050405020304" pitchFamily="18" charset="0"/>
              <a:ea typeface="Times New Roman" panose="02020603050405020304" pitchFamily="18" charset="0"/>
            </a:endParaRPr>
          </a:p>
        </p:txBody>
      </p:sp>
      <p:sp>
        <p:nvSpPr>
          <p:cNvPr id="3" name="Google Shape;88;p15">
            <a:extLst>
              <a:ext uri="{FF2B5EF4-FFF2-40B4-BE49-F238E27FC236}">
                <a16:creationId xmlns:a16="http://schemas.microsoft.com/office/drawing/2014/main" id="{F9EDC4B5-2C70-9DD9-A834-172B6C48DA9F}"/>
              </a:ext>
            </a:extLst>
          </p:cNvPr>
          <p:cNvSpPr txBox="1">
            <a:spLocks noGrp="1"/>
          </p:cNvSpPr>
          <p:nvPr>
            <p:ph type="ftr" idx="11"/>
          </p:nvPr>
        </p:nvSpPr>
        <p:spPr>
          <a:xfrm>
            <a:off x="1393371" y="6492875"/>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Tree>
    <p:extLst>
      <p:ext uri="{BB962C8B-B14F-4D97-AF65-F5344CB8AC3E}">
        <p14:creationId xmlns:p14="http://schemas.microsoft.com/office/powerpoint/2010/main" val="88041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6A21-4670-8E41-2632-16151BF55262}"/>
              </a:ext>
            </a:extLst>
          </p:cNvPr>
          <p:cNvSpPr>
            <a:spLocks noGrp="1"/>
          </p:cNvSpPr>
          <p:nvPr>
            <p:ph type="title"/>
          </p:nvPr>
        </p:nvSpPr>
        <p:spPr/>
        <p:txBody>
          <a:bodyPr/>
          <a:lstStyle/>
          <a:p>
            <a:pPr algn="ctr"/>
            <a:r>
              <a:rPr lang="en-US" b="1" dirty="0"/>
              <a:t>Program Educational Objectives (PEOs) and Program Specific Outcomes (PSOs)</a:t>
            </a:r>
            <a:endParaRPr lang="en-IN" b="1" dirty="0"/>
          </a:p>
        </p:txBody>
      </p:sp>
      <p:pic>
        <p:nvPicPr>
          <p:cNvPr id="3" name="Picture 2">
            <a:extLst>
              <a:ext uri="{FF2B5EF4-FFF2-40B4-BE49-F238E27FC236}">
                <a16:creationId xmlns:a16="http://schemas.microsoft.com/office/drawing/2014/main" id="{ABD6722C-A530-BDFB-C9DB-9CF7D7AB4450}"/>
              </a:ext>
            </a:extLst>
          </p:cNvPr>
          <p:cNvPicPr>
            <a:picLocks noChangeAspect="1"/>
          </p:cNvPicPr>
          <p:nvPr/>
        </p:nvPicPr>
        <p:blipFill>
          <a:blip r:embed="rId2"/>
          <a:stretch>
            <a:fillRect/>
          </a:stretch>
        </p:blipFill>
        <p:spPr>
          <a:xfrm>
            <a:off x="205176" y="2077809"/>
            <a:ext cx="5330920" cy="2822448"/>
          </a:xfrm>
          <a:prstGeom prst="rect">
            <a:avLst/>
          </a:prstGeom>
          <a:solidFill>
            <a:schemeClr val="accent1">
              <a:lumMod val="40000"/>
              <a:lumOff val="60000"/>
            </a:schemeClr>
          </a:solidFill>
          <a:ln w="38100">
            <a:solidFill>
              <a:schemeClr val="tx1"/>
            </a:solidFill>
          </a:ln>
        </p:spPr>
      </p:pic>
      <p:pic>
        <p:nvPicPr>
          <p:cNvPr id="4" name="Picture 3">
            <a:extLst>
              <a:ext uri="{FF2B5EF4-FFF2-40B4-BE49-F238E27FC236}">
                <a16:creationId xmlns:a16="http://schemas.microsoft.com/office/drawing/2014/main" id="{5496FBF9-92CC-864C-0BDE-134D599F82BE}"/>
              </a:ext>
            </a:extLst>
          </p:cNvPr>
          <p:cNvPicPr>
            <a:picLocks noChangeAspect="1"/>
          </p:cNvPicPr>
          <p:nvPr/>
        </p:nvPicPr>
        <p:blipFill>
          <a:blip r:embed="rId3"/>
          <a:stretch>
            <a:fillRect/>
          </a:stretch>
        </p:blipFill>
        <p:spPr>
          <a:xfrm>
            <a:off x="5900299" y="2047726"/>
            <a:ext cx="5957316" cy="2822448"/>
          </a:xfrm>
          <a:prstGeom prst="rect">
            <a:avLst/>
          </a:prstGeom>
          <a:solidFill>
            <a:schemeClr val="accent1">
              <a:lumMod val="40000"/>
              <a:lumOff val="60000"/>
            </a:schemeClr>
          </a:solidFill>
          <a:ln w="38100">
            <a:solidFill>
              <a:schemeClr val="tx1"/>
            </a:solidFill>
          </a:ln>
        </p:spPr>
      </p:pic>
      <p:sp>
        <p:nvSpPr>
          <p:cNvPr id="5" name="Google Shape;88;p15">
            <a:extLst>
              <a:ext uri="{FF2B5EF4-FFF2-40B4-BE49-F238E27FC236}">
                <a16:creationId xmlns:a16="http://schemas.microsoft.com/office/drawing/2014/main" id="{8B6EC05B-C58A-090E-3F56-67B3C9048A4F}"/>
              </a:ext>
            </a:extLst>
          </p:cNvPr>
          <p:cNvSpPr txBox="1">
            <a:spLocks noGrp="1"/>
          </p:cNvSpPr>
          <p:nvPr>
            <p:ph type="ftr" idx="11"/>
          </p:nvPr>
        </p:nvSpPr>
        <p:spPr>
          <a:xfrm>
            <a:off x="1393371" y="6492875"/>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Tree>
    <p:extLst>
      <p:ext uri="{BB962C8B-B14F-4D97-AF65-F5344CB8AC3E}">
        <p14:creationId xmlns:p14="http://schemas.microsoft.com/office/powerpoint/2010/main" val="284647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4D11-6315-3E25-1A46-C91D035B7EE8}"/>
              </a:ext>
            </a:extLst>
          </p:cNvPr>
          <p:cNvSpPr>
            <a:spLocks noGrp="1"/>
          </p:cNvSpPr>
          <p:nvPr>
            <p:ph type="title"/>
          </p:nvPr>
        </p:nvSpPr>
        <p:spPr>
          <a:xfrm>
            <a:off x="838199" y="365125"/>
            <a:ext cx="11032375" cy="5071399"/>
          </a:xfrm>
        </p:spPr>
        <p:txBody>
          <a:bodyPr>
            <a:normAutofit/>
          </a:bodyPr>
          <a:lstStyle/>
          <a:p>
            <a:pPr algn="ctr"/>
            <a:r>
              <a:rPr lang="en-US" sz="2800" b="1" i="1" dirty="0">
                <a:latin typeface="Times New Roman" panose="02020603050405020304" pitchFamily="18" charset="0"/>
                <a:cs typeface="Times New Roman" panose="02020603050405020304" pitchFamily="18" charset="0"/>
              </a:rPr>
              <a:t>“DESIGN AND DEVELOPMENT OF WIRELESS FLEXIBLE ELECTRONICS NASAL WIFLEN MASK FOR RESPIRATORY BREATHING ASSESSMENTS”</a:t>
            </a:r>
            <a:endParaRPr lang="en-IN" sz="2800" dirty="0"/>
          </a:p>
        </p:txBody>
      </p:sp>
    </p:spTree>
    <p:extLst>
      <p:ext uri="{BB962C8B-B14F-4D97-AF65-F5344CB8AC3E}">
        <p14:creationId xmlns:p14="http://schemas.microsoft.com/office/powerpoint/2010/main" val="42894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u="sng" dirty="0">
                <a:solidFill>
                  <a:srgbClr val="FF0000"/>
                </a:solidFill>
              </a:rPr>
              <a:t>CONTENTS</a:t>
            </a:r>
            <a:endParaRPr u="sng" dirty="0">
              <a:solidFill>
                <a:srgbClr val="FF0000"/>
              </a:solidFill>
            </a:endParaRPr>
          </a:p>
        </p:txBody>
      </p:sp>
      <p:sp>
        <p:nvSpPr>
          <p:cNvPr id="87" name="Google Shape;87;p15"/>
          <p:cNvSpPr txBox="1">
            <a:spLocks noGrp="1"/>
          </p:cNvSpPr>
          <p:nvPr>
            <p:ph type="body" idx="1"/>
          </p:nvPr>
        </p:nvSpPr>
        <p:spPr>
          <a:xfrm>
            <a:off x="838200" y="2058904"/>
            <a:ext cx="10515600" cy="4486275"/>
          </a:xfrm>
          <a:prstGeom prst="rect">
            <a:avLst/>
          </a:prstGeom>
          <a:noFill/>
          <a:ln>
            <a:noFill/>
          </a:ln>
        </p:spPr>
        <p:txBody>
          <a:bodyPr spcFirstLastPara="1" wrap="square" lIns="91425" tIns="45700" rIns="91425" bIns="45700" anchor="t" anchorCtr="0">
            <a:noAutofit/>
          </a:bodyPr>
          <a:lstStyle/>
          <a:p>
            <a:pPr marL="457200" lvl="0" indent="-349250" algn="l" rtl="0">
              <a:lnSpc>
                <a:spcPct val="100000"/>
              </a:lnSpc>
              <a:spcBef>
                <a:spcPts val="0"/>
              </a:spcBef>
              <a:spcAft>
                <a:spcPts val="0"/>
              </a:spcAft>
              <a:buSzPts val="1900"/>
              <a:buFont typeface="Calibri"/>
              <a:buChar char="●"/>
            </a:pPr>
            <a:r>
              <a:rPr lang="en-US" sz="3200" dirty="0">
                <a:solidFill>
                  <a:schemeClr val="tx1"/>
                </a:solidFill>
              </a:rPr>
              <a:t>Brief about the organization</a:t>
            </a:r>
          </a:p>
          <a:p>
            <a:pPr marL="457200" lvl="0" indent="-349250" algn="l" rtl="0">
              <a:lnSpc>
                <a:spcPct val="100000"/>
              </a:lnSpc>
              <a:spcBef>
                <a:spcPts val="0"/>
              </a:spcBef>
              <a:spcAft>
                <a:spcPts val="0"/>
              </a:spcAft>
              <a:buSzPts val="1900"/>
              <a:buFont typeface="Calibri"/>
              <a:buChar char="●"/>
            </a:pPr>
            <a:r>
              <a:rPr lang="en-IN" sz="3200" dirty="0">
                <a:solidFill>
                  <a:schemeClr val="tx1"/>
                </a:solidFill>
              </a:rPr>
              <a:t>Existing technology/ instruments </a:t>
            </a:r>
            <a:endParaRPr lang="en-US" sz="3200" dirty="0">
              <a:solidFill>
                <a:schemeClr val="tx1"/>
              </a:solidFill>
            </a:endParaRPr>
          </a:p>
          <a:p>
            <a:pPr marL="457200" lvl="0" indent="-349250" algn="l" rtl="0">
              <a:lnSpc>
                <a:spcPct val="100000"/>
              </a:lnSpc>
              <a:spcBef>
                <a:spcPts val="0"/>
              </a:spcBef>
              <a:spcAft>
                <a:spcPts val="0"/>
              </a:spcAft>
              <a:buSzPts val="1900"/>
              <a:buFont typeface="Calibri"/>
              <a:buChar char="●"/>
            </a:pPr>
            <a:r>
              <a:rPr lang="en-US" sz="3200" dirty="0">
                <a:solidFill>
                  <a:schemeClr val="tx1"/>
                </a:solidFill>
              </a:rPr>
              <a:t>Introduction</a:t>
            </a:r>
          </a:p>
          <a:p>
            <a:pPr marL="457200" lvl="0" indent="-349250" algn="l" rtl="0">
              <a:lnSpc>
                <a:spcPct val="100000"/>
              </a:lnSpc>
              <a:spcBef>
                <a:spcPts val="0"/>
              </a:spcBef>
              <a:spcAft>
                <a:spcPts val="0"/>
              </a:spcAft>
              <a:buSzPts val="1900"/>
              <a:buFont typeface="Calibri"/>
              <a:buChar char="●"/>
            </a:pPr>
            <a:r>
              <a:rPr lang="en-US" sz="3200" dirty="0">
                <a:solidFill>
                  <a:schemeClr val="tx1"/>
                </a:solidFill>
              </a:rPr>
              <a:t>Implemented / Studied as a part of the Internship</a:t>
            </a:r>
          </a:p>
          <a:p>
            <a:pPr marL="457200" lvl="0" indent="-349250" algn="l" rtl="0">
              <a:lnSpc>
                <a:spcPct val="100000"/>
              </a:lnSpc>
              <a:spcBef>
                <a:spcPts val="0"/>
              </a:spcBef>
              <a:spcAft>
                <a:spcPts val="0"/>
              </a:spcAft>
              <a:buSzPts val="1900"/>
              <a:buFont typeface="Calibri"/>
              <a:buChar char="●"/>
            </a:pPr>
            <a:r>
              <a:rPr lang="en-US" sz="3200" dirty="0">
                <a:solidFill>
                  <a:schemeClr val="tx1"/>
                </a:solidFill>
              </a:rPr>
              <a:t>References</a:t>
            </a:r>
          </a:p>
          <a:p>
            <a:pPr marL="107950" lvl="0" indent="0" algn="l" rtl="0">
              <a:lnSpc>
                <a:spcPct val="100000"/>
              </a:lnSpc>
              <a:spcBef>
                <a:spcPts val="0"/>
              </a:spcBef>
              <a:spcAft>
                <a:spcPts val="0"/>
              </a:spcAft>
              <a:buSzPts val="1900"/>
              <a:buNone/>
            </a:pPr>
            <a:endParaRPr lang="en-US" sz="2200" dirty="0">
              <a:solidFill>
                <a:srgbClr val="FF0000"/>
              </a:solidFill>
            </a:endParaRPr>
          </a:p>
          <a:p>
            <a:pPr marL="457200" lvl="0" indent="-349250" algn="l" rtl="0">
              <a:lnSpc>
                <a:spcPct val="100000"/>
              </a:lnSpc>
              <a:spcBef>
                <a:spcPts val="0"/>
              </a:spcBef>
              <a:spcAft>
                <a:spcPts val="0"/>
              </a:spcAft>
              <a:buSzPts val="1900"/>
              <a:buFont typeface="Calibri"/>
              <a:buChar char="●"/>
            </a:pPr>
            <a:endParaRPr lang="en-US" sz="2200" dirty="0">
              <a:solidFill>
                <a:srgbClr val="FF0000"/>
              </a:solidFill>
            </a:endParaRPr>
          </a:p>
          <a:p>
            <a:pPr marL="457200" lvl="0" indent="-349250" algn="l" rtl="0">
              <a:lnSpc>
                <a:spcPct val="100000"/>
              </a:lnSpc>
              <a:spcBef>
                <a:spcPts val="0"/>
              </a:spcBef>
              <a:spcAft>
                <a:spcPts val="0"/>
              </a:spcAft>
              <a:buSzPts val="1900"/>
              <a:buFont typeface="Calibri"/>
              <a:buChar char="●"/>
            </a:pPr>
            <a:endParaRPr sz="2200" dirty="0">
              <a:solidFill>
                <a:schemeClr val="tx1"/>
              </a:solidFill>
            </a:endParaRPr>
          </a:p>
        </p:txBody>
      </p:sp>
      <p:sp>
        <p:nvSpPr>
          <p:cNvPr id="88" name="Google Shape;88;p15"/>
          <p:cNvSpPr txBox="1">
            <a:spLocks noGrp="1"/>
          </p:cNvSpPr>
          <p:nvPr>
            <p:ph type="ftr" idx="11"/>
          </p:nvPr>
        </p:nvSpPr>
        <p:spPr>
          <a:xfrm>
            <a:off x="1278295" y="6492875"/>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bg2">
                    <a:lumMod val="60000"/>
                    <a:lumOff val="40000"/>
                  </a:schemeClr>
                </a:solidFill>
              </a:rPr>
              <a:t>DEPARTMENT OF MEDICAL ELECTRONICS ENGINEERING,   DAYANANDA SAGAR COLLEGE OF ENGINEERING</a:t>
            </a:r>
            <a:endParaRPr sz="1100" dirty="0">
              <a:solidFill>
                <a:schemeClr val="bg2">
                  <a:lumMod val="60000"/>
                  <a:lumOff val="40000"/>
                </a:schemeClr>
              </a:solidFill>
            </a:endParaRPr>
          </a:p>
        </p:txBody>
      </p:sp>
      <p:sp>
        <p:nvSpPr>
          <p:cNvPr id="89" name="Google Shape;8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latin typeface="Arial"/>
                <a:ea typeface="Arial"/>
                <a:cs typeface="Arial"/>
                <a:sym typeface="Arial"/>
              </a:rPr>
              <a:pPr marL="0" lvl="0" indent="0" algn="r" rtl="0">
                <a:spcBef>
                  <a:spcPts val="0"/>
                </a:spcBef>
                <a:spcAft>
                  <a:spcPts val="0"/>
                </a:spcAft>
                <a:buClr>
                  <a:srgbClr val="000000"/>
                </a:buClr>
                <a:buFont typeface="Arial"/>
                <a:buNone/>
              </a:pPr>
              <a:t>6</a:t>
            </a:fld>
            <a:endParaRPr>
              <a:latin typeface="Arial"/>
              <a:ea typeface="Arial"/>
              <a:cs typeface="Arial"/>
              <a:sym typeface="Arial"/>
            </a:endParaRPr>
          </a:p>
        </p:txBody>
      </p:sp>
      <p:sp>
        <p:nvSpPr>
          <p:cNvPr id="2" name="Google Shape;88;p15">
            <a:extLst>
              <a:ext uri="{FF2B5EF4-FFF2-40B4-BE49-F238E27FC236}">
                <a16:creationId xmlns:a16="http://schemas.microsoft.com/office/drawing/2014/main" id="{8E3EDEC3-502E-9230-A2B3-D8A59FD09857}"/>
              </a:ext>
            </a:extLst>
          </p:cNvPr>
          <p:cNvSpPr txBox="1">
            <a:spLocks/>
          </p:cNvSpPr>
          <p:nvPr/>
        </p:nvSpPr>
        <p:spPr>
          <a:xfrm>
            <a:off x="1393371" y="6492875"/>
            <a:ext cx="9405256" cy="365125"/>
          </a:xfrm>
          <a:prstGeom prst="rect">
            <a:avLst/>
          </a:prstGeom>
          <a:noFill/>
          <a:ln>
            <a:noFill/>
          </a:ln>
        </p:spPr>
        <p:txBody>
          <a:bodyPr spcFirstLastPara="1" vert="horz" wrap="square" lIns="91425" tIns="45700" rIns="91425" bIns="45700" rtlCol="0" anchor="ctr" anchorCtr="0">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solidFill>
                  <a:schemeClr val="tx1"/>
                </a:solidFill>
              </a:rPr>
              <a:t>DEPARTMENT OF MEDICAL ELECTRONICS ENGINEERING,   DAYANANDA SAGAR COLLEGE OF ENGINEERING</a:t>
            </a:r>
            <a:endParaRPr lang="en-US" sz="11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743D-C979-20A8-A5C5-6C97A83D0341}"/>
              </a:ext>
            </a:extLst>
          </p:cNvPr>
          <p:cNvSpPr txBox="1">
            <a:spLocks/>
          </p:cNvSpPr>
          <p:nvPr/>
        </p:nvSpPr>
        <p:spPr>
          <a:xfrm>
            <a:off x="1037706" y="646019"/>
            <a:ext cx="10515600" cy="740228"/>
          </a:xfrm>
          <a:prstGeom prst="rect">
            <a:avLst/>
          </a:prstGeom>
        </p:spPr>
        <p:style>
          <a:lnRef idx="2">
            <a:schemeClr val="accent4"/>
          </a:lnRef>
          <a:fillRef idx="1">
            <a:schemeClr val="lt1"/>
          </a:fillRef>
          <a:effectRef idx="0">
            <a:schemeClr val="accent4"/>
          </a:effectRef>
          <a:fontRef idx="minor">
            <a:schemeClr val="dk1"/>
          </a:fontRef>
        </p:style>
        <p:txBody>
          <a:bodyPr>
            <a:normAutofit/>
          </a:bodyPr>
          <a:lstStyle>
            <a:lvl1pPr algn="l" defTabSz="457200" rtl="0" eaLnBrk="1" latinLnBrk="0" hangingPunct="1">
              <a:spcBef>
                <a:spcPct val="0"/>
              </a:spcBef>
              <a:buNone/>
              <a:defRPr sz="2800" b="0" kern="1200" cap="all">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IN" sz="3600" b="1">
                <a:latin typeface="Times New Roman" panose="02020603050405020304" pitchFamily="18" charset="0"/>
                <a:cs typeface="Times New Roman" panose="02020603050405020304" pitchFamily="18" charset="0"/>
              </a:rPr>
              <a:t>ABOUT ORGANIZATION</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1725BF5-C9F0-F0D3-11D0-3D40831821C7}"/>
              </a:ext>
            </a:extLst>
          </p:cNvPr>
          <p:cNvSpPr txBox="1"/>
          <p:nvPr/>
        </p:nvSpPr>
        <p:spPr>
          <a:xfrm>
            <a:off x="185057" y="1386247"/>
            <a:ext cx="11821885" cy="3366563"/>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Dayananda Sagar College of Engineering (DSCE) is a prestigious private engineering institution in Bangalore, India. Established in 1979 under the Mahatma Gandhi Vidya Peetha Trust.</a:t>
            </a:r>
            <a:r>
              <a:rPr lang="en-US" dirty="0">
                <a:latin typeface="Times New Roman" panose="02020603050405020304" pitchFamily="18" charset="0"/>
                <a:cs typeface="Times New Roman" panose="02020603050405020304" pitchFamily="18" charset="0"/>
              </a:rPr>
              <a:t> The college is affiliated with </a:t>
            </a:r>
            <a:r>
              <a:rPr lang="en-US" b="1" dirty="0">
                <a:latin typeface="Times New Roman" panose="02020603050405020304" pitchFamily="18" charset="0"/>
                <a:cs typeface="Times New Roman" panose="02020603050405020304" pitchFamily="18" charset="0"/>
              </a:rPr>
              <a:t>Visvesvaraya Technological University (VTU)</a:t>
            </a:r>
            <a:r>
              <a:rPr lang="en-US" dirty="0">
                <a:latin typeface="Times New Roman" panose="02020603050405020304" pitchFamily="18" charset="0"/>
                <a:cs typeface="Times New Roman" panose="02020603050405020304" pitchFamily="18" charset="0"/>
              </a:rPr>
              <a:t> and accredited by </a:t>
            </a:r>
            <a:r>
              <a:rPr lang="en-US" b="1" dirty="0">
                <a:latin typeface="Times New Roman" panose="02020603050405020304" pitchFamily="18" charset="0"/>
                <a:cs typeface="Times New Roman" panose="02020603050405020304" pitchFamily="18" charset="0"/>
              </a:rPr>
              <a:t>NBA and NAAC (A grade)</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DSCE fosters a dynamic organizational structure with:</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Governing Council &amp; Academic Leadership:</a:t>
            </a:r>
            <a:r>
              <a:rPr lang="en-US" dirty="0">
                <a:latin typeface="Times New Roman" panose="02020603050405020304" pitchFamily="18" charset="0"/>
                <a:cs typeface="Times New Roman" panose="02020603050405020304" pitchFamily="18" charset="0"/>
              </a:rPr>
              <a:t> Led by experienced academicians and industry experts.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Departments &amp; Research Centers:</a:t>
            </a:r>
            <a:r>
              <a:rPr lang="en-US" dirty="0">
                <a:latin typeface="Times New Roman" panose="02020603050405020304" pitchFamily="18" charset="0"/>
                <a:cs typeface="Times New Roman" panose="02020603050405020304" pitchFamily="18" charset="0"/>
              </a:rPr>
              <a:t> Dedicated faculty and state-of-the-art labs supporting research and learning.</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Student Development &amp; Industry Collaboration:</a:t>
            </a:r>
            <a:r>
              <a:rPr lang="en-US" dirty="0">
                <a:latin typeface="Times New Roman" panose="02020603050405020304" pitchFamily="18" charset="0"/>
                <a:cs typeface="Times New Roman" panose="02020603050405020304" pitchFamily="18" charset="0"/>
              </a:rPr>
              <a:t> Active student clubs, corporate partnerships, and placement cells ensure holistic growth.</a:t>
            </a:r>
          </a:p>
        </p:txBody>
      </p:sp>
      <p:pic>
        <p:nvPicPr>
          <p:cNvPr id="4" name="Picture 2">
            <a:extLst>
              <a:ext uri="{FF2B5EF4-FFF2-40B4-BE49-F238E27FC236}">
                <a16:creationId xmlns:a16="http://schemas.microsoft.com/office/drawing/2014/main" id="{33355764-DDB9-87E2-AABA-E67A443E1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597" y="4752810"/>
            <a:ext cx="9758709" cy="18948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743023-D5AA-035A-0255-434EDF0F1ACA}"/>
              </a:ext>
            </a:extLst>
          </p:cNvPr>
          <p:cNvSpPr txBox="1"/>
          <p:nvPr/>
        </p:nvSpPr>
        <p:spPr>
          <a:xfrm>
            <a:off x="11321143" y="6291943"/>
            <a:ext cx="359228" cy="369332"/>
          </a:xfrm>
          <a:prstGeom prst="rect">
            <a:avLst/>
          </a:prstGeom>
          <a:noFill/>
        </p:spPr>
        <p:txBody>
          <a:bodyPr wrap="square" rtlCol="0">
            <a:spAutoFit/>
          </a:bodyPr>
          <a:lstStyle/>
          <a:p>
            <a:r>
              <a:rPr lang="en-IN" dirty="0"/>
              <a:t>1</a:t>
            </a:r>
          </a:p>
        </p:txBody>
      </p:sp>
      <p:sp>
        <p:nvSpPr>
          <p:cNvPr id="6" name="Google Shape;88;p15">
            <a:extLst>
              <a:ext uri="{FF2B5EF4-FFF2-40B4-BE49-F238E27FC236}">
                <a16:creationId xmlns:a16="http://schemas.microsoft.com/office/drawing/2014/main" id="{91B50DD3-A44A-9AD2-C584-7F58F981EE84}"/>
              </a:ext>
            </a:extLst>
          </p:cNvPr>
          <p:cNvSpPr txBox="1">
            <a:spLocks noGrp="1"/>
          </p:cNvSpPr>
          <p:nvPr>
            <p:ph type="ftr" idx="11"/>
          </p:nvPr>
        </p:nvSpPr>
        <p:spPr>
          <a:xfrm>
            <a:off x="1393371" y="6492875"/>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Tree>
    <p:extLst>
      <p:ext uri="{BB962C8B-B14F-4D97-AF65-F5344CB8AC3E}">
        <p14:creationId xmlns:p14="http://schemas.microsoft.com/office/powerpoint/2010/main" val="310244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4595-E35D-DA7E-D6AD-671CCB488CB7}"/>
              </a:ext>
            </a:extLst>
          </p:cNvPr>
          <p:cNvSpPr>
            <a:spLocks noGrp="1"/>
          </p:cNvSpPr>
          <p:nvPr>
            <p:ph type="title"/>
          </p:nvPr>
        </p:nvSpPr>
        <p:spPr>
          <a:xfrm>
            <a:off x="596948" y="883920"/>
            <a:ext cx="2605406" cy="618131"/>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4000" b="1" dirty="0">
                <a:latin typeface="Times New Roman" panose="02020603050405020304" pitchFamily="18" charset="0"/>
                <a:cs typeface="Times New Roman" panose="02020603050405020304" pitchFamily="18" charset="0"/>
              </a:rPr>
              <a:t>MENTOR</a:t>
            </a:r>
          </a:p>
        </p:txBody>
      </p:sp>
      <p:pic>
        <p:nvPicPr>
          <p:cNvPr id="5" name="Content Placeholder 4">
            <a:extLst>
              <a:ext uri="{FF2B5EF4-FFF2-40B4-BE49-F238E27FC236}">
                <a16:creationId xmlns:a16="http://schemas.microsoft.com/office/drawing/2014/main" id="{0700A979-FC5B-C14E-1888-43299C418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7247" y="1928487"/>
            <a:ext cx="1782536" cy="1960790"/>
          </a:xfrm>
        </p:spPr>
      </p:pic>
      <p:sp>
        <p:nvSpPr>
          <p:cNvPr id="6" name="TextBox 5">
            <a:extLst>
              <a:ext uri="{FF2B5EF4-FFF2-40B4-BE49-F238E27FC236}">
                <a16:creationId xmlns:a16="http://schemas.microsoft.com/office/drawing/2014/main" id="{2A4F7A75-8217-2AE6-8B2A-CDA0DC96AB25}"/>
              </a:ext>
            </a:extLst>
          </p:cNvPr>
          <p:cNvSpPr txBox="1"/>
          <p:nvPr/>
        </p:nvSpPr>
        <p:spPr>
          <a:xfrm>
            <a:off x="9846994" y="4012943"/>
            <a:ext cx="2263041" cy="738664"/>
          </a:xfrm>
          <a:prstGeom prst="rect">
            <a:avLst/>
          </a:prstGeom>
          <a:noFill/>
        </p:spPr>
        <p:txBody>
          <a:bodyPr wrap="square" rtlCol="0">
            <a:spAutoFit/>
          </a:bodyPr>
          <a:lstStyle/>
          <a:p>
            <a:pPr algn="ctr"/>
            <a:r>
              <a:rPr lang="en-IN" sz="1050" b="1" dirty="0">
                <a:latin typeface="Times New Roman" panose="02020603050405020304" pitchFamily="18" charset="0"/>
                <a:cs typeface="Times New Roman" panose="02020603050405020304" pitchFamily="18" charset="0"/>
              </a:rPr>
              <a:t>DR. N. SRIRAAM </a:t>
            </a:r>
          </a:p>
          <a:p>
            <a:pPr algn="ctr"/>
            <a:r>
              <a:rPr lang="en-US" sz="1050" b="1" dirty="0">
                <a:latin typeface="Times New Roman" panose="02020603050405020304" pitchFamily="18" charset="0"/>
                <a:cs typeface="Times New Roman" panose="02020603050405020304" pitchFamily="18" charset="0"/>
              </a:rPr>
              <a:t>Dean R&amp;D, Professor and HOD, Department of Medical Electronics Engineering</a:t>
            </a:r>
            <a:endParaRPr lang="en-IN" sz="1050" b="1" dirty="0">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BD39463B-60C6-9E18-07FB-DE45D253C0AC}"/>
              </a:ext>
            </a:extLst>
          </p:cNvPr>
          <p:cNvSpPr>
            <a:spLocks noChangeArrowheads="1"/>
          </p:cNvSpPr>
          <p:nvPr/>
        </p:nvSpPr>
        <p:spPr bwMode="auto">
          <a:xfrm>
            <a:off x="596948" y="1928487"/>
            <a:ext cx="925004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Times New Roman" panose="02020603050405020304" pitchFamily="18" charset="0"/>
              </a:rPr>
              <a:t>Dr. N. Sriraam has been an exceptional mentor for my internship on "Design and Development of Wireless Flexible Electronics Nasal Wiflen Mask for Respiratory Breathing Assessments." As Dean ,R&amp;D and Professor in Medical Electronics Engineering, his expertise in wearable electronics and biomedical signal processing greatly enriched my research experience. With 26 years of  research experience, he has made significant contributions through over 158 international journal publications, 146 conference papers, and multiple patents. His Vidwan profile score is 9.2 (</a:t>
            </a:r>
            <a:r>
              <a:rPr kumimoji="0" lang="en-US" altLang="en-US" sz="1800" b="0" i="0" u="none" strike="noStrike" cap="none" normalizeH="0" baseline="0" dirty="0">
                <a:ln>
                  <a:noFill/>
                </a:ln>
                <a:solidFill>
                  <a:schemeClr val="tx1"/>
                </a:solidFill>
                <a:effectLst/>
                <a:cs typeface="Times New Roman" panose="02020603050405020304" pitchFamily="18" charset="0"/>
                <a:hlinkClick r:id="rId3"/>
              </a:rPr>
              <a:t>https://vidwan.inflibnet.ac.in/profile/194352</a:t>
            </a:r>
            <a:r>
              <a:rPr kumimoji="0" lang="en-US" altLang="en-US" sz="1800" b="0" i="0" u="none" strike="noStrike" cap="none" normalizeH="0" baseline="0" dirty="0">
                <a:ln>
                  <a:noFill/>
                </a:ln>
                <a:solidFill>
                  <a:schemeClr val="tx1"/>
                </a:solidFill>
                <a:effectLst/>
                <a:cs typeface="Times New Roman" panose="02020603050405020304" pitchFamily="18" charset="0"/>
              </a:rPr>
              <a:t>), reflecting his strong research impact</a:t>
            </a:r>
            <a:r>
              <a:rPr kumimoji="0" lang="en-US" altLang="en-US" sz="1800" b="0" i="0" u="none" strike="noStrike" cap="none" normalizeH="0" baseline="0" dirty="0">
                <a:ln>
                  <a:noFill/>
                </a:ln>
                <a:solidFill>
                  <a:schemeClr val="tx1"/>
                </a:solidFill>
                <a:effectLst/>
              </a:rPr>
              <a:t>. </a:t>
            </a:r>
          </a:p>
        </p:txBody>
      </p:sp>
      <p:pic>
        <p:nvPicPr>
          <p:cNvPr id="13" name="Picture 12">
            <a:extLst>
              <a:ext uri="{FF2B5EF4-FFF2-40B4-BE49-F238E27FC236}">
                <a16:creationId xmlns:a16="http://schemas.microsoft.com/office/drawing/2014/main" id="{49E3C118-2107-231B-6F3C-A19182F28CF4}"/>
              </a:ext>
            </a:extLst>
          </p:cNvPr>
          <p:cNvPicPr>
            <a:picLocks noChangeAspect="1"/>
          </p:cNvPicPr>
          <p:nvPr/>
        </p:nvPicPr>
        <p:blipFill>
          <a:blip r:embed="rId4"/>
          <a:srcRect l="1955" r="-1" b="3930"/>
          <a:stretch/>
        </p:blipFill>
        <p:spPr>
          <a:xfrm>
            <a:off x="4495800" y="4012943"/>
            <a:ext cx="2584297" cy="2238247"/>
          </a:xfrm>
          <a:prstGeom prst="rect">
            <a:avLst/>
          </a:prstGeom>
        </p:spPr>
      </p:pic>
      <p:sp>
        <p:nvSpPr>
          <p:cNvPr id="14" name="TextBox 13">
            <a:extLst>
              <a:ext uri="{FF2B5EF4-FFF2-40B4-BE49-F238E27FC236}">
                <a16:creationId xmlns:a16="http://schemas.microsoft.com/office/drawing/2014/main" id="{CD59ED1F-7FD7-3BFC-5698-370A8C2C23DD}"/>
              </a:ext>
            </a:extLst>
          </p:cNvPr>
          <p:cNvSpPr txBox="1"/>
          <p:nvPr/>
        </p:nvSpPr>
        <p:spPr>
          <a:xfrm>
            <a:off x="3227613" y="6187735"/>
            <a:ext cx="5736772"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Fig2:Co-author Network of Mentor(</a:t>
            </a:r>
            <a:r>
              <a:rPr lang="en-US" altLang="en-US" sz="1200" dirty="0">
                <a:latin typeface="Times New Roman" panose="02020603050405020304" pitchFamily="18" charset="0"/>
                <a:cs typeface="Times New Roman" panose="02020603050405020304" pitchFamily="18" charset="0"/>
              </a:rPr>
              <a:t>(</a:t>
            </a:r>
            <a:r>
              <a:rPr lang="en-US" altLang="en-US" sz="1200" dirty="0">
                <a:latin typeface="Times New Roman" panose="02020603050405020304" pitchFamily="18" charset="0"/>
                <a:cs typeface="Times New Roman" panose="02020603050405020304" pitchFamily="18" charset="0"/>
                <a:hlinkClick r:id="rId3"/>
              </a:rPr>
              <a:t>https://vidwan.inflibnet.ac.in/profile/194352</a:t>
            </a:r>
            <a:r>
              <a:rPr lang="en-US" altLang="en-US" sz="1200" dirty="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p:txBody>
      </p:sp>
      <p:sp>
        <p:nvSpPr>
          <p:cNvPr id="3" name="Google Shape;88;p15">
            <a:extLst>
              <a:ext uri="{FF2B5EF4-FFF2-40B4-BE49-F238E27FC236}">
                <a16:creationId xmlns:a16="http://schemas.microsoft.com/office/drawing/2014/main" id="{FCE1FDE4-7922-BB2F-A203-FF4FF4A7054A}"/>
              </a:ext>
            </a:extLst>
          </p:cNvPr>
          <p:cNvSpPr txBox="1">
            <a:spLocks noGrp="1"/>
          </p:cNvSpPr>
          <p:nvPr>
            <p:ph type="ftr" idx="11"/>
          </p:nvPr>
        </p:nvSpPr>
        <p:spPr>
          <a:xfrm>
            <a:off x="1393371" y="6492875"/>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4" name="TextBox 3">
            <a:extLst>
              <a:ext uri="{FF2B5EF4-FFF2-40B4-BE49-F238E27FC236}">
                <a16:creationId xmlns:a16="http://schemas.microsoft.com/office/drawing/2014/main" id="{FD6D8AB5-D80A-EB67-8633-C4441393807E}"/>
              </a:ext>
            </a:extLst>
          </p:cNvPr>
          <p:cNvSpPr txBox="1"/>
          <p:nvPr/>
        </p:nvSpPr>
        <p:spPr>
          <a:xfrm>
            <a:off x="11321143" y="6291943"/>
            <a:ext cx="359228" cy="369332"/>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3192142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11"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3FCF-D293-5F37-1D41-6ED9FAC7DA10}"/>
              </a:ext>
            </a:extLst>
          </p:cNvPr>
          <p:cNvSpPr>
            <a:spLocks noGrp="1"/>
          </p:cNvSpPr>
          <p:nvPr>
            <p:ph type="title"/>
          </p:nvPr>
        </p:nvSpPr>
        <p:spPr/>
        <p:txBody>
          <a:bodyPr/>
          <a:lstStyle/>
          <a:p>
            <a:r>
              <a:rPr lang="en-IN" sz="4400" dirty="0">
                <a:solidFill>
                  <a:schemeClr val="tx1"/>
                </a:solidFill>
              </a:rPr>
              <a:t>Existing technology/ instruments </a:t>
            </a:r>
            <a:br>
              <a:rPr lang="en-US" sz="4400" dirty="0">
                <a:solidFill>
                  <a:schemeClr val="tx1"/>
                </a:solidFill>
              </a:rPr>
            </a:br>
            <a:endParaRPr lang="en-IN" dirty="0"/>
          </a:p>
        </p:txBody>
      </p:sp>
      <p:sp>
        <p:nvSpPr>
          <p:cNvPr id="3" name="Content Placeholder 2">
            <a:extLst>
              <a:ext uri="{FF2B5EF4-FFF2-40B4-BE49-F238E27FC236}">
                <a16:creationId xmlns:a16="http://schemas.microsoft.com/office/drawing/2014/main" id="{03A850B7-2CDA-5F55-8925-5005CF90A645}"/>
              </a:ext>
            </a:extLst>
          </p:cNvPr>
          <p:cNvSpPr>
            <a:spLocks noGrp="1"/>
          </p:cNvSpPr>
          <p:nvPr>
            <p:ph idx="1"/>
          </p:nvPr>
        </p:nvSpPr>
        <p:spPr>
          <a:xfrm>
            <a:off x="838200" y="1253331"/>
            <a:ext cx="10515600" cy="4351338"/>
          </a:xfrm>
        </p:spPr>
        <p:txBody>
          <a:bodyPr>
            <a:normAutofit/>
          </a:bodyPr>
          <a:lstStyle/>
          <a:p>
            <a:pPr>
              <a:buNone/>
            </a:pPr>
            <a:r>
              <a:rPr lang="en-US" b="1" dirty="0"/>
              <a:t>1. Respiratory Inductance Plethysmography (RIP)</a:t>
            </a:r>
          </a:p>
          <a:p>
            <a:pPr marL="0" indent="0" algn="just">
              <a:buNone/>
            </a:pPr>
            <a:r>
              <a:rPr lang="en-US" b="1" dirty="0"/>
              <a:t>Working Principle:</a:t>
            </a:r>
            <a:r>
              <a:rPr lang="en-US" dirty="0"/>
              <a:t> Uses elastic belts with embedded inductive coils placed around the chest and abdomen to detect expansion and contraction during breathing.</a:t>
            </a:r>
          </a:p>
          <a:p>
            <a:pPr marL="274638" indent="-274638" algn="just">
              <a:buFont typeface="Arial" panose="020B0604020202020204" pitchFamily="34" charset="0"/>
              <a:buChar char="•"/>
            </a:pPr>
            <a:r>
              <a:rPr lang="en-US" b="1" dirty="0"/>
              <a:t>Use Case:</a:t>
            </a:r>
            <a:r>
              <a:rPr lang="en-US" dirty="0"/>
              <a:t> Sleep studies (e.g., diagnosing sleep apnea), hospital monitoring.</a:t>
            </a:r>
          </a:p>
          <a:p>
            <a:pPr marL="274638" indent="-274638" algn="just">
              <a:buFont typeface="Arial" panose="020B0604020202020204" pitchFamily="34" charset="0"/>
              <a:buChar char="•"/>
            </a:pPr>
            <a:r>
              <a:rPr lang="en-US" b="1" dirty="0"/>
              <a:t>Pros:</a:t>
            </a:r>
            <a:r>
              <a:rPr lang="en-US" dirty="0"/>
              <a:t> Accurate measurement of tidal volume and breathing effort.</a:t>
            </a:r>
          </a:p>
          <a:p>
            <a:pPr marL="274638" indent="-274638" algn="just">
              <a:buFont typeface="Arial" panose="020B0604020202020204" pitchFamily="34" charset="0"/>
              <a:buChar char="•"/>
            </a:pPr>
            <a:r>
              <a:rPr lang="en-US" b="1" dirty="0"/>
              <a:t>Cons:</a:t>
            </a:r>
            <a:r>
              <a:rPr lang="en-US" dirty="0"/>
              <a:t> Requires proper placement; can be intrusive for long-term wear.</a:t>
            </a:r>
          </a:p>
          <a:p>
            <a:endParaRPr lang="en-IN" dirty="0"/>
          </a:p>
        </p:txBody>
      </p:sp>
      <p:sp>
        <p:nvSpPr>
          <p:cNvPr id="4" name="Google Shape;88;p15">
            <a:extLst>
              <a:ext uri="{FF2B5EF4-FFF2-40B4-BE49-F238E27FC236}">
                <a16:creationId xmlns:a16="http://schemas.microsoft.com/office/drawing/2014/main" id="{71970100-76D1-BBBB-9DB6-581EAF057602}"/>
              </a:ext>
            </a:extLst>
          </p:cNvPr>
          <p:cNvSpPr txBox="1">
            <a:spLocks noGrp="1"/>
          </p:cNvSpPr>
          <p:nvPr>
            <p:ph type="ftr" idx="11"/>
          </p:nvPr>
        </p:nvSpPr>
        <p:spPr>
          <a:xfrm>
            <a:off x="1393371" y="640127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
        <p:nvSpPr>
          <p:cNvPr id="5" name="TextBox 4">
            <a:extLst>
              <a:ext uri="{FF2B5EF4-FFF2-40B4-BE49-F238E27FC236}">
                <a16:creationId xmlns:a16="http://schemas.microsoft.com/office/drawing/2014/main" id="{348A53D5-01AC-F734-E23C-FA77A4573FD8}"/>
              </a:ext>
            </a:extLst>
          </p:cNvPr>
          <p:cNvSpPr txBox="1"/>
          <p:nvPr/>
        </p:nvSpPr>
        <p:spPr>
          <a:xfrm>
            <a:off x="11321143" y="6291943"/>
            <a:ext cx="359228"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41240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TotalTime>
  <Words>2631</Words>
  <Application>Microsoft Office PowerPoint</Application>
  <PresentationFormat>Widescreen</PresentationFormat>
  <Paragraphs>280</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Vision and Mission</vt:lpstr>
      <vt:lpstr>Program Outcomes (POs)</vt:lpstr>
      <vt:lpstr>Program Educational Objectives (PEOs) and Program Specific Outcomes (PSOs)</vt:lpstr>
      <vt:lpstr>“DESIGN AND DEVELOPMENT OF WIRELESS FLEXIBLE ELECTRONICS NASAL WIFLEN MASK FOR RESPIRATORY BREATHING ASSESSMENTS”</vt:lpstr>
      <vt:lpstr>CONTENTS</vt:lpstr>
      <vt:lpstr>PowerPoint Presentation</vt:lpstr>
      <vt:lpstr>MENTOR</vt:lpstr>
      <vt:lpstr>Existing technology/ instruments  </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Adwin Justa Manuel</dc:creator>
  <cp:lastModifiedBy>Adwin Justa Manuel</cp:lastModifiedBy>
  <cp:revision>3</cp:revision>
  <dcterms:created xsi:type="dcterms:W3CDTF">2025-05-20T07:40:37Z</dcterms:created>
  <dcterms:modified xsi:type="dcterms:W3CDTF">2025-05-31T18:23:25Z</dcterms:modified>
</cp:coreProperties>
</file>