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9" r:id="rId2"/>
    <p:sldId id="279" r:id="rId3"/>
    <p:sldId id="25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5D940-C3C5-4738-8618-0864A2A9CD44}"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BD3EB-8CC5-421E-A620-868DBE155990}" type="slidenum">
              <a:rPr lang="en-IN" smtClean="0"/>
              <a:t>‹#›</a:t>
            </a:fld>
            <a:endParaRPr lang="en-IN"/>
          </a:p>
        </p:txBody>
      </p:sp>
    </p:spTree>
    <p:extLst>
      <p:ext uri="{BB962C8B-B14F-4D97-AF65-F5344CB8AC3E}">
        <p14:creationId xmlns:p14="http://schemas.microsoft.com/office/powerpoint/2010/main" val="1769009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1756928288"/>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7D232-2B64-451D-8B79-C13C2D8C777E}"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1291013579"/>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670275313"/>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342410490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4101663957"/>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3148644093"/>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617266701"/>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2345378217"/>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3162080139"/>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4139932232"/>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A7D232-2B64-451D-8B79-C13C2D8C777E}"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3324388762"/>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7D232-2B64-451D-8B79-C13C2D8C777E}"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173571426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7D232-2B64-451D-8B79-C13C2D8C777E}"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3794418349"/>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7D232-2B64-451D-8B79-C13C2D8C777E}"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368125801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7D232-2B64-451D-8B79-C13C2D8C777E}"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233133030"/>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A7D232-2B64-451D-8B79-C13C2D8C777E}"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1267935446"/>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1A7D232-2B64-451D-8B79-C13C2D8C777E}" type="datetimeFigureOut">
              <a:rPr lang="en-IN" smtClean="0"/>
              <a:t>27-11-2024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D34E92A1-C84E-4AE2-B825-DC91DB14F5C7}" type="slidenum">
              <a:rPr lang="en-IN" smtClean="0"/>
              <a:t>‹#›</a:t>
            </a:fld>
            <a:endParaRPr lang="en-IN"/>
          </a:p>
        </p:txBody>
      </p:sp>
    </p:spTree>
    <p:extLst>
      <p:ext uri="{BB962C8B-B14F-4D97-AF65-F5344CB8AC3E}">
        <p14:creationId xmlns:p14="http://schemas.microsoft.com/office/powerpoint/2010/main" val="584033583"/>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1A7D232-2B64-451D-8B79-C13C2D8C777E}" type="datetimeFigureOut">
              <a:rPr lang="en-IN" smtClean="0"/>
              <a:t>27-11-2024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34E92A1-C84E-4AE2-B825-DC91DB14F5C7}" type="slidenum">
              <a:rPr lang="en-IN" smtClean="0"/>
              <a:t>‹#›</a:t>
            </a:fld>
            <a:endParaRPr lang="en-IN"/>
          </a:p>
        </p:txBody>
      </p:sp>
    </p:spTree>
    <p:extLst>
      <p:ext uri="{BB962C8B-B14F-4D97-AF65-F5344CB8AC3E}">
        <p14:creationId xmlns:p14="http://schemas.microsoft.com/office/powerpoint/2010/main" val="39551487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descr="A close-up of a poster&#10;&#10;Description automatically generated">
            <a:extLst>
              <a:ext uri="{FF2B5EF4-FFF2-40B4-BE49-F238E27FC236}">
                <a16:creationId xmlns:a16="http://schemas.microsoft.com/office/drawing/2014/main" id="{E4508DD7-4265-9634-A2DB-4E94D90FB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67" y="206477"/>
            <a:ext cx="5692877" cy="65335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8" name="Rectangle 7">
            <a:extLst>
              <a:ext uri="{FF2B5EF4-FFF2-40B4-BE49-F238E27FC236}">
                <a16:creationId xmlns:a16="http://schemas.microsoft.com/office/drawing/2014/main" id="{D9FEF0E4-808C-B19B-4B20-4548D354F5A6}"/>
              </a:ext>
            </a:extLst>
          </p:cNvPr>
          <p:cNvSpPr/>
          <p:nvPr/>
        </p:nvSpPr>
        <p:spPr>
          <a:xfrm>
            <a:off x="6096000" y="504098"/>
            <a:ext cx="5692878" cy="258532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INSIGHTS FOR ATLIQ HARDWARE</a:t>
            </a:r>
            <a:endParaRPr lang="en-IN" sz="5400" b="1" cap="none" spc="0" dirty="0">
              <a:ln/>
              <a:solidFill>
                <a:schemeClr val="accent4"/>
              </a:solidFill>
              <a:effectLst/>
            </a:endParaRPr>
          </a:p>
        </p:txBody>
      </p:sp>
      <p:pic>
        <p:nvPicPr>
          <p:cNvPr id="3" name="Picture 2" descr="A yellow text on a black background">
            <a:extLst>
              <a:ext uri="{FF2B5EF4-FFF2-40B4-BE49-F238E27FC236}">
                <a16:creationId xmlns:a16="http://schemas.microsoft.com/office/drawing/2014/main" id="{FD1FBF98-A89E-977A-D426-279035383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213" y="5884607"/>
            <a:ext cx="2836607" cy="855406"/>
          </a:xfrm>
          <a:prstGeom prst="rect">
            <a:avLst/>
          </a:prstGeom>
        </p:spPr>
      </p:pic>
      <p:pic>
        <p:nvPicPr>
          <p:cNvPr id="9" name="Picture 8" descr="A logo with a dolphin">
            <a:extLst>
              <a:ext uri="{FF2B5EF4-FFF2-40B4-BE49-F238E27FC236}">
                <a16:creationId xmlns:a16="http://schemas.microsoft.com/office/drawing/2014/main" id="{28702554-053F-E33D-95AD-CD2CCDD8DE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5392" y="5385820"/>
            <a:ext cx="2836608" cy="1622322"/>
          </a:xfrm>
          <a:prstGeom prst="rect">
            <a:avLst/>
          </a:prstGeom>
        </p:spPr>
      </p:pic>
      <p:sp>
        <p:nvSpPr>
          <p:cNvPr id="10" name="TextBox 9">
            <a:extLst>
              <a:ext uri="{FF2B5EF4-FFF2-40B4-BE49-F238E27FC236}">
                <a16:creationId xmlns:a16="http://schemas.microsoft.com/office/drawing/2014/main" id="{11B0407A-B183-72A8-0C4D-C69C7614FA69}"/>
              </a:ext>
            </a:extLst>
          </p:cNvPr>
          <p:cNvSpPr txBox="1"/>
          <p:nvPr/>
        </p:nvSpPr>
        <p:spPr>
          <a:xfrm>
            <a:off x="6251458" y="4466282"/>
            <a:ext cx="3806942" cy="769441"/>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BY</a:t>
            </a:r>
            <a:br>
              <a:rPr lang="en-IN" sz="2200" b="1" dirty="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TALLURI KIRAN DATTA</a:t>
            </a:r>
          </a:p>
        </p:txBody>
      </p:sp>
    </p:spTree>
    <p:extLst>
      <p:ext uri="{BB962C8B-B14F-4D97-AF65-F5344CB8AC3E}">
        <p14:creationId xmlns:p14="http://schemas.microsoft.com/office/powerpoint/2010/main" val="4164811370"/>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13A04EC-9D11-75ED-0572-024023F689BF}"/>
              </a:ext>
            </a:extLst>
          </p:cNvPr>
          <p:cNvSpPr txBox="1">
            <a:spLocks noGrp="1"/>
          </p:cNvSpPr>
          <p:nvPr>
            <p:ph type="title"/>
          </p:nvPr>
        </p:nvSpPr>
        <p:spPr>
          <a:xfrm>
            <a:off x="5001025" y="205230"/>
            <a:ext cx="2189949" cy="769495"/>
          </a:xfrm>
          <a:prstGeom prst="rect">
            <a:avLst/>
          </a:prstGeom>
        </p:spPr>
        <p:txBody>
          <a:bodyPr rtlCol="0">
            <a:normAutofit/>
          </a:bodyPr>
          <a:lstStyle/>
          <a:p>
            <a:r>
              <a:rPr lang="en-IN" sz="3000" dirty="0">
                <a:latin typeface="Modern Love" panose="04090805081005020601" pitchFamily="82" charset="0"/>
              </a:rPr>
              <a:t>Visual 4:</a:t>
            </a:r>
          </a:p>
        </p:txBody>
      </p:sp>
      <p:sp>
        <p:nvSpPr>
          <p:cNvPr id="2" name="Rectangle 2">
            <a:extLst>
              <a:ext uri="{FF2B5EF4-FFF2-40B4-BE49-F238E27FC236}">
                <a16:creationId xmlns:a16="http://schemas.microsoft.com/office/drawing/2014/main" id="{C2B69209-66B8-9A95-AE73-2B429157010D}"/>
              </a:ext>
            </a:extLst>
          </p:cNvPr>
          <p:cNvSpPr>
            <a:spLocks noChangeArrowheads="1"/>
          </p:cNvSpPr>
          <p:nvPr/>
        </p:nvSpPr>
        <p:spPr bwMode="auto">
          <a:xfrm>
            <a:off x="172064" y="2326604"/>
            <a:ext cx="555031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The Accessories segment experienced a significant rise, from 69 to 108 products. Notebooks and Peripherals also saw moderate increases. In contrast, Storage and Networking segments remained relatively stable, suggesting steady demand.</a:t>
            </a:r>
          </a:p>
          <a:p>
            <a:pPr marL="0" marR="0" lvl="0" indent="0" algn="just" defTabSz="914400" eaLnBrk="0" fontAlgn="base" latinLnBrk="0" hangingPunct="0">
              <a:lnSpc>
                <a:spcPct val="100000"/>
              </a:lnSpc>
              <a:spcBef>
                <a:spcPct val="0"/>
              </a:spcBef>
              <a:spcAft>
                <a:spcPct val="0"/>
              </a:spcAft>
              <a:buClrTx/>
              <a:buSzTx/>
              <a:buFontTx/>
              <a:buNone/>
              <a:tabLs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The increase in certain segments, coupled with the stability of others, might be attributed to market saturation, technological advancements, or the company's strategic focus on specific products.</a:t>
            </a:r>
          </a:p>
        </p:txBody>
      </p:sp>
      <p:pic>
        <p:nvPicPr>
          <p:cNvPr id="4" name="Picture 3" descr="A graph of a product">
            <a:extLst>
              <a:ext uri="{FF2B5EF4-FFF2-40B4-BE49-F238E27FC236}">
                <a16:creationId xmlns:a16="http://schemas.microsoft.com/office/drawing/2014/main" id="{021CBDB6-3B7C-614B-7BFA-3ECC1831A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613" y="1925755"/>
            <a:ext cx="6194323" cy="4555833"/>
          </a:xfrm>
          <a:prstGeom prst="rect">
            <a:avLst/>
          </a:prstGeom>
        </p:spPr>
      </p:pic>
      <p:sp>
        <p:nvSpPr>
          <p:cNvPr id="9" name="Title 3">
            <a:extLst>
              <a:ext uri="{FF2B5EF4-FFF2-40B4-BE49-F238E27FC236}">
                <a16:creationId xmlns:a16="http://schemas.microsoft.com/office/drawing/2014/main" id="{DC76EDE5-78CF-CA5B-3BC7-8473B94FF924}"/>
              </a:ext>
            </a:extLst>
          </p:cNvPr>
          <p:cNvSpPr txBox="1">
            <a:spLocks/>
          </p:cNvSpPr>
          <p:nvPr/>
        </p:nvSpPr>
        <p:spPr>
          <a:xfrm>
            <a:off x="0" y="1432012"/>
            <a:ext cx="2227006"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2136933951"/>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A26E5B-35F2-8731-603C-1FE4D0981099}"/>
              </a:ext>
            </a:extLst>
          </p:cNvPr>
          <p:cNvSpPr txBox="1">
            <a:spLocks noGrp="1"/>
          </p:cNvSpPr>
          <p:nvPr>
            <p:ph type="title"/>
          </p:nvPr>
        </p:nvSpPr>
        <p:spPr>
          <a:xfrm>
            <a:off x="3941583" y="132735"/>
            <a:ext cx="4305658" cy="553998"/>
          </a:xfrm>
          <a:prstGeom prst="rect">
            <a:avLst/>
          </a:prstGeom>
          <a:noFill/>
        </p:spPr>
        <p:txBody>
          <a:bodyPr wrap="square" rtlCol="0">
            <a:spAutoFit/>
          </a:bodyPr>
          <a:lstStyle/>
          <a:p>
            <a:r>
              <a:rPr lang="en-IN" sz="3000" dirty="0">
                <a:latin typeface="Modern Love" panose="04090805081005020601" pitchFamily="82" charset="0"/>
              </a:rPr>
              <a:t>AD HOC REQUEST 5:</a:t>
            </a:r>
          </a:p>
        </p:txBody>
      </p:sp>
      <p:sp>
        <p:nvSpPr>
          <p:cNvPr id="7" name="TextBox 6">
            <a:extLst>
              <a:ext uri="{FF2B5EF4-FFF2-40B4-BE49-F238E27FC236}">
                <a16:creationId xmlns:a16="http://schemas.microsoft.com/office/drawing/2014/main" id="{08E7F6F8-FE48-5F5A-017D-BF8B79CC8C82}"/>
              </a:ext>
            </a:extLst>
          </p:cNvPr>
          <p:cNvSpPr txBox="1"/>
          <p:nvPr/>
        </p:nvSpPr>
        <p:spPr>
          <a:xfrm>
            <a:off x="393463" y="1067391"/>
            <a:ext cx="11343602" cy="769441"/>
          </a:xfrm>
          <a:prstGeom prst="rect">
            <a:avLst/>
          </a:prstGeom>
          <a:noFill/>
        </p:spPr>
        <p:txBody>
          <a:bodyPr wrap="square" rtlCol="0">
            <a:spAutoFit/>
          </a:bodyPr>
          <a:lstStyle/>
          <a:p>
            <a:pPr algn="just"/>
            <a:r>
              <a:rPr lang="en-US" sz="2200" dirty="0">
                <a:solidFill>
                  <a:srgbClr val="FFFF00"/>
                </a:solidFill>
                <a:latin typeface="Times New Roman" panose="02020603050405020304" pitchFamily="18" charset="0"/>
                <a:cs typeface="Times New Roman" panose="02020603050405020304" pitchFamily="18" charset="0"/>
              </a:rPr>
              <a:t>Get the products that have the highest and lowest manufacturing costs. The final output should contain these fields product_code, product, manufacturing_cost.</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10" name="Picture 9" descr="A screenshot of a computer code&#10;&#10;Description automatically generated">
            <a:extLst>
              <a:ext uri="{FF2B5EF4-FFF2-40B4-BE49-F238E27FC236}">
                <a16:creationId xmlns:a16="http://schemas.microsoft.com/office/drawing/2014/main" id="{9B824C6C-12AF-7671-3AAE-495243B44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63" y="2786478"/>
            <a:ext cx="7096239" cy="375784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478EF2BF-CA11-CA59-3E12-4F5B4725369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302" t="6772"/>
          <a:stretch/>
        </p:blipFill>
        <p:spPr>
          <a:xfrm>
            <a:off x="7779895" y="4197246"/>
            <a:ext cx="3957170" cy="2243840"/>
          </a:xfrm>
          <a:prstGeom prst="rect">
            <a:avLst/>
          </a:prstGeom>
          <a:effectLst>
            <a:glow rad="63500">
              <a:schemeClr val="accent1">
                <a:satMod val="175000"/>
                <a:alpha val="40000"/>
              </a:schemeClr>
            </a:glow>
          </a:effectLst>
        </p:spPr>
      </p:pic>
      <p:sp>
        <p:nvSpPr>
          <p:cNvPr id="13" name="TextBox 12">
            <a:extLst>
              <a:ext uri="{FF2B5EF4-FFF2-40B4-BE49-F238E27FC236}">
                <a16:creationId xmlns:a16="http://schemas.microsoft.com/office/drawing/2014/main" id="{36F4D86A-60E7-77E4-6AE7-E1E3C76792F4}"/>
              </a:ext>
            </a:extLst>
          </p:cNvPr>
          <p:cNvSpPr txBox="1"/>
          <p:nvPr/>
        </p:nvSpPr>
        <p:spPr>
          <a:xfrm>
            <a:off x="393463" y="2217490"/>
            <a:ext cx="2315496"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4" name="TextBox 13">
            <a:extLst>
              <a:ext uri="{FF2B5EF4-FFF2-40B4-BE49-F238E27FC236}">
                <a16:creationId xmlns:a16="http://schemas.microsoft.com/office/drawing/2014/main" id="{44E5CA41-59FE-4C32-AAC2-BD595796EE36}"/>
              </a:ext>
            </a:extLst>
          </p:cNvPr>
          <p:cNvSpPr txBox="1"/>
          <p:nvPr/>
        </p:nvSpPr>
        <p:spPr>
          <a:xfrm>
            <a:off x="7779895" y="3704476"/>
            <a:ext cx="1515860"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Tree>
    <p:extLst>
      <p:ext uri="{BB962C8B-B14F-4D97-AF65-F5344CB8AC3E}">
        <p14:creationId xmlns:p14="http://schemas.microsoft.com/office/powerpoint/2010/main" val="427965554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EA25287C-8B13-77E7-6C62-0B79EB4E1565}"/>
              </a:ext>
            </a:extLst>
          </p:cNvPr>
          <p:cNvSpPr txBox="1">
            <a:spLocks noGrp="1"/>
          </p:cNvSpPr>
          <p:nvPr>
            <p:ph type="title"/>
          </p:nvPr>
        </p:nvSpPr>
        <p:spPr>
          <a:xfrm>
            <a:off x="5023510" y="0"/>
            <a:ext cx="2144978" cy="979357"/>
          </a:xfrm>
          <a:prstGeom prst="rect">
            <a:avLst/>
          </a:prstGeom>
        </p:spPr>
        <p:txBody>
          <a:bodyPr rtlCol="0">
            <a:normAutofit/>
          </a:bodyPr>
          <a:lstStyle/>
          <a:p>
            <a:r>
              <a:rPr lang="en-IN" sz="3000" dirty="0">
                <a:latin typeface="Modern Love" panose="04090805081005020601" pitchFamily="82" charset="0"/>
              </a:rPr>
              <a:t>Visual 5:</a:t>
            </a:r>
          </a:p>
        </p:txBody>
      </p:sp>
      <p:pic>
        <p:nvPicPr>
          <p:cNvPr id="5" name="Content Placeholder 4" descr="A screen shot of a graph">
            <a:extLst>
              <a:ext uri="{FF2B5EF4-FFF2-40B4-BE49-F238E27FC236}">
                <a16:creationId xmlns:a16="http://schemas.microsoft.com/office/drawing/2014/main" id="{3E0ADE2A-A6A8-DC91-3A06-3EA3BF0B8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784555"/>
            <a:ext cx="5856361" cy="409872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7" name="Rectangle 2">
            <a:extLst>
              <a:ext uri="{FF2B5EF4-FFF2-40B4-BE49-F238E27FC236}">
                <a16:creationId xmlns:a16="http://schemas.microsoft.com/office/drawing/2014/main" id="{24FAE848-BDAE-7B76-D729-BBF8C1BE36E2}"/>
              </a:ext>
            </a:extLst>
          </p:cNvPr>
          <p:cNvSpPr>
            <a:spLocks noChangeArrowheads="1"/>
          </p:cNvSpPr>
          <p:nvPr/>
        </p:nvSpPr>
        <p:spPr bwMode="auto">
          <a:xfrm>
            <a:off x="0" y="2264254"/>
            <a:ext cx="59150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The "AQ Home Allin1 Gen 2" incurs significantly higher manufacturing costs than the "AQ Master wired x1 Ms." This difference can be explained by variations in production processes and material costs.</a:t>
            </a:r>
          </a:p>
          <a:p>
            <a:pPr marL="0" marR="0" lvl="0" indent="0" algn="just" defTabSz="914400" eaLnBrk="0" fontAlgn="base" latinLnBrk="0" hangingPunct="0">
              <a:lnSpc>
                <a:spcPct val="100000"/>
              </a:lnSpc>
              <a:spcBef>
                <a:spcPct val="0"/>
              </a:spcBef>
              <a:spcAft>
                <a:spcPct val="0"/>
              </a:spcAft>
              <a:buClrTx/>
              <a:buSzTx/>
              <a:buFontTx/>
              <a:buNone/>
              <a:tabLs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Additionally, these two products can be catering to distinct market niche, with the "AQ Home Allin1 Gen 2" potentially targeting a premium market.</a:t>
            </a:r>
            <a:endParaRPr lang="en-US" altLang="en-US" sz="2200" b="1" dirty="0">
              <a:solidFill>
                <a:schemeClr val="accent4"/>
              </a:solidFill>
              <a:latin typeface="Times New Roman" panose="02020603050405020304" pitchFamily="18" charset="0"/>
              <a:cs typeface="Times New Roman" panose="02020603050405020304" pitchFamily="18" charset="0"/>
            </a:endParaRPr>
          </a:p>
        </p:txBody>
      </p:sp>
      <p:sp>
        <p:nvSpPr>
          <p:cNvPr id="11" name="Title 3">
            <a:extLst>
              <a:ext uri="{FF2B5EF4-FFF2-40B4-BE49-F238E27FC236}">
                <a16:creationId xmlns:a16="http://schemas.microsoft.com/office/drawing/2014/main" id="{1B3B9C60-CB01-D410-9B95-9D30A8A57AA6}"/>
              </a:ext>
            </a:extLst>
          </p:cNvPr>
          <p:cNvSpPr txBox="1">
            <a:spLocks/>
          </p:cNvSpPr>
          <p:nvPr/>
        </p:nvSpPr>
        <p:spPr>
          <a:xfrm>
            <a:off x="0" y="1389893"/>
            <a:ext cx="2227006"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4010849879"/>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00952C-A838-26CA-AF73-126A0425687E}"/>
              </a:ext>
            </a:extLst>
          </p:cNvPr>
          <p:cNvSpPr txBox="1">
            <a:spLocks noGrp="1"/>
          </p:cNvSpPr>
          <p:nvPr>
            <p:ph type="title"/>
          </p:nvPr>
        </p:nvSpPr>
        <p:spPr>
          <a:xfrm>
            <a:off x="4084151" y="149475"/>
            <a:ext cx="4020522" cy="553998"/>
          </a:xfrm>
          <a:prstGeom prst="rect">
            <a:avLst/>
          </a:prstGeom>
          <a:noFill/>
        </p:spPr>
        <p:txBody>
          <a:bodyPr wrap="square" rtlCol="0">
            <a:spAutoFit/>
          </a:bodyPr>
          <a:lstStyle/>
          <a:p>
            <a:r>
              <a:rPr lang="en-IN" sz="3000" dirty="0">
                <a:latin typeface="Modern Love" panose="04090805081005020601" pitchFamily="82" charset="0"/>
              </a:rPr>
              <a:t>AD HOC REQUEST 6:</a:t>
            </a:r>
          </a:p>
        </p:txBody>
      </p:sp>
      <p:sp>
        <p:nvSpPr>
          <p:cNvPr id="5" name="TextBox 4">
            <a:extLst>
              <a:ext uri="{FF2B5EF4-FFF2-40B4-BE49-F238E27FC236}">
                <a16:creationId xmlns:a16="http://schemas.microsoft.com/office/drawing/2014/main" id="{47172EF1-C417-54BA-41F7-32CB60F1DDAB}"/>
              </a:ext>
            </a:extLst>
          </p:cNvPr>
          <p:cNvSpPr txBox="1"/>
          <p:nvPr/>
        </p:nvSpPr>
        <p:spPr>
          <a:xfrm>
            <a:off x="393463" y="1067391"/>
            <a:ext cx="11343602" cy="1107996"/>
          </a:xfrm>
          <a:prstGeom prst="rect">
            <a:avLst/>
          </a:prstGeom>
          <a:noFill/>
        </p:spPr>
        <p:txBody>
          <a:bodyPr wrap="square" rtlCol="0">
            <a:spAutoFit/>
          </a:bodyPr>
          <a:lstStyle/>
          <a:p>
            <a:pPr algn="just"/>
            <a:r>
              <a:rPr lang="en-US" sz="2200" dirty="0">
                <a:solidFill>
                  <a:srgbClr val="FFFF00"/>
                </a:solidFill>
                <a:latin typeface="Times New Roman" panose="02020603050405020304" pitchFamily="18" charset="0"/>
                <a:cs typeface="Times New Roman" panose="02020603050405020304" pitchFamily="18" charset="0"/>
              </a:rPr>
              <a:t>Generate a report which contains the top 5 customers who received an average high pre_invoice_discount_pct for the fiscal year 2021 and in the Indian market. The final output contains these fields customer_code, customer, average_discount_percentage.</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9" name="Picture 8" descr="A screenshot of a computer&#10;&#10;Description automatically generated">
            <a:extLst>
              <a:ext uri="{FF2B5EF4-FFF2-40B4-BE49-F238E27FC236}">
                <a16:creationId xmlns:a16="http://schemas.microsoft.com/office/drawing/2014/main" id="{8313C2E6-550D-CA83-BF51-85974DC77919}"/>
              </a:ext>
            </a:extLst>
          </p:cNvPr>
          <p:cNvPicPr>
            <a:picLocks noChangeAspect="1"/>
          </p:cNvPicPr>
          <p:nvPr/>
        </p:nvPicPr>
        <p:blipFill>
          <a:blip r:embed="rId2">
            <a:extLst>
              <a:ext uri="{28A0092B-C50C-407E-A947-70E740481C1C}">
                <a14:useLocalDpi xmlns:a14="http://schemas.microsoft.com/office/drawing/2010/main" val="0"/>
              </a:ext>
            </a:extLst>
          </a:blip>
          <a:srcRect l="8740"/>
          <a:stretch/>
        </p:blipFill>
        <p:spPr>
          <a:xfrm>
            <a:off x="7805518" y="4308220"/>
            <a:ext cx="3931547" cy="2166323"/>
          </a:xfrm>
          <a:prstGeom prst="rect">
            <a:avLst/>
          </a:prstGeom>
        </p:spPr>
      </p:pic>
      <p:pic>
        <p:nvPicPr>
          <p:cNvPr id="11" name="Picture 10" descr="A screenshot of a computer">
            <a:extLst>
              <a:ext uri="{FF2B5EF4-FFF2-40B4-BE49-F238E27FC236}">
                <a16:creationId xmlns:a16="http://schemas.microsoft.com/office/drawing/2014/main" id="{971FCD89-D859-161C-90DE-DB896844B930}"/>
              </a:ext>
            </a:extLst>
          </p:cNvPr>
          <p:cNvPicPr>
            <a:picLocks noChangeAspect="1"/>
          </p:cNvPicPr>
          <p:nvPr/>
        </p:nvPicPr>
        <p:blipFill>
          <a:blip r:embed="rId3">
            <a:extLst>
              <a:ext uri="{28A0092B-C50C-407E-A947-70E740481C1C}">
                <a14:useLocalDpi xmlns:a14="http://schemas.microsoft.com/office/drawing/2010/main" val="0"/>
              </a:ext>
            </a:extLst>
          </a:blip>
          <a:srcRect t="4370" b="5811"/>
          <a:stretch/>
        </p:blipFill>
        <p:spPr>
          <a:xfrm>
            <a:off x="575187" y="3023419"/>
            <a:ext cx="6695768" cy="3451124"/>
          </a:xfrm>
          <a:prstGeom prst="rect">
            <a:avLst/>
          </a:prstGeom>
        </p:spPr>
      </p:pic>
      <p:sp>
        <p:nvSpPr>
          <p:cNvPr id="12" name="TextBox 11">
            <a:extLst>
              <a:ext uri="{FF2B5EF4-FFF2-40B4-BE49-F238E27FC236}">
                <a16:creationId xmlns:a16="http://schemas.microsoft.com/office/drawing/2014/main" id="{EEDC6942-5D47-0A40-3AE6-A4BB068C136D}"/>
              </a:ext>
            </a:extLst>
          </p:cNvPr>
          <p:cNvSpPr txBox="1"/>
          <p:nvPr/>
        </p:nvSpPr>
        <p:spPr>
          <a:xfrm>
            <a:off x="575187" y="2526222"/>
            <a:ext cx="2315496"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3" name="TextBox 12">
            <a:extLst>
              <a:ext uri="{FF2B5EF4-FFF2-40B4-BE49-F238E27FC236}">
                <a16:creationId xmlns:a16="http://schemas.microsoft.com/office/drawing/2014/main" id="{90A75DA9-4BC8-C23C-9AEB-EA07940F203F}"/>
              </a:ext>
            </a:extLst>
          </p:cNvPr>
          <p:cNvSpPr txBox="1"/>
          <p:nvPr/>
        </p:nvSpPr>
        <p:spPr>
          <a:xfrm>
            <a:off x="7779895" y="3704476"/>
            <a:ext cx="1515860"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Tree>
    <p:extLst>
      <p:ext uri="{BB962C8B-B14F-4D97-AF65-F5344CB8AC3E}">
        <p14:creationId xmlns:p14="http://schemas.microsoft.com/office/powerpoint/2010/main" val="3259744043"/>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A8CACF-C271-074C-5A49-6867CF2B2618}"/>
              </a:ext>
            </a:extLst>
          </p:cNvPr>
          <p:cNvSpPr txBox="1">
            <a:spLocks noGrp="1"/>
          </p:cNvSpPr>
          <p:nvPr>
            <p:ph type="title"/>
          </p:nvPr>
        </p:nvSpPr>
        <p:spPr>
          <a:xfrm>
            <a:off x="4867403" y="0"/>
            <a:ext cx="2457193" cy="924232"/>
          </a:xfrm>
          <a:prstGeom prst="rect">
            <a:avLst/>
          </a:prstGeom>
        </p:spPr>
        <p:txBody>
          <a:bodyPr rtlCol="0">
            <a:normAutofit/>
          </a:bodyPr>
          <a:lstStyle/>
          <a:p>
            <a:r>
              <a:rPr lang="en-IN" sz="3000" dirty="0">
                <a:latin typeface="Modern Love" panose="04090805081005020601" pitchFamily="82" charset="0"/>
              </a:rPr>
              <a:t>Visual 6:</a:t>
            </a:r>
          </a:p>
        </p:txBody>
      </p:sp>
      <p:pic>
        <p:nvPicPr>
          <p:cNvPr id="6" name="Picture 5" descr="A pie chart with numbers and a number of percentages">
            <a:extLst>
              <a:ext uri="{FF2B5EF4-FFF2-40B4-BE49-F238E27FC236}">
                <a16:creationId xmlns:a16="http://schemas.microsoft.com/office/drawing/2014/main" id="{DBF1C46F-90FB-F339-FE76-539E2F03E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026" y="1391570"/>
            <a:ext cx="6120580" cy="4689114"/>
          </a:xfrm>
          <a:prstGeom prst="rect">
            <a:avLst/>
          </a:prstGeom>
        </p:spPr>
      </p:pic>
      <p:sp>
        <p:nvSpPr>
          <p:cNvPr id="11" name="Rectangle 2">
            <a:extLst>
              <a:ext uri="{FF2B5EF4-FFF2-40B4-BE49-F238E27FC236}">
                <a16:creationId xmlns:a16="http://schemas.microsoft.com/office/drawing/2014/main" id="{3B250EAE-B2CF-4634-35BF-2557DFF54A64}"/>
              </a:ext>
            </a:extLst>
          </p:cNvPr>
          <p:cNvSpPr>
            <a:spLocks noChangeArrowheads="1"/>
          </p:cNvSpPr>
          <p:nvPr/>
        </p:nvSpPr>
        <p:spPr bwMode="auto">
          <a:xfrm>
            <a:off x="0" y="1925700"/>
            <a:ext cx="5915026"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Flipkart gets the  highest  average discount of 30.83% while Vijay Sales trailing below at 27.53%.</a:t>
            </a:r>
          </a:p>
          <a:p>
            <a:pPr marL="0" marR="0" lvl="0" indent="0" algn="just" defTabSz="914400" eaLnBrk="0" fontAlgn="base" latinLnBrk="0" hangingPunct="0">
              <a:lnSpc>
                <a:spcPct val="100000"/>
              </a:lnSpc>
              <a:spcBef>
                <a:spcPct val="0"/>
              </a:spcBef>
              <a:spcAft>
                <a:spcPct val="0"/>
              </a:spcAft>
              <a:buClrTx/>
              <a:buSzTx/>
              <a:buFontTx/>
              <a:buNone/>
              <a:tabLs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The higher average discount rates offered to Flipkart and Viveks indicates a larger consumer base for Atliq, necessitating higher discounts.</a:t>
            </a:r>
          </a:p>
          <a:p>
            <a:pPr marL="0" marR="0" lvl="0" indent="0" algn="just" defTabSz="914400" eaLnBrk="0" fontAlgn="base" latinLnBrk="0" hangingPunct="0">
              <a:lnSpc>
                <a:spcPct val="100000"/>
              </a:lnSpc>
              <a:spcBef>
                <a:spcPct val="0"/>
              </a:spcBef>
              <a:spcAft>
                <a:spcPct val="0"/>
              </a:spcAft>
              <a:buClrTx/>
              <a:buSzTx/>
              <a:buFontTx/>
              <a:buNone/>
              <a:tabLs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All other customers have almost similar discount rates. Similar discounts across different customers suggest a competitive pricing environment. </a:t>
            </a:r>
          </a:p>
        </p:txBody>
      </p:sp>
      <p:sp>
        <p:nvSpPr>
          <p:cNvPr id="15" name="Title 3">
            <a:extLst>
              <a:ext uri="{FF2B5EF4-FFF2-40B4-BE49-F238E27FC236}">
                <a16:creationId xmlns:a16="http://schemas.microsoft.com/office/drawing/2014/main" id="{99354AAB-D446-C023-C2F0-DB922DDDC98C}"/>
              </a:ext>
            </a:extLst>
          </p:cNvPr>
          <p:cNvSpPr txBox="1">
            <a:spLocks/>
          </p:cNvSpPr>
          <p:nvPr/>
        </p:nvSpPr>
        <p:spPr>
          <a:xfrm>
            <a:off x="0" y="818509"/>
            <a:ext cx="2227006"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2797385219"/>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E425-11DE-2985-C36C-FA21CFAD38ED}"/>
              </a:ext>
            </a:extLst>
          </p:cNvPr>
          <p:cNvSpPr>
            <a:spLocks noGrp="1"/>
          </p:cNvSpPr>
          <p:nvPr>
            <p:ph type="title"/>
          </p:nvPr>
        </p:nvSpPr>
        <p:spPr>
          <a:xfrm>
            <a:off x="3864513" y="117987"/>
            <a:ext cx="4462974" cy="948813"/>
          </a:xfrm>
        </p:spPr>
        <p:txBody>
          <a:bodyPr/>
          <a:lstStyle/>
          <a:p>
            <a:r>
              <a:rPr lang="en-IN" sz="3200" dirty="0">
                <a:latin typeface="Modern Love" panose="04090805081005020601" pitchFamily="82" charset="0"/>
              </a:rPr>
              <a:t>AD HOC REQUEST 7:</a:t>
            </a:r>
            <a:endParaRPr lang="en-IN" dirty="0"/>
          </a:p>
        </p:txBody>
      </p:sp>
      <p:sp>
        <p:nvSpPr>
          <p:cNvPr id="4" name="TextBox 3">
            <a:extLst>
              <a:ext uri="{FF2B5EF4-FFF2-40B4-BE49-F238E27FC236}">
                <a16:creationId xmlns:a16="http://schemas.microsoft.com/office/drawing/2014/main" id="{7C04F67D-14C1-DEB1-47D5-5163BFE63DD1}"/>
              </a:ext>
            </a:extLst>
          </p:cNvPr>
          <p:cNvSpPr txBox="1"/>
          <p:nvPr/>
        </p:nvSpPr>
        <p:spPr>
          <a:xfrm>
            <a:off x="393463" y="1067391"/>
            <a:ext cx="11343602" cy="1107996"/>
          </a:xfrm>
          <a:prstGeom prst="rect">
            <a:avLst/>
          </a:prstGeom>
          <a:noFill/>
        </p:spPr>
        <p:txBody>
          <a:bodyPr wrap="square" rtlCol="0">
            <a:spAutoFit/>
          </a:bodyPr>
          <a:lstStyle/>
          <a:p>
            <a:pPr algn="just"/>
            <a:r>
              <a:rPr lang="en-US" sz="2200" dirty="0">
                <a:solidFill>
                  <a:srgbClr val="FFFF00"/>
                </a:solidFill>
                <a:latin typeface="Times New Roman" panose="02020603050405020304" pitchFamily="18" charset="0"/>
                <a:cs typeface="Times New Roman" panose="02020603050405020304" pitchFamily="18" charset="0"/>
              </a:rPr>
              <a:t>Get the complete report of the Gross sales amount for the customer </a:t>
            </a:r>
            <a:r>
              <a:rPr lang="en-US" sz="2200" b="1" dirty="0">
                <a:solidFill>
                  <a:srgbClr val="FFFF00"/>
                </a:solidFill>
                <a:latin typeface="Times New Roman" panose="02020603050405020304" pitchFamily="18" charset="0"/>
                <a:cs typeface="Times New Roman" panose="02020603050405020304" pitchFamily="18" charset="0"/>
              </a:rPr>
              <a:t>“Atliq Exclusive” </a:t>
            </a:r>
            <a:r>
              <a:rPr lang="en-US" sz="2200" dirty="0">
                <a:solidFill>
                  <a:srgbClr val="FFFF00"/>
                </a:solidFill>
                <a:latin typeface="Times New Roman" panose="02020603050405020304" pitchFamily="18" charset="0"/>
                <a:cs typeface="Times New Roman" panose="02020603050405020304" pitchFamily="18" charset="0"/>
              </a:rPr>
              <a:t>for each month . This analysis helps to get an idea of low and high-performing months and take strategic decisions. The final report contains these columns: Month, Year, Gross sales Amount.</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6" name="Picture 5" descr="A screenshot of a query on a computer screen">
            <a:extLst>
              <a:ext uri="{FF2B5EF4-FFF2-40B4-BE49-F238E27FC236}">
                <a16:creationId xmlns:a16="http://schemas.microsoft.com/office/drawing/2014/main" id="{BDEC7CE0-E05F-60EE-DA87-2A1653BB5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51" y="3392130"/>
            <a:ext cx="7039724" cy="3187956"/>
          </a:xfrm>
          <a:prstGeom prst="rect">
            <a:avLst/>
          </a:prstGeom>
        </p:spPr>
      </p:pic>
      <p:pic>
        <p:nvPicPr>
          <p:cNvPr id="9" name="Picture 8" descr="A screenshot of a data table&#10;&#10;Description automatically generated">
            <a:extLst>
              <a:ext uri="{FF2B5EF4-FFF2-40B4-BE49-F238E27FC236}">
                <a16:creationId xmlns:a16="http://schemas.microsoft.com/office/drawing/2014/main" id="{82BEF076-8FEB-1CF2-F59B-2158784A5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112" y="3429000"/>
            <a:ext cx="2293479" cy="3187956"/>
          </a:xfrm>
          <a:prstGeom prst="rect">
            <a:avLst/>
          </a:prstGeom>
        </p:spPr>
      </p:pic>
      <p:pic>
        <p:nvPicPr>
          <p:cNvPr id="11" name="Picture 10" descr="A table of numbers and months&#10;&#10;Description automatically generated">
            <a:extLst>
              <a:ext uri="{FF2B5EF4-FFF2-40B4-BE49-F238E27FC236}">
                <a16:creationId xmlns:a16="http://schemas.microsoft.com/office/drawing/2014/main" id="{F8406DC5-0A97-7BD7-A151-0B777B0516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3329" y="3429000"/>
            <a:ext cx="2057400" cy="3187956"/>
          </a:xfrm>
          <a:prstGeom prst="rect">
            <a:avLst/>
          </a:prstGeom>
        </p:spPr>
      </p:pic>
      <p:sp>
        <p:nvSpPr>
          <p:cNvPr id="14" name="TextBox 13">
            <a:extLst>
              <a:ext uri="{FF2B5EF4-FFF2-40B4-BE49-F238E27FC236}">
                <a16:creationId xmlns:a16="http://schemas.microsoft.com/office/drawing/2014/main" id="{E104681D-BF0A-F0AC-3FD2-F0A76A101945}"/>
              </a:ext>
            </a:extLst>
          </p:cNvPr>
          <p:cNvSpPr txBox="1"/>
          <p:nvPr/>
        </p:nvSpPr>
        <p:spPr>
          <a:xfrm>
            <a:off x="393463" y="2791693"/>
            <a:ext cx="2315496"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5" name="TextBox 14">
            <a:extLst>
              <a:ext uri="{FF2B5EF4-FFF2-40B4-BE49-F238E27FC236}">
                <a16:creationId xmlns:a16="http://schemas.microsoft.com/office/drawing/2014/main" id="{C1BFBB12-D56A-DF76-9A3F-BE8226137182}"/>
              </a:ext>
            </a:extLst>
          </p:cNvPr>
          <p:cNvSpPr txBox="1"/>
          <p:nvPr/>
        </p:nvSpPr>
        <p:spPr>
          <a:xfrm>
            <a:off x="7569557" y="2791693"/>
            <a:ext cx="1515860"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Tree>
    <p:extLst>
      <p:ext uri="{BB962C8B-B14F-4D97-AF65-F5344CB8AC3E}">
        <p14:creationId xmlns:p14="http://schemas.microsoft.com/office/powerpoint/2010/main" val="1757983898"/>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ED94-343D-6B36-F636-E495DCBBCA70}"/>
              </a:ext>
            </a:extLst>
          </p:cNvPr>
          <p:cNvSpPr>
            <a:spLocks noGrp="1"/>
          </p:cNvSpPr>
          <p:nvPr>
            <p:ph type="title"/>
          </p:nvPr>
        </p:nvSpPr>
        <p:spPr>
          <a:xfrm>
            <a:off x="4963268" y="132736"/>
            <a:ext cx="2265464" cy="1066800"/>
          </a:xfrm>
        </p:spPr>
        <p:txBody>
          <a:bodyPr>
            <a:normAutofit/>
          </a:bodyPr>
          <a:lstStyle/>
          <a:p>
            <a:r>
              <a:rPr lang="en-IN" sz="3000" dirty="0">
                <a:latin typeface="Modern Love" panose="04090805081005020601" pitchFamily="82" charset="0"/>
              </a:rPr>
              <a:t>Visual 7:</a:t>
            </a:r>
            <a:endParaRPr lang="en-IN" sz="3000" dirty="0"/>
          </a:p>
        </p:txBody>
      </p:sp>
      <p:sp>
        <p:nvSpPr>
          <p:cNvPr id="10" name="Rectangle 6">
            <a:extLst>
              <a:ext uri="{FF2B5EF4-FFF2-40B4-BE49-F238E27FC236}">
                <a16:creationId xmlns:a16="http://schemas.microsoft.com/office/drawing/2014/main" id="{2A1D715E-3AA4-212D-102A-5A2F0B9DFDCB}"/>
              </a:ext>
            </a:extLst>
          </p:cNvPr>
          <p:cNvSpPr>
            <a:spLocks noChangeArrowheads="1"/>
          </p:cNvSpPr>
          <p:nvPr/>
        </p:nvSpPr>
        <p:spPr bwMode="auto">
          <a:xfrm>
            <a:off x="0" y="1782230"/>
            <a:ext cx="516193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The gross sales </a:t>
            </a:r>
            <a:r>
              <a:rPr lang="en-US" altLang="en-US" sz="2200" dirty="0">
                <a:solidFill>
                  <a:schemeClr val="accent4"/>
                </a:solidFill>
                <a:latin typeface="Times New Roman" panose="02020603050405020304" pitchFamily="18" charset="0"/>
                <a:cs typeface="Times New Roman" panose="02020603050405020304" pitchFamily="18" charset="0"/>
              </a:rPr>
              <a:t>both in 2020 and 21</a:t>
            </a: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 started high in November and gradually declined through the year, with a significant drop in February and March.</a:t>
            </a:r>
          </a:p>
          <a:p>
            <a:pPr marL="0" marR="0" lvl="0" indent="0" algn="just" defTabSz="914400" rtl="0" eaLnBrk="0" fontAlgn="base" latinLnBrk="0" hangingPunct="0">
              <a:lnSpc>
                <a:spcPct val="100000"/>
              </a:lnSpc>
              <a:spcBef>
                <a:spcPct val="0"/>
              </a:spcBef>
              <a:spcAft>
                <a:spcPct val="0"/>
              </a:spcAft>
              <a:buClrTx/>
              <a:buSzTx/>
              <a:tabLst/>
            </a:pPr>
            <a:b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There seems to be a seasonal pattern, with sales generally higher in the second half of the year. </a:t>
            </a:r>
            <a:r>
              <a:rPr lang="en-US" altLang="en-US" sz="2200" dirty="0">
                <a:solidFill>
                  <a:schemeClr val="accent4"/>
                </a:solidFill>
                <a:latin typeface="Times New Roman" panose="02020603050405020304" pitchFamily="18" charset="0"/>
                <a:cs typeface="Times New Roman" panose="02020603050405020304" pitchFamily="18" charset="0"/>
              </a:rPr>
              <a:t>This can </a:t>
            </a: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 be attributed to factors like festival/holiday shopping, end-of-year purchases.</a:t>
            </a:r>
          </a:p>
          <a:p>
            <a:pPr marL="0" marR="0" lvl="0" indent="0" algn="just" defTabSz="914400" rtl="0" eaLnBrk="0" fontAlgn="base" latinLnBrk="0" hangingPunct="0">
              <a:lnSpc>
                <a:spcPct val="100000"/>
              </a:lnSpc>
              <a:spcBef>
                <a:spcPct val="0"/>
              </a:spcBef>
              <a:spcAft>
                <a:spcPct val="0"/>
              </a:spcAft>
              <a:buClrTx/>
              <a:buSzTx/>
              <a:tabLs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200" dirty="0">
                <a:solidFill>
                  <a:schemeClr val="accent4"/>
                </a:solidFill>
                <a:latin typeface="Times New Roman" panose="02020603050405020304" pitchFamily="18" charset="0"/>
                <a:cs typeface="Times New Roman" panose="02020603050405020304" pitchFamily="18" charset="0"/>
              </a:rPr>
              <a:t>This can help the company optimize inventory and supply chain management to better respond to fluctuating demand.</a:t>
            </a:r>
          </a:p>
        </p:txBody>
      </p:sp>
      <p:pic>
        <p:nvPicPr>
          <p:cNvPr id="4" name="Picture 3" descr="A graph showing the number of sales">
            <a:extLst>
              <a:ext uri="{FF2B5EF4-FFF2-40B4-BE49-F238E27FC236}">
                <a16:creationId xmlns:a16="http://schemas.microsoft.com/office/drawing/2014/main" id="{0871B615-7124-1238-276C-2E0A9DBD1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936" y="1906600"/>
            <a:ext cx="6840640" cy="4707721"/>
          </a:xfrm>
          <a:prstGeom prst="rect">
            <a:avLst/>
          </a:prstGeom>
        </p:spPr>
      </p:pic>
      <p:sp>
        <p:nvSpPr>
          <p:cNvPr id="5" name="Title 3">
            <a:extLst>
              <a:ext uri="{FF2B5EF4-FFF2-40B4-BE49-F238E27FC236}">
                <a16:creationId xmlns:a16="http://schemas.microsoft.com/office/drawing/2014/main" id="{36D6C8CD-D1A7-A016-A1CC-7E6AF5D8A487}"/>
              </a:ext>
            </a:extLst>
          </p:cNvPr>
          <p:cNvSpPr txBox="1">
            <a:spLocks/>
          </p:cNvSpPr>
          <p:nvPr/>
        </p:nvSpPr>
        <p:spPr>
          <a:xfrm>
            <a:off x="0" y="1077146"/>
            <a:ext cx="1799303"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161001239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D374-984C-7401-4F04-C7F07B0FD3E0}"/>
              </a:ext>
            </a:extLst>
          </p:cNvPr>
          <p:cNvSpPr>
            <a:spLocks noGrp="1"/>
          </p:cNvSpPr>
          <p:nvPr>
            <p:ph type="title"/>
          </p:nvPr>
        </p:nvSpPr>
        <p:spPr>
          <a:xfrm>
            <a:off x="4034119" y="113071"/>
            <a:ext cx="4123761" cy="953729"/>
          </a:xfrm>
        </p:spPr>
        <p:txBody>
          <a:bodyPr/>
          <a:lstStyle/>
          <a:p>
            <a:r>
              <a:rPr lang="en-IN" sz="3200" dirty="0">
                <a:latin typeface="Modern Love" panose="04090805081005020601" pitchFamily="82" charset="0"/>
              </a:rPr>
              <a:t>AD HOC REQUEST 8:</a:t>
            </a:r>
            <a:endParaRPr lang="en-IN" dirty="0"/>
          </a:p>
        </p:txBody>
      </p:sp>
      <p:sp>
        <p:nvSpPr>
          <p:cNvPr id="5" name="TextBox 4">
            <a:extLst>
              <a:ext uri="{FF2B5EF4-FFF2-40B4-BE49-F238E27FC236}">
                <a16:creationId xmlns:a16="http://schemas.microsoft.com/office/drawing/2014/main" id="{803A2463-8FBD-CF06-73BD-B9A585AA52D2}"/>
              </a:ext>
            </a:extLst>
          </p:cNvPr>
          <p:cNvSpPr txBox="1"/>
          <p:nvPr/>
        </p:nvSpPr>
        <p:spPr>
          <a:xfrm>
            <a:off x="393463" y="1067391"/>
            <a:ext cx="11343602" cy="769441"/>
          </a:xfrm>
          <a:prstGeom prst="rect">
            <a:avLst/>
          </a:prstGeom>
          <a:noFill/>
        </p:spPr>
        <p:txBody>
          <a:bodyPr wrap="square" rtlCol="0">
            <a:spAutoFit/>
          </a:bodyPr>
          <a:lstStyle/>
          <a:p>
            <a:pPr algn="just"/>
            <a:r>
              <a:rPr lang="en-US" sz="2200" dirty="0">
                <a:solidFill>
                  <a:srgbClr val="FFFF00"/>
                </a:solidFill>
                <a:latin typeface="Times New Roman" panose="02020603050405020304" pitchFamily="18" charset="0"/>
                <a:cs typeface="Times New Roman" panose="02020603050405020304" pitchFamily="18" charset="0"/>
              </a:rPr>
              <a:t>In which quarter of 2020, got the maximum total_sold_quantity. The final output contains these fields sorted by the total_sold_quantity, Quarter, total_sold_quantity</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9" name="Picture 8" descr="A screenshot of a computer&#10;&#10;Description automatically generated">
            <a:extLst>
              <a:ext uri="{FF2B5EF4-FFF2-40B4-BE49-F238E27FC236}">
                <a16:creationId xmlns:a16="http://schemas.microsoft.com/office/drawing/2014/main" id="{774619C2-C269-82F1-77EA-A3A69A46383B}"/>
              </a:ext>
            </a:extLst>
          </p:cNvPr>
          <p:cNvPicPr>
            <a:picLocks noChangeAspect="1"/>
          </p:cNvPicPr>
          <p:nvPr/>
        </p:nvPicPr>
        <p:blipFill>
          <a:blip r:embed="rId2">
            <a:extLst>
              <a:ext uri="{28A0092B-C50C-407E-A947-70E740481C1C}">
                <a14:useLocalDpi xmlns:a14="http://schemas.microsoft.com/office/drawing/2010/main" val="0"/>
              </a:ext>
            </a:extLst>
          </a:blip>
          <a:srcRect l="12889"/>
          <a:stretch/>
        </p:blipFill>
        <p:spPr>
          <a:xfrm>
            <a:off x="7521676" y="2951944"/>
            <a:ext cx="3982065" cy="3393703"/>
          </a:xfrm>
          <a:prstGeom prst="rect">
            <a:avLst/>
          </a:prstGeom>
        </p:spPr>
      </p:pic>
      <p:pic>
        <p:nvPicPr>
          <p:cNvPr id="11" name="Picture 10" descr="A computer screen shot of a computer">
            <a:extLst>
              <a:ext uri="{FF2B5EF4-FFF2-40B4-BE49-F238E27FC236}">
                <a16:creationId xmlns:a16="http://schemas.microsoft.com/office/drawing/2014/main" id="{D1B59952-595B-2CC8-54A3-1724F9ADD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63" y="2951945"/>
            <a:ext cx="6602362" cy="3393703"/>
          </a:xfrm>
          <a:prstGeom prst="rect">
            <a:avLst/>
          </a:prstGeom>
        </p:spPr>
      </p:pic>
      <p:sp>
        <p:nvSpPr>
          <p:cNvPr id="12" name="TextBox 11">
            <a:extLst>
              <a:ext uri="{FF2B5EF4-FFF2-40B4-BE49-F238E27FC236}">
                <a16:creationId xmlns:a16="http://schemas.microsoft.com/office/drawing/2014/main" id="{42329B9B-0D86-B79B-2D26-E5602F16FA54}"/>
              </a:ext>
            </a:extLst>
          </p:cNvPr>
          <p:cNvSpPr txBox="1"/>
          <p:nvPr/>
        </p:nvSpPr>
        <p:spPr>
          <a:xfrm>
            <a:off x="255638" y="2220946"/>
            <a:ext cx="2315496"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3" name="TextBox 12">
            <a:extLst>
              <a:ext uri="{FF2B5EF4-FFF2-40B4-BE49-F238E27FC236}">
                <a16:creationId xmlns:a16="http://schemas.microsoft.com/office/drawing/2014/main" id="{304A59C1-AAB0-5304-A71F-11E5E61CC281}"/>
              </a:ext>
            </a:extLst>
          </p:cNvPr>
          <p:cNvSpPr txBox="1"/>
          <p:nvPr/>
        </p:nvSpPr>
        <p:spPr>
          <a:xfrm>
            <a:off x="7521676" y="2220946"/>
            <a:ext cx="1515860"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Tree>
    <p:extLst>
      <p:ext uri="{BB962C8B-B14F-4D97-AF65-F5344CB8AC3E}">
        <p14:creationId xmlns:p14="http://schemas.microsoft.com/office/powerpoint/2010/main" val="857018878"/>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31CC4-39FD-E949-A8EF-F8F9375C2A25}"/>
              </a:ext>
            </a:extLst>
          </p:cNvPr>
          <p:cNvSpPr>
            <a:spLocks noGrp="1"/>
          </p:cNvSpPr>
          <p:nvPr>
            <p:ph type="title"/>
          </p:nvPr>
        </p:nvSpPr>
        <p:spPr>
          <a:xfrm>
            <a:off x="4880563" y="122903"/>
            <a:ext cx="2427697" cy="943897"/>
          </a:xfrm>
        </p:spPr>
        <p:txBody>
          <a:bodyPr>
            <a:normAutofit/>
          </a:bodyPr>
          <a:lstStyle/>
          <a:p>
            <a:r>
              <a:rPr lang="en-IN" sz="3000" dirty="0">
                <a:latin typeface="Modern Love" panose="04090805081005020601" pitchFamily="82" charset="0"/>
              </a:rPr>
              <a:t>Visual 8:</a:t>
            </a:r>
            <a:endParaRPr lang="en-IN" sz="3000" dirty="0"/>
          </a:p>
        </p:txBody>
      </p:sp>
      <p:sp>
        <p:nvSpPr>
          <p:cNvPr id="5" name="Rectangle 6">
            <a:extLst>
              <a:ext uri="{FF2B5EF4-FFF2-40B4-BE49-F238E27FC236}">
                <a16:creationId xmlns:a16="http://schemas.microsoft.com/office/drawing/2014/main" id="{4254CC5B-6CC7-4200-F887-60F0B46D09C4}"/>
              </a:ext>
            </a:extLst>
          </p:cNvPr>
          <p:cNvSpPr>
            <a:spLocks noChangeArrowheads="1"/>
          </p:cNvSpPr>
          <p:nvPr/>
        </p:nvSpPr>
        <p:spPr bwMode="auto">
          <a:xfrm>
            <a:off x="0" y="2266952"/>
            <a:ext cx="526517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Q1 (Atiq's financia</a:t>
            </a:r>
            <a:r>
              <a:rPr lang="en-US" altLang="en-US" sz="2200" dirty="0">
                <a:solidFill>
                  <a:schemeClr val="accent4"/>
                </a:solidFill>
                <a:latin typeface="Times New Roman" panose="02020603050405020304" pitchFamily="18" charset="0"/>
                <a:cs typeface="Times New Roman" panose="02020603050405020304" pitchFamily="18" charset="0"/>
              </a:rPr>
              <a:t>l year starts in September)</a:t>
            </a: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 saw the highest sales with 7.01 million units sold, while Q3 was the weakest quarter. </a:t>
            </a:r>
          </a:p>
          <a:p>
            <a:pPr defTabSz="914400" eaLnBrk="0" fontAlgn="base" hangingPunct="0">
              <a:spcBef>
                <a:spcPct val="0"/>
              </a:spcBef>
              <a:spcAft>
                <a:spcPct val="0"/>
              </a:spcAft>
            </a:pPr>
            <a:endPar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This indicates a strong seasonal influence on sales. </a:t>
            </a:r>
          </a:p>
          <a:p>
            <a:pPr defTabSz="914400" eaLnBrk="0" fontAlgn="base" hangingPunct="0">
              <a:spcBef>
                <a:spcPct val="0"/>
              </a:spcBef>
              <a:spcAft>
                <a:spcPct val="0"/>
              </a:spcAf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To effectively manage inventory and supply chain, the company should adapt to these changing demand patterns.</a:t>
            </a:r>
          </a:p>
        </p:txBody>
      </p:sp>
      <p:sp>
        <p:nvSpPr>
          <p:cNvPr id="7" name="Title 3">
            <a:extLst>
              <a:ext uri="{FF2B5EF4-FFF2-40B4-BE49-F238E27FC236}">
                <a16:creationId xmlns:a16="http://schemas.microsoft.com/office/drawing/2014/main" id="{B437ED30-4D2C-0376-2486-1C62DA9848BF}"/>
              </a:ext>
            </a:extLst>
          </p:cNvPr>
          <p:cNvSpPr txBox="1">
            <a:spLocks/>
          </p:cNvSpPr>
          <p:nvPr/>
        </p:nvSpPr>
        <p:spPr>
          <a:xfrm>
            <a:off x="0" y="1406680"/>
            <a:ext cx="1799303"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pic>
        <p:nvPicPr>
          <p:cNvPr id="6" name="Picture 5" descr="A graph of a bar chart">
            <a:extLst>
              <a:ext uri="{FF2B5EF4-FFF2-40B4-BE49-F238E27FC236}">
                <a16:creationId xmlns:a16="http://schemas.microsoft.com/office/drawing/2014/main" id="{B1DF4615-4ADA-2088-7FFE-6482D40C7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175" y="2182693"/>
            <a:ext cx="6804792" cy="3646392"/>
          </a:xfrm>
          <a:prstGeom prst="rect">
            <a:avLst/>
          </a:prstGeom>
        </p:spPr>
      </p:pic>
    </p:spTree>
    <p:extLst>
      <p:ext uri="{BB962C8B-B14F-4D97-AF65-F5344CB8AC3E}">
        <p14:creationId xmlns:p14="http://schemas.microsoft.com/office/powerpoint/2010/main" val="145835623"/>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2A38-B59C-3D09-2B89-55B7679AA77F}"/>
              </a:ext>
            </a:extLst>
          </p:cNvPr>
          <p:cNvSpPr>
            <a:spLocks noGrp="1"/>
          </p:cNvSpPr>
          <p:nvPr>
            <p:ph type="title"/>
          </p:nvPr>
        </p:nvSpPr>
        <p:spPr>
          <a:xfrm>
            <a:off x="4083063" y="137652"/>
            <a:ext cx="4025874" cy="929148"/>
          </a:xfrm>
        </p:spPr>
        <p:txBody>
          <a:bodyPr/>
          <a:lstStyle/>
          <a:p>
            <a:r>
              <a:rPr lang="en-IN" sz="3200" dirty="0">
                <a:latin typeface="Modern Love" panose="04090805081005020601" pitchFamily="82" charset="0"/>
              </a:rPr>
              <a:t>AD HOC REQUEST 9:</a:t>
            </a:r>
            <a:endParaRPr lang="en-IN" dirty="0"/>
          </a:p>
        </p:txBody>
      </p:sp>
      <p:sp>
        <p:nvSpPr>
          <p:cNvPr id="4" name="TextBox 3">
            <a:extLst>
              <a:ext uri="{FF2B5EF4-FFF2-40B4-BE49-F238E27FC236}">
                <a16:creationId xmlns:a16="http://schemas.microsoft.com/office/drawing/2014/main" id="{7E746293-50C5-A600-1A53-B57FF4C52585}"/>
              </a:ext>
            </a:extLst>
          </p:cNvPr>
          <p:cNvSpPr txBox="1"/>
          <p:nvPr/>
        </p:nvSpPr>
        <p:spPr>
          <a:xfrm>
            <a:off x="393463" y="1067391"/>
            <a:ext cx="11343602" cy="769441"/>
          </a:xfrm>
          <a:prstGeom prst="rect">
            <a:avLst/>
          </a:prstGeom>
          <a:noFill/>
        </p:spPr>
        <p:txBody>
          <a:bodyPr wrap="square" rtlCol="0">
            <a:spAutoFit/>
          </a:bodyPr>
          <a:lstStyle/>
          <a:p>
            <a:pPr algn="just"/>
            <a:r>
              <a:rPr lang="en-US" sz="2200" dirty="0">
                <a:solidFill>
                  <a:srgbClr val="FFFF00"/>
                </a:solidFill>
                <a:latin typeface="Times New Roman" panose="02020603050405020304" pitchFamily="18" charset="0"/>
                <a:cs typeface="Times New Roman" panose="02020603050405020304" pitchFamily="18" charset="0"/>
              </a:rPr>
              <a:t>Which channel helped to bring more gross sales in the fiscal year 2021 and the percentage of contribution? The final output contains these fields channel, gross_sales_mln, percentage</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90BB1E02-5756-BB8B-BB3D-8788A8C28188}"/>
              </a:ext>
            </a:extLst>
          </p:cNvPr>
          <p:cNvPicPr>
            <a:picLocks noChangeAspect="1"/>
          </p:cNvPicPr>
          <p:nvPr/>
        </p:nvPicPr>
        <p:blipFill>
          <a:blip r:embed="rId2">
            <a:extLst>
              <a:ext uri="{28A0092B-C50C-407E-A947-70E740481C1C}">
                <a14:useLocalDpi xmlns:a14="http://schemas.microsoft.com/office/drawing/2010/main" val="0"/>
              </a:ext>
            </a:extLst>
          </a:blip>
          <a:srcRect l="11049" t="4348" b="11457"/>
          <a:stretch/>
        </p:blipFill>
        <p:spPr>
          <a:xfrm>
            <a:off x="8318090" y="3052916"/>
            <a:ext cx="3418975" cy="3377156"/>
          </a:xfrm>
          <a:prstGeom prst="rect">
            <a:avLst/>
          </a:prstGeom>
        </p:spPr>
      </p:pic>
      <p:pic>
        <p:nvPicPr>
          <p:cNvPr id="8" name="Picture 7" descr="A screenshot of a computer code">
            <a:extLst>
              <a:ext uri="{FF2B5EF4-FFF2-40B4-BE49-F238E27FC236}">
                <a16:creationId xmlns:a16="http://schemas.microsoft.com/office/drawing/2014/main" id="{8B3FA8F2-D61A-FF20-5AB6-18807C605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79" y="2920181"/>
            <a:ext cx="7462684" cy="3509891"/>
          </a:xfrm>
          <a:prstGeom prst="rect">
            <a:avLst/>
          </a:prstGeom>
        </p:spPr>
      </p:pic>
      <p:sp>
        <p:nvSpPr>
          <p:cNvPr id="9" name="TextBox 8">
            <a:extLst>
              <a:ext uri="{FF2B5EF4-FFF2-40B4-BE49-F238E27FC236}">
                <a16:creationId xmlns:a16="http://schemas.microsoft.com/office/drawing/2014/main" id="{5095E762-DE73-8209-BBBF-1A809C7781BD}"/>
              </a:ext>
            </a:extLst>
          </p:cNvPr>
          <p:cNvSpPr txBox="1"/>
          <p:nvPr/>
        </p:nvSpPr>
        <p:spPr>
          <a:xfrm>
            <a:off x="255638" y="2220946"/>
            <a:ext cx="2315496"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0" name="TextBox 9">
            <a:extLst>
              <a:ext uri="{FF2B5EF4-FFF2-40B4-BE49-F238E27FC236}">
                <a16:creationId xmlns:a16="http://schemas.microsoft.com/office/drawing/2014/main" id="{54822A46-4B90-ECFA-2ED6-BC005F6E3090}"/>
              </a:ext>
            </a:extLst>
          </p:cNvPr>
          <p:cNvSpPr txBox="1"/>
          <p:nvPr/>
        </p:nvSpPr>
        <p:spPr>
          <a:xfrm>
            <a:off x="8318090" y="2206347"/>
            <a:ext cx="1515860"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Tree>
    <p:extLst>
      <p:ext uri="{BB962C8B-B14F-4D97-AF65-F5344CB8AC3E}">
        <p14:creationId xmlns:p14="http://schemas.microsoft.com/office/powerpoint/2010/main" val="189280244"/>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18498A-F0B5-6906-6C50-88AC3238DA08}"/>
              </a:ext>
            </a:extLst>
          </p:cNvPr>
          <p:cNvSpPr txBox="1">
            <a:spLocks noGrp="1"/>
          </p:cNvSpPr>
          <p:nvPr>
            <p:ph type="title"/>
          </p:nvPr>
        </p:nvSpPr>
        <p:spPr>
          <a:xfrm>
            <a:off x="3811305" y="178972"/>
            <a:ext cx="4566213" cy="553998"/>
          </a:xfrm>
          <a:prstGeom prst="rect">
            <a:avLst/>
          </a:prstGeom>
          <a:noFill/>
        </p:spPr>
        <p:txBody>
          <a:bodyPr wrap="square" rtlCol="0">
            <a:spAutoFit/>
          </a:bodyPr>
          <a:lstStyle/>
          <a:p>
            <a:r>
              <a:rPr lang="en-IN" sz="3000" dirty="0">
                <a:latin typeface="Modern Love" panose="04090805081005020601" pitchFamily="82" charset="0"/>
              </a:rPr>
              <a:t>PROBLEM STATEMENT</a:t>
            </a:r>
          </a:p>
        </p:txBody>
      </p:sp>
      <p:sp>
        <p:nvSpPr>
          <p:cNvPr id="7" name="TextBox 6">
            <a:extLst>
              <a:ext uri="{FF2B5EF4-FFF2-40B4-BE49-F238E27FC236}">
                <a16:creationId xmlns:a16="http://schemas.microsoft.com/office/drawing/2014/main" id="{953EC583-07A6-2C0D-88EF-94BE79B0CBA8}"/>
              </a:ext>
            </a:extLst>
          </p:cNvPr>
          <p:cNvSpPr txBox="1"/>
          <p:nvPr/>
        </p:nvSpPr>
        <p:spPr>
          <a:xfrm>
            <a:off x="104393" y="1010245"/>
            <a:ext cx="8538162" cy="5847755"/>
          </a:xfrm>
          <a:prstGeom prst="rect">
            <a:avLst/>
          </a:prstGeom>
          <a:noFill/>
        </p:spPr>
        <p:txBody>
          <a:bodyPr wrap="square" rtlCol="0">
            <a:spAutoFit/>
          </a:bodyPr>
          <a:lstStyle/>
          <a:p>
            <a:pPr algn="just"/>
            <a:r>
              <a:rPr lang="en-US" sz="2200" b="0" i="0" dirty="0">
                <a:solidFill>
                  <a:srgbClr val="FFFF00"/>
                </a:solidFill>
                <a:effectLst/>
                <a:latin typeface="Times New Roman" panose="02020603050405020304" pitchFamily="18" charset="0"/>
                <a:cs typeface="Times New Roman" panose="02020603050405020304" pitchFamily="18" charset="0"/>
              </a:rPr>
              <a:t>Atliq Hardwares (imaginary company) is one of the leading computer hardware producers in India and well expanded in other countries too. Despite dat</a:t>
            </a:r>
            <a:r>
              <a:rPr lang="en-US" sz="2200" dirty="0">
                <a:solidFill>
                  <a:srgbClr val="FFFF00"/>
                </a:solidFill>
                <a:latin typeface="Times New Roman" panose="02020603050405020304" pitchFamily="18" charset="0"/>
                <a:cs typeface="Times New Roman" panose="02020603050405020304" pitchFamily="18" charset="0"/>
              </a:rPr>
              <a:t>a being available </a:t>
            </a:r>
            <a:r>
              <a:rPr lang="en-US" sz="2200" b="0" i="0" dirty="0">
                <a:solidFill>
                  <a:srgbClr val="FFFF00"/>
                </a:solidFill>
                <a:effectLst/>
                <a:latin typeface="Times New Roman" panose="02020603050405020304" pitchFamily="18" charset="0"/>
                <a:cs typeface="Times New Roman" panose="02020603050405020304" pitchFamily="18" charset="0"/>
              </a:rPr>
              <a:t>the management </a:t>
            </a:r>
            <a:r>
              <a:rPr lang="en-US" sz="2200" dirty="0">
                <a:solidFill>
                  <a:srgbClr val="FFFF00"/>
                </a:solidFill>
                <a:latin typeface="Times New Roman" panose="02020603050405020304" pitchFamily="18" charset="0"/>
                <a:cs typeface="Times New Roman" panose="02020603050405020304" pitchFamily="18" charset="0"/>
              </a:rPr>
              <a:t>is unable to </a:t>
            </a:r>
            <a:r>
              <a:rPr lang="en-US" sz="2200" b="0" i="0" dirty="0">
                <a:solidFill>
                  <a:srgbClr val="FFFF00"/>
                </a:solidFill>
                <a:effectLst/>
                <a:latin typeface="Times New Roman" panose="02020603050405020304" pitchFamily="18" charset="0"/>
                <a:cs typeface="Times New Roman" panose="02020603050405020304" pitchFamily="18" charset="0"/>
              </a:rPr>
              <a:t> uncover insights to make quick and smart decisions. They want to expand their data analytics team by adding several junior data analysts. </a:t>
            </a:r>
          </a:p>
          <a:p>
            <a:pPr algn="just"/>
            <a:endParaRPr lang="en-US" sz="2200" dirty="0">
              <a:solidFill>
                <a:srgbClr val="FFFF00"/>
              </a:solidFill>
              <a:latin typeface="Times New Roman" panose="02020603050405020304" pitchFamily="18" charset="0"/>
              <a:cs typeface="Times New Roman" panose="02020603050405020304" pitchFamily="18" charset="0"/>
            </a:endParaRPr>
          </a:p>
          <a:p>
            <a:pPr algn="just"/>
            <a:r>
              <a:rPr lang="en-US" sz="2200" b="0" i="0" dirty="0">
                <a:solidFill>
                  <a:srgbClr val="FFFF00"/>
                </a:solidFill>
                <a:effectLst/>
                <a:latin typeface="Times New Roman" panose="02020603050405020304" pitchFamily="18" charset="0"/>
                <a:cs typeface="Times New Roman" panose="02020603050405020304" pitchFamily="18" charset="0"/>
              </a:rPr>
              <a:t>Tony Sharma, the Data Analytics Director, wants to hire a professional skilled in both technical and soft skills. </a:t>
            </a:r>
            <a:r>
              <a:rPr lang="en-US" sz="2200" dirty="0">
                <a:solidFill>
                  <a:srgbClr val="FFFF00"/>
                </a:solidFill>
                <a:latin typeface="Times New Roman" panose="02020603050405020304" pitchFamily="18" charset="0"/>
                <a:cs typeface="Times New Roman" panose="02020603050405020304" pitchFamily="18" charset="0"/>
              </a:rPr>
              <a:t>So, </a:t>
            </a:r>
            <a:r>
              <a:rPr lang="en-US" sz="2200" b="0" i="0" dirty="0">
                <a:solidFill>
                  <a:srgbClr val="FFFF00"/>
                </a:solidFill>
                <a:effectLst/>
                <a:latin typeface="Times New Roman" panose="02020603050405020304" pitchFamily="18" charset="0"/>
                <a:cs typeface="Times New Roman" panose="02020603050405020304" pitchFamily="18" charset="0"/>
              </a:rPr>
              <a:t>Tony crafted a challenging SQL-based evaluation designed to test not just technical expertise but also the ability to derive actionable insights from complex datasets. This involves analyzing a simulated database, writing SQL queries to address ad-hoc business questions, and generating meaningful insights. </a:t>
            </a:r>
            <a:r>
              <a:rPr lang="en-US" sz="2200" dirty="0">
                <a:solidFill>
                  <a:srgbClr val="FFFF00"/>
                </a:solidFill>
                <a:latin typeface="Times New Roman" panose="02020603050405020304" pitchFamily="18" charset="0"/>
                <a:cs typeface="Times New Roman" panose="02020603050405020304" pitchFamily="18" charset="0"/>
              </a:rPr>
              <a:t>It is also</a:t>
            </a:r>
            <a:r>
              <a:rPr lang="en-US" sz="2200" b="0" i="0" dirty="0">
                <a:solidFill>
                  <a:srgbClr val="FFFF00"/>
                </a:solidFill>
                <a:effectLst/>
                <a:latin typeface="Times New Roman" panose="02020603050405020304" pitchFamily="18" charset="0"/>
                <a:cs typeface="Times New Roman" panose="02020603050405020304" pitchFamily="18" charset="0"/>
              </a:rPr>
              <a:t> expected to create impactful visualizations to present these insights to support strategic decision- making. Tony's ideal hire would possess a strong blend of technical acumen (SQL expertise, data visualization, and analytics) and interpersonal prowess (clear communication and compelling presentation skills)</a:t>
            </a:r>
            <a:endParaRPr lang="en-IN" sz="2200" dirty="0"/>
          </a:p>
        </p:txBody>
      </p:sp>
      <p:pic>
        <p:nvPicPr>
          <p:cNvPr id="3" name="Picture 2" descr="A person holding a clipboard and a question mark&#10;&#10;Description automatically generated">
            <a:extLst>
              <a:ext uri="{FF2B5EF4-FFF2-40B4-BE49-F238E27FC236}">
                <a16:creationId xmlns:a16="http://schemas.microsoft.com/office/drawing/2014/main" id="{8B5CBBAD-3D01-661D-D834-7438CC5D5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025" y="1010245"/>
            <a:ext cx="3179581" cy="5486715"/>
          </a:xfrm>
          <a:prstGeom prst="rect">
            <a:avLst/>
          </a:prstGeom>
        </p:spPr>
      </p:pic>
    </p:spTree>
    <p:extLst>
      <p:ext uri="{BB962C8B-B14F-4D97-AF65-F5344CB8AC3E}">
        <p14:creationId xmlns:p14="http://schemas.microsoft.com/office/powerpoint/2010/main" val="247203920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8A9AA8B-7050-5BE9-A26A-FB4A517C4C0A}"/>
              </a:ext>
            </a:extLst>
          </p:cNvPr>
          <p:cNvSpPr>
            <a:spLocks noGrp="1"/>
          </p:cNvSpPr>
          <p:nvPr>
            <p:ph type="title"/>
          </p:nvPr>
        </p:nvSpPr>
        <p:spPr>
          <a:xfrm>
            <a:off x="4882151" y="0"/>
            <a:ext cx="2427697" cy="943897"/>
          </a:xfrm>
        </p:spPr>
        <p:txBody>
          <a:bodyPr>
            <a:normAutofit/>
          </a:bodyPr>
          <a:lstStyle/>
          <a:p>
            <a:r>
              <a:rPr lang="en-IN" sz="3000" dirty="0">
                <a:latin typeface="Modern Love" panose="04090805081005020601" pitchFamily="82" charset="0"/>
              </a:rPr>
              <a:t>Visual 9:</a:t>
            </a:r>
            <a:endParaRPr lang="en-IN" sz="3000" dirty="0"/>
          </a:p>
        </p:txBody>
      </p:sp>
      <p:sp>
        <p:nvSpPr>
          <p:cNvPr id="2" name="Rectangle 6">
            <a:extLst>
              <a:ext uri="{FF2B5EF4-FFF2-40B4-BE49-F238E27FC236}">
                <a16:creationId xmlns:a16="http://schemas.microsoft.com/office/drawing/2014/main" id="{D961378A-F35B-8585-2BA4-595D0FAD31E8}"/>
              </a:ext>
            </a:extLst>
          </p:cNvPr>
          <p:cNvSpPr>
            <a:spLocks noChangeArrowheads="1"/>
          </p:cNvSpPr>
          <p:nvPr/>
        </p:nvSpPr>
        <p:spPr bwMode="auto">
          <a:xfrm>
            <a:off x="0" y="2201572"/>
            <a:ext cx="598293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The significant dominance of the distributor channel (73.23%) highlights the need for a balanced distribution strategy. </a:t>
            </a:r>
          </a:p>
          <a:p>
            <a:pPr algn="just" defTabSz="914400" eaLnBrk="0" fontAlgn="base" hangingPunct="0">
              <a:spcBef>
                <a:spcPct val="0"/>
              </a:spcBef>
              <a:spcAft>
                <a:spcPct val="0"/>
              </a:spcAf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While distributors are crucial for market reach, the company should explore ways to increase direct sales to improve profit margins and customer relationships. </a:t>
            </a:r>
          </a:p>
          <a:p>
            <a:pPr algn="just" defTabSz="914400" eaLnBrk="0" fontAlgn="base" hangingPunct="0">
              <a:spcBef>
                <a:spcPct val="0"/>
              </a:spcBef>
              <a:spcAft>
                <a:spcPct val="0"/>
              </a:spcAf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This could involve strengthening e-commerce, building a direct sales force, or partnering with strategic retailers.</a:t>
            </a:r>
          </a:p>
        </p:txBody>
      </p:sp>
      <p:sp>
        <p:nvSpPr>
          <p:cNvPr id="4" name="Title 3">
            <a:extLst>
              <a:ext uri="{FF2B5EF4-FFF2-40B4-BE49-F238E27FC236}">
                <a16:creationId xmlns:a16="http://schemas.microsoft.com/office/drawing/2014/main" id="{E79BBB44-C92C-D8A4-E442-F65F887295AE}"/>
              </a:ext>
            </a:extLst>
          </p:cNvPr>
          <p:cNvSpPr txBox="1">
            <a:spLocks/>
          </p:cNvSpPr>
          <p:nvPr/>
        </p:nvSpPr>
        <p:spPr>
          <a:xfrm>
            <a:off x="0" y="1356451"/>
            <a:ext cx="1799303"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pic>
        <p:nvPicPr>
          <p:cNvPr id="7" name="Picture 6" descr="A pink pie chart with numbers and a few black text">
            <a:extLst>
              <a:ext uri="{FF2B5EF4-FFF2-40B4-BE49-F238E27FC236}">
                <a16:creationId xmlns:a16="http://schemas.microsoft.com/office/drawing/2014/main" id="{34CC8A79-076D-1D96-9725-057BA0922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070" y="2061536"/>
            <a:ext cx="5781369" cy="4295020"/>
          </a:xfrm>
          <a:prstGeom prst="rect">
            <a:avLst/>
          </a:prstGeom>
        </p:spPr>
      </p:pic>
    </p:spTree>
    <p:extLst>
      <p:ext uri="{BB962C8B-B14F-4D97-AF65-F5344CB8AC3E}">
        <p14:creationId xmlns:p14="http://schemas.microsoft.com/office/powerpoint/2010/main" val="173128887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2F3821-76E9-E5E9-7BB7-D70C1CAE8D46}"/>
              </a:ext>
            </a:extLst>
          </p:cNvPr>
          <p:cNvSpPr>
            <a:spLocks noGrp="1"/>
          </p:cNvSpPr>
          <p:nvPr>
            <p:ph type="title"/>
          </p:nvPr>
        </p:nvSpPr>
        <p:spPr>
          <a:xfrm>
            <a:off x="3975126" y="0"/>
            <a:ext cx="4241748" cy="1165123"/>
          </a:xfrm>
        </p:spPr>
        <p:txBody>
          <a:bodyPr/>
          <a:lstStyle/>
          <a:p>
            <a:r>
              <a:rPr lang="en-IN" sz="3200" dirty="0">
                <a:latin typeface="Modern Love" panose="04090805081005020601" pitchFamily="82" charset="0"/>
              </a:rPr>
              <a:t>AD HOC REQUEST 10:</a:t>
            </a:r>
            <a:endParaRPr lang="en-IN" dirty="0"/>
          </a:p>
        </p:txBody>
      </p:sp>
      <p:sp>
        <p:nvSpPr>
          <p:cNvPr id="5" name="TextBox 4">
            <a:extLst>
              <a:ext uri="{FF2B5EF4-FFF2-40B4-BE49-F238E27FC236}">
                <a16:creationId xmlns:a16="http://schemas.microsoft.com/office/drawing/2014/main" id="{FB700829-936B-A237-F71D-A6A99AA13F2E}"/>
              </a:ext>
            </a:extLst>
          </p:cNvPr>
          <p:cNvSpPr txBox="1"/>
          <p:nvPr/>
        </p:nvSpPr>
        <p:spPr>
          <a:xfrm>
            <a:off x="393463" y="1067391"/>
            <a:ext cx="11343602" cy="1107996"/>
          </a:xfrm>
          <a:prstGeom prst="rect">
            <a:avLst/>
          </a:prstGeom>
          <a:noFill/>
        </p:spPr>
        <p:txBody>
          <a:bodyPr wrap="square" rtlCol="0">
            <a:spAutoFit/>
          </a:bodyPr>
          <a:lstStyle/>
          <a:p>
            <a:pPr algn="just"/>
            <a:r>
              <a:rPr lang="en-US" sz="2200" dirty="0">
                <a:solidFill>
                  <a:srgbClr val="FFFF00"/>
                </a:solidFill>
                <a:latin typeface="Times New Roman" panose="02020603050405020304" pitchFamily="18" charset="0"/>
                <a:cs typeface="Times New Roman" panose="02020603050405020304" pitchFamily="18" charset="0"/>
              </a:rPr>
              <a:t>Get the Top 3 products in each division that have a high total_sold_quantity in the </a:t>
            </a:r>
            <a:r>
              <a:rPr lang="en-US" sz="2200" dirty="0" err="1">
                <a:solidFill>
                  <a:srgbClr val="FFFF00"/>
                </a:solidFill>
                <a:latin typeface="Times New Roman" panose="02020603050405020304" pitchFamily="18" charset="0"/>
                <a:cs typeface="Times New Roman" panose="02020603050405020304" pitchFamily="18" charset="0"/>
              </a:rPr>
              <a:t>fiscal_year</a:t>
            </a:r>
            <a:r>
              <a:rPr lang="en-US" sz="2200" dirty="0">
                <a:solidFill>
                  <a:srgbClr val="FFFF00"/>
                </a:solidFill>
                <a:latin typeface="Times New Roman" panose="02020603050405020304" pitchFamily="18" charset="0"/>
                <a:cs typeface="Times New Roman" panose="02020603050405020304" pitchFamily="18" charset="0"/>
              </a:rPr>
              <a:t>  2021. The final output contains these fields division, product_code, product total_sold_quantity, rank_order.</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08D2B120-2E11-394C-C0A0-498A8CF52F32}"/>
              </a:ext>
            </a:extLst>
          </p:cNvPr>
          <p:cNvPicPr>
            <a:picLocks noChangeAspect="1"/>
          </p:cNvPicPr>
          <p:nvPr/>
        </p:nvPicPr>
        <p:blipFill>
          <a:blip r:embed="rId2">
            <a:extLst>
              <a:ext uri="{28A0092B-C50C-407E-A947-70E740481C1C}">
                <a14:useLocalDpi xmlns:a14="http://schemas.microsoft.com/office/drawing/2010/main" val="0"/>
              </a:ext>
            </a:extLst>
          </a:blip>
          <a:srcRect l="4471"/>
          <a:stretch/>
        </p:blipFill>
        <p:spPr>
          <a:xfrm>
            <a:off x="7231740" y="3429000"/>
            <a:ext cx="4625963" cy="2958661"/>
          </a:xfrm>
          <a:prstGeom prst="rect">
            <a:avLst/>
          </a:prstGeom>
        </p:spPr>
      </p:pic>
      <p:pic>
        <p:nvPicPr>
          <p:cNvPr id="9" name="Picture 8" descr="A screenshot of a computer code">
            <a:extLst>
              <a:ext uri="{FF2B5EF4-FFF2-40B4-BE49-F238E27FC236}">
                <a16:creationId xmlns:a16="http://schemas.microsoft.com/office/drawing/2014/main" id="{70C969E3-24DE-8949-1EB6-F9278ABDD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47" y="3429000"/>
            <a:ext cx="6735098" cy="2958661"/>
          </a:xfrm>
          <a:prstGeom prst="rect">
            <a:avLst/>
          </a:prstGeom>
        </p:spPr>
      </p:pic>
      <p:sp>
        <p:nvSpPr>
          <p:cNvPr id="10" name="TextBox 9">
            <a:extLst>
              <a:ext uri="{FF2B5EF4-FFF2-40B4-BE49-F238E27FC236}">
                <a16:creationId xmlns:a16="http://schemas.microsoft.com/office/drawing/2014/main" id="{0F79B8E5-4840-D1BA-91B7-D91D2E52237C}"/>
              </a:ext>
            </a:extLst>
          </p:cNvPr>
          <p:cNvSpPr txBox="1"/>
          <p:nvPr/>
        </p:nvSpPr>
        <p:spPr>
          <a:xfrm>
            <a:off x="167147" y="2765724"/>
            <a:ext cx="2315496"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1" name="TextBox 10">
            <a:extLst>
              <a:ext uri="{FF2B5EF4-FFF2-40B4-BE49-F238E27FC236}">
                <a16:creationId xmlns:a16="http://schemas.microsoft.com/office/drawing/2014/main" id="{B5CA08BC-B9A1-9A2A-CCC7-9E7F8172758B}"/>
              </a:ext>
            </a:extLst>
          </p:cNvPr>
          <p:cNvSpPr txBox="1"/>
          <p:nvPr/>
        </p:nvSpPr>
        <p:spPr>
          <a:xfrm>
            <a:off x="7231740" y="2765724"/>
            <a:ext cx="1515860"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Tree>
    <p:extLst>
      <p:ext uri="{BB962C8B-B14F-4D97-AF65-F5344CB8AC3E}">
        <p14:creationId xmlns:p14="http://schemas.microsoft.com/office/powerpoint/2010/main" val="2818495154"/>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C809178-18EC-4F14-82C0-293EC9D14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9226D-1716-0DF5-9555-D7265EA8E3D6}"/>
              </a:ext>
            </a:extLst>
          </p:cNvPr>
          <p:cNvSpPr>
            <a:spLocks noGrp="1"/>
          </p:cNvSpPr>
          <p:nvPr>
            <p:ph type="title"/>
          </p:nvPr>
        </p:nvSpPr>
        <p:spPr>
          <a:xfrm rot="10800000" flipV="1">
            <a:off x="4836911" y="0"/>
            <a:ext cx="2518177" cy="740286"/>
          </a:xfrm>
        </p:spPr>
        <p:txBody>
          <a:bodyPr vert="horz" lIns="91440" tIns="45720" rIns="91440" bIns="45720" rtlCol="0" anchor="b">
            <a:normAutofit/>
          </a:bodyPr>
          <a:lstStyle/>
          <a:p>
            <a:pPr algn="ctr"/>
            <a:r>
              <a:rPr lang="en-IN" sz="3000" dirty="0">
                <a:latin typeface="Modern Love" panose="04090805081005020601" pitchFamily="82" charset="0"/>
              </a:rPr>
              <a:t>Visual 10:</a:t>
            </a:r>
            <a:endParaRPr lang="en-US" sz="30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pic>
        <p:nvPicPr>
          <p:cNvPr id="11" name="Picture 10" descr="A pie chart with numbers and text">
            <a:extLst>
              <a:ext uri="{FF2B5EF4-FFF2-40B4-BE49-F238E27FC236}">
                <a16:creationId xmlns:a16="http://schemas.microsoft.com/office/drawing/2014/main" id="{E3977B5F-8D22-0DFB-F245-9D9B2903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2675" y="1741099"/>
            <a:ext cx="6581775" cy="4601691"/>
          </a:xfrm>
          <a:prstGeom prst="rect">
            <a:avLst/>
          </a:prstGeom>
        </p:spPr>
      </p:pic>
      <p:sp>
        <p:nvSpPr>
          <p:cNvPr id="3" name="Rectangle 6">
            <a:extLst>
              <a:ext uri="{FF2B5EF4-FFF2-40B4-BE49-F238E27FC236}">
                <a16:creationId xmlns:a16="http://schemas.microsoft.com/office/drawing/2014/main" id="{45278333-5F97-BF8A-2BB3-8054B7E4F2A9}"/>
              </a:ext>
            </a:extLst>
          </p:cNvPr>
          <p:cNvSpPr>
            <a:spLocks noChangeArrowheads="1"/>
          </p:cNvSpPr>
          <p:nvPr/>
        </p:nvSpPr>
        <p:spPr bwMode="auto">
          <a:xfrm>
            <a:off x="0" y="2079653"/>
            <a:ext cx="541267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The chart represents sales data for the PC Region. The sales quantity is almost evenly distributed among the three products. </a:t>
            </a:r>
          </a:p>
          <a:p>
            <a:pPr algn="just" defTabSz="914400" eaLnBrk="0" fontAlgn="base" hangingPunct="0">
              <a:spcBef>
                <a:spcPct val="0"/>
              </a:spcBef>
              <a:spcAft>
                <a:spcPct val="0"/>
              </a:spcAf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The near-equal distribution suggests that all three products are relatively popular in the PC Region. </a:t>
            </a:r>
          </a:p>
          <a:p>
            <a:pPr algn="just" defTabSz="914400" eaLnBrk="0" fontAlgn="base" hangingPunct="0">
              <a:spcBef>
                <a:spcPct val="0"/>
              </a:spcBef>
              <a:spcAft>
                <a:spcPct val="0"/>
              </a:spcAft>
            </a:pPr>
            <a:endPar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The company might consider focusing on promoting product A4319110306 (AQ Velocity) slightly more to capitalize on its slightly higher demand.</a:t>
            </a:r>
          </a:p>
        </p:txBody>
      </p:sp>
      <p:sp>
        <p:nvSpPr>
          <p:cNvPr id="5" name="Title 3">
            <a:extLst>
              <a:ext uri="{FF2B5EF4-FFF2-40B4-BE49-F238E27FC236}">
                <a16:creationId xmlns:a16="http://schemas.microsoft.com/office/drawing/2014/main" id="{9D9A3495-5BE4-2476-7A98-30B36ABAE6C6}"/>
              </a:ext>
            </a:extLst>
          </p:cNvPr>
          <p:cNvSpPr txBox="1">
            <a:spLocks/>
          </p:cNvSpPr>
          <p:nvPr/>
        </p:nvSpPr>
        <p:spPr>
          <a:xfrm>
            <a:off x="0" y="1157935"/>
            <a:ext cx="1799303"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3673868880"/>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e chart with numbers and text">
            <a:extLst>
              <a:ext uri="{FF2B5EF4-FFF2-40B4-BE49-F238E27FC236}">
                <a16:creationId xmlns:a16="http://schemas.microsoft.com/office/drawing/2014/main" id="{FA4F1B33-EB2A-DAAA-839A-9F30BFBC2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77179"/>
            <a:ext cx="6481454" cy="3858547"/>
          </a:xfrm>
          <a:prstGeom prst="rect">
            <a:avLst/>
          </a:prstGeom>
        </p:spPr>
      </p:pic>
      <p:sp>
        <p:nvSpPr>
          <p:cNvPr id="3" name="Rectangle 6">
            <a:extLst>
              <a:ext uri="{FF2B5EF4-FFF2-40B4-BE49-F238E27FC236}">
                <a16:creationId xmlns:a16="http://schemas.microsoft.com/office/drawing/2014/main" id="{2944A643-7D3F-5BF1-C7EE-A03E59F0FB59}"/>
              </a:ext>
            </a:extLst>
          </p:cNvPr>
          <p:cNvSpPr>
            <a:spLocks noChangeArrowheads="1"/>
          </p:cNvSpPr>
          <p:nvPr/>
        </p:nvSpPr>
        <p:spPr bwMode="auto">
          <a:xfrm>
            <a:off x="-45720" y="3213556"/>
            <a:ext cx="53123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n-US" altLang="en-US" sz="2200" dirty="0">
                <a:solidFill>
                  <a:schemeClr val="accent4"/>
                </a:solidFill>
                <a:latin typeface="Times New Roman" panose="02020603050405020304" pitchFamily="18" charset="0"/>
                <a:cs typeface="Times New Roman" panose="02020603050405020304" pitchFamily="18" charset="0"/>
              </a:rPr>
              <a:t>.</a:t>
            </a:r>
            <a:endPar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867C6ED-C676-C7D8-1240-1C13159856AD}"/>
              </a:ext>
            </a:extLst>
          </p:cNvPr>
          <p:cNvSpPr txBox="1"/>
          <p:nvPr/>
        </p:nvSpPr>
        <p:spPr>
          <a:xfrm>
            <a:off x="-45721" y="2522743"/>
            <a:ext cx="5312337" cy="2462213"/>
          </a:xfrm>
          <a:prstGeom prst="rect">
            <a:avLst/>
          </a:prstGeom>
          <a:noFill/>
        </p:spPr>
        <p:txBody>
          <a:bodyPr wrap="square">
            <a:spAutoFit/>
          </a:bodyPr>
          <a:lstStyle/>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The top 3 products are pen-drives of different variants. This indicates strong consumer base for pen drives.</a:t>
            </a:r>
          </a:p>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 </a:t>
            </a:r>
            <a:endParaRPr lang="en-US" altLang="en-US" sz="2200" dirty="0">
              <a:solidFill>
                <a:schemeClr val="accent4"/>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lang="en-US" sz="2200" dirty="0">
                <a:solidFill>
                  <a:schemeClr val="accent4"/>
                </a:solidFill>
                <a:latin typeface="Times New Roman" panose="02020603050405020304" pitchFamily="18" charset="0"/>
                <a:cs typeface="Times New Roman" panose="02020603050405020304" pitchFamily="18" charset="0"/>
              </a:rPr>
              <a:t>The company must focus on effectively managing the inventory to meet the demand expectations.</a:t>
            </a:r>
            <a:endParaRPr lang="en-IN" sz="2200" dirty="0"/>
          </a:p>
        </p:txBody>
      </p:sp>
      <p:sp>
        <p:nvSpPr>
          <p:cNvPr id="7" name="Title 3">
            <a:extLst>
              <a:ext uri="{FF2B5EF4-FFF2-40B4-BE49-F238E27FC236}">
                <a16:creationId xmlns:a16="http://schemas.microsoft.com/office/drawing/2014/main" id="{1E230588-3DDC-8A1B-1BA3-C22CA7A9FAA9}"/>
              </a:ext>
            </a:extLst>
          </p:cNvPr>
          <p:cNvSpPr txBox="1">
            <a:spLocks/>
          </p:cNvSpPr>
          <p:nvPr/>
        </p:nvSpPr>
        <p:spPr>
          <a:xfrm>
            <a:off x="0" y="1307181"/>
            <a:ext cx="1799303" cy="87015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1565580286"/>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e chart with numbers and a circle">
            <a:extLst>
              <a:ext uri="{FF2B5EF4-FFF2-40B4-BE49-F238E27FC236}">
                <a16:creationId xmlns:a16="http://schemas.microsoft.com/office/drawing/2014/main" id="{EB164906-E2C6-7E47-CEC0-ABF6B1DC7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80" y="1717810"/>
            <a:ext cx="6286746" cy="4195540"/>
          </a:xfrm>
          <a:prstGeom prst="rect">
            <a:avLst/>
          </a:prstGeom>
        </p:spPr>
      </p:pic>
      <p:sp>
        <p:nvSpPr>
          <p:cNvPr id="2" name="TextBox 1">
            <a:extLst>
              <a:ext uri="{FF2B5EF4-FFF2-40B4-BE49-F238E27FC236}">
                <a16:creationId xmlns:a16="http://schemas.microsoft.com/office/drawing/2014/main" id="{F21A3449-068F-4E0E-A283-310B55279451}"/>
              </a:ext>
            </a:extLst>
          </p:cNvPr>
          <p:cNvSpPr txBox="1"/>
          <p:nvPr/>
        </p:nvSpPr>
        <p:spPr>
          <a:xfrm>
            <a:off x="0" y="2475351"/>
            <a:ext cx="5669280" cy="3139321"/>
          </a:xfrm>
          <a:prstGeom prst="rect">
            <a:avLst/>
          </a:prstGeom>
          <a:noFill/>
        </p:spPr>
        <p:txBody>
          <a:bodyPr wrap="square">
            <a:spAutoFit/>
          </a:bodyPr>
          <a:lstStyle/>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The sales quantity is almost evenly distributed among the three mouse models. Each model accounts for approximately one-third of the total sales quantity.</a:t>
            </a:r>
          </a:p>
          <a:p>
            <a:pPr algn="just" defTabSz="914400" eaLnBrk="0" fontAlgn="base" hangingPunct="0">
              <a:spcBef>
                <a:spcPct val="0"/>
              </a:spcBef>
              <a:spcAft>
                <a:spcPct val="0"/>
              </a:spcAft>
            </a:pPr>
            <a:endPar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kumimoji="0" lang="en-US" altLang="en-US" sz="2200" b="0" i="0" u="none" strike="noStrike" cap="none" normalizeH="0" baseline="0" dirty="0">
                <a:ln>
                  <a:noFill/>
                </a:ln>
                <a:solidFill>
                  <a:schemeClr val="accent4"/>
                </a:solidFill>
                <a:effectLst/>
                <a:latin typeface="Times New Roman" panose="02020603050405020304" pitchFamily="18" charset="0"/>
                <a:cs typeface="Times New Roman" panose="02020603050405020304" pitchFamily="18" charset="0"/>
              </a:rPr>
              <a:t>Product Similarity: The near-equal distribution suggests that all three mouse models are relatively similar in terms of features, pricing, and customer appeal in the P &amp; A region.</a:t>
            </a:r>
            <a:endParaRPr lang="en-IN" sz="2200" dirty="0"/>
          </a:p>
        </p:txBody>
      </p:sp>
      <p:sp>
        <p:nvSpPr>
          <p:cNvPr id="3" name="Title 3">
            <a:extLst>
              <a:ext uri="{FF2B5EF4-FFF2-40B4-BE49-F238E27FC236}">
                <a16:creationId xmlns:a16="http://schemas.microsoft.com/office/drawing/2014/main" id="{787F9F85-8219-02E3-4956-51AF05A058C5}"/>
              </a:ext>
            </a:extLst>
          </p:cNvPr>
          <p:cNvSpPr txBox="1">
            <a:spLocks/>
          </p:cNvSpPr>
          <p:nvPr/>
        </p:nvSpPr>
        <p:spPr>
          <a:xfrm>
            <a:off x="0" y="1263219"/>
            <a:ext cx="1799303"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79787273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DAEE64-0EEA-4779-68CE-E807AE6C5360}"/>
              </a:ext>
            </a:extLst>
          </p:cNvPr>
          <p:cNvSpPr>
            <a:spLocks noGrp="1"/>
          </p:cNvSpPr>
          <p:nvPr>
            <p:ph type="title"/>
          </p:nvPr>
        </p:nvSpPr>
        <p:spPr>
          <a:xfrm>
            <a:off x="1751012" y="865974"/>
            <a:ext cx="8676222" cy="3643822"/>
          </a:xfrm>
        </p:spPr>
        <p:txBody>
          <a:bodyPr vert="horz" lIns="91440" tIns="45720" rIns="91440" bIns="45720" rtlCol="0" anchor="ctr">
            <a:normAutofit/>
          </a:bodyPr>
          <a:lstStyle/>
          <a:p>
            <a:pPr algn="ctr"/>
            <a:r>
              <a:rPr lang="en-US" sz="660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Tree>
    <p:extLst>
      <p:ext uri="{BB962C8B-B14F-4D97-AF65-F5344CB8AC3E}">
        <p14:creationId xmlns:p14="http://schemas.microsoft.com/office/powerpoint/2010/main" val="3545293039"/>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5F4943CC-1941-9191-BE5B-FBC4C3920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700" y="2941961"/>
            <a:ext cx="1661820" cy="3336016"/>
          </a:xfrm>
          <a:prstGeom prst="rect">
            <a:avLst/>
          </a:prstGeom>
        </p:spPr>
      </p:pic>
      <p:pic>
        <p:nvPicPr>
          <p:cNvPr id="7" name="Picture 6" descr="A close up of a text&#10;&#10;Description automatically generated">
            <a:extLst>
              <a:ext uri="{FF2B5EF4-FFF2-40B4-BE49-F238E27FC236}">
                <a16:creationId xmlns:a16="http://schemas.microsoft.com/office/drawing/2014/main" id="{337D9A52-3DC5-9655-020E-2DE2BC79A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40" y="3068439"/>
            <a:ext cx="7236373" cy="3209538"/>
          </a:xfrm>
          <a:prstGeom prst="rect">
            <a:avLst/>
          </a:prstGeom>
        </p:spPr>
      </p:pic>
      <p:sp>
        <p:nvSpPr>
          <p:cNvPr id="10" name="TextBox 9">
            <a:extLst>
              <a:ext uri="{FF2B5EF4-FFF2-40B4-BE49-F238E27FC236}">
                <a16:creationId xmlns:a16="http://schemas.microsoft.com/office/drawing/2014/main" id="{2AB29F68-C1AD-9BAD-7627-DF1F63E39C76}"/>
              </a:ext>
            </a:extLst>
          </p:cNvPr>
          <p:cNvSpPr txBox="1"/>
          <p:nvPr/>
        </p:nvSpPr>
        <p:spPr>
          <a:xfrm>
            <a:off x="346840" y="1210003"/>
            <a:ext cx="11510863" cy="815608"/>
          </a:xfrm>
          <a:prstGeom prst="rect">
            <a:avLst/>
          </a:prstGeom>
          <a:noFill/>
        </p:spPr>
        <p:txBody>
          <a:bodyPr wrap="square" rtlCol="0">
            <a:spAutoFit/>
          </a:bodyPr>
          <a:lstStyle/>
          <a:p>
            <a:r>
              <a:rPr lang="en-US" sz="2200" b="0" i="0" u="none" strike="noStrike" baseline="0" dirty="0">
                <a:solidFill>
                  <a:srgbClr val="FFFF00"/>
                </a:solidFill>
                <a:latin typeface="Times New Roman" panose="02020603050405020304" pitchFamily="18" charset="0"/>
                <a:cs typeface="Times New Roman" panose="02020603050405020304" pitchFamily="18" charset="0"/>
              </a:rPr>
              <a:t>Provide the list of markets in which customer </a:t>
            </a:r>
            <a:r>
              <a:rPr lang="en-US" sz="2200" b="1" i="0" u="none" strike="noStrike" baseline="0" dirty="0">
                <a:solidFill>
                  <a:srgbClr val="FFFF00"/>
                </a:solidFill>
                <a:latin typeface="Times New Roman" panose="02020603050405020304" pitchFamily="18" charset="0"/>
                <a:cs typeface="Times New Roman" panose="02020603050405020304" pitchFamily="18" charset="0"/>
              </a:rPr>
              <a:t>"Atliq Exclusive"</a:t>
            </a:r>
            <a:r>
              <a:rPr lang="en-US" sz="2200" b="0" i="0" u="none" strike="noStrike" baseline="0" dirty="0">
                <a:solidFill>
                  <a:srgbClr val="FFFF00"/>
                </a:solidFill>
                <a:latin typeface="Times New Roman" panose="02020603050405020304" pitchFamily="18" charset="0"/>
                <a:cs typeface="Times New Roman" panose="02020603050405020304" pitchFamily="18" charset="0"/>
              </a:rPr>
              <a:t> operates its business in the </a:t>
            </a:r>
            <a:r>
              <a:rPr lang="en-US" sz="2200" b="1" i="0" u="none" strike="noStrike" baseline="0" dirty="0">
                <a:solidFill>
                  <a:srgbClr val="FFFF00"/>
                </a:solidFill>
                <a:latin typeface="Times New Roman" panose="02020603050405020304" pitchFamily="18" charset="0"/>
                <a:cs typeface="Times New Roman" panose="02020603050405020304" pitchFamily="18" charset="0"/>
              </a:rPr>
              <a:t>APAC</a:t>
            </a:r>
            <a:r>
              <a:rPr lang="en-US" sz="2200" b="0" i="0" u="none" strike="noStrike" baseline="0" dirty="0">
                <a:solidFill>
                  <a:srgbClr val="FFFF00"/>
                </a:solidFill>
                <a:latin typeface="Times New Roman" panose="02020603050405020304" pitchFamily="18" charset="0"/>
                <a:cs typeface="Times New Roman" panose="02020603050405020304" pitchFamily="18" charset="0"/>
              </a:rPr>
              <a:t> region</a:t>
            </a:r>
            <a:r>
              <a:rPr lang="en-US" sz="2500" b="0" i="0" u="none" strike="noStrike" baseline="0" dirty="0">
                <a:solidFill>
                  <a:srgbClr val="FFFF00"/>
                </a:solidFill>
                <a:latin typeface="Times New Roman" panose="02020603050405020304" pitchFamily="18" charset="0"/>
                <a:cs typeface="Times New Roman" panose="02020603050405020304" pitchFamily="18" charset="0"/>
              </a:rPr>
              <a:t>. </a:t>
            </a:r>
            <a:endParaRPr lang="en-IN" sz="2500" dirty="0">
              <a:solidFill>
                <a:srgbClr val="FFFF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D7235BD-A93E-D022-7745-D72186AEB8F6}"/>
              </a:ext>
            </a:extLst>
          </p:cNvPr>
          <p:cNvSpPr txBox="1"/>
          <p:nvPr/>
        </p:nvSpPr>
        <p:spPr>
          <a:xfrm>
            <a:off x="346840" y="2308498"/>
            <a:ext cx="1661820"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2" name="TextBox 11">
            <a:extLst>
              <a:ext uri="{FF2B5EF4-FFF2-40B4-BE49-F238E27FC236}">
                <a16:creationId xmlns:a16="http://schemas.microsoft.com/office/drawing/2014/main" id="{994B2D3E-FAB7-E816-FFCB-2B8E5B4508B6}"/>
              </a:ext>
            </a:extLst>
          </p:cNvPr>
          <p:cNvSpPr txBox="1"/>
          <p:nvPr/>
        </p:nvSpPr>
        <p:spPr>
          <a:xfrm>
            <a:off x="8533700" y="2308498"/>
            <a:ext cx="1661820" cy="477054"/>
          </a:xfrm>
          <a:prstGeom prst="rect">
            <a:avLst/>
          </a:prstGeom>
          <a:noFill/>
        </p:spPr>
        <p:txBody>
          <a:bodyPr wrap="square" rtlCol="0">
            <a:spAutoFit/>
          </a:bodyPr>
          <a:lstStyle/>
          <a:p>
            <a:pPr algn="ctr"/>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
        <p:nvSpPr>
          <p:cNvPr id="13" name="TextBox 12">
            <a:extLst>
              <a:ext uri="{FF2B5EF4-FFF2-40B4-BE49-F238E27FC236}">
                <a16:creationId xmlns:a16="http://schemas.microsoft.com/office/drawing/2014/main" id="{6166DB66-64C4-2D1B-CA0F-4CC8091531DD}"/>
              </a:ext>
            </a:extLst>
          </p:cNvPr>
          <p:cNvSpPr txBox="1"/>
          <p:nvPr/>
        </p:nvSpPr>
        <p:spPr>
          <a:xfrm>
            <a:off x="4151586" y="435706"/>
            <a:ext cx="3888827" cy="553998"/>
          </a:xfrm>
          <a:prstGeom prst="rect">
            <a:avLst/>
          </a:prstGeom>
          <a:noFill/>
        </p:spPr>
        <p:txBody>
          <a:bodyPr wrap="square" rtlCol="0">
            <a:spAutoFit/>
          </a:bodyPr>
          <a:lstStyle/>
          <a:p>
            <a:r>
              <a:rPr lang="en-IN" sz="3000" dirty="0">
                <a:latin typeface="Modern Love" panose="04090805081005020601" pitchFamily="82" charset="0"/>
              </a:rPr>
              <a:t>AD HOC REQUEST 1:</a:t>
            </a:r>
          </a:p>
        </p:txBody>
      </p:sp>
    </p:spTree>
    <p:extLst>
      <p:ext uri="{BB962C8B-B14F-4D97-AF65-F5344CB8AC3E}">
        <p14:creationId xmlns:p14="http://schemas.microsoft.com/office/powerpoint/2010/main" val="1038411850"/>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ap of the world with orange circles&#10;&#10;Description automatically generated">
            <a:extLst>
              <a:ext uri="{FF2B5EF4-FFF2-40B4-BE49-F238E27FC236}">
                <a16:creationId xmlns:a16="http://schemas.microsoft.com/office/drawing/2014/main" id="{BAC379F3-1B84-C324-B11A-F4DAC61A90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6070" b="-1"/>
          <a:stretch/>
        </p:blipFill>
        <p:spPr>
          <a:xfrm>
            <a:off x="292148" y="1353453"/>
            <a:ext cx="5803852" cy="4958858"/>
          </a:xfrm>
          <a:prstGeom prst="rect">
            <a:avLst/>
          </a:prstGeom>
        </p:spPr>
      </p:pic>
      <p:sp>
        <p:nvSpPr>
          <p:cNvPr id="2" name="TextBox 1">
            <a:extLst>
              <a:ext uri="{FF2B5EF4-FFF2-40B4-BE49-F238E27FC236}">
                <a16:creationId xmlns:a16="http://schemas.microsoft.com/office/drawing/2014/main" id="{228CC8DE-B7EA-0ECD-2839-E9FF516DC507}"/>
              </a:ext>
            </a:extLst>
          </p:cNvPr>
          <p:cNvSpPr txBox="1"/>
          <p:nvPr/>
        </p:nvSpPr>
        <p:spPr>
          <a:xfrm>
            <a:off x="6311948" y="1589572"/>
            <a:ext cx="5803852" cy="4832092"/>
          </a:xfrm>
          <a:prstGeom prst="rect">
            <a:avLst/>
          </a:prstGeom>
          <a:noFill/>
        </p:spPr>
        <p:txBody>
          <a:bodyPr wrap="square" rtlCol="0">
            <a:spAutoFit/>
          </a:bodyPr>
          <a:lstStyle/>
          <a:p>
            <a:pPr algn="just"/>
            <a:r>
              <a:rPr lang="en-US" sz="2200" dirty="0">
                <a:solidFill>
                  <a:schemeClr val="accent4"/>
                </a:solidFill>
                <a:latin typeface="Times New Roman" panose="02020603050405020304" pitchFamily="18" charset="0"/>
                <a:cs typeface="Times New Roman" panose="02020603050405020304" pitchFamily="18" charset="0"/>
              </a:rPr>
              <a:t>Atliq Hardware's strategic focus on the Asia Pacific region positions them to capitalize on a diverse and dynamic market landscape. By targeting both emerging economies like the Philippines and Indonesia, as well as mature markets like Japan and India, Atliq gains exposure to a vast consumer base with varying levels of purchasing power and technological sophistication.</a:t>
            </a:r>
          </a:p>
          <a:p>
            <a:pPr algn="just"/>
            <a:br>
              <a:rPr lang="en-US" sz="2200" dirty="0">
                <a:solidFill>
                  <a:schemeClr val="accent4"/>
                </a:solidFill>
                <a:latin typeface="Times New Roman" panose="02020603050405020304" pitchFamily="18" charset="0"/>
                <a:cs typeface="Times New Roman" panose="02020603050405020304" pitchFamily="18" charset="0"/>
              </a:rPr>
            </a:br>
            <a:r>
              <a:rPr lang="en-US" sz="2200" dirty="0">
                <a:solidFill>
                  <a:schemeClr val="accent4"/>
                </a:solidFill>
                <a:latin typeface="Times New Roman" panose="02020603050405020304" pitchFamily="18" charset="0"/>
                <a:cs typeface="Times New Roman" panose="02020603050405020304" pitchFamily="18" charset="0"/>
              </a:rPr>
              <a:t>By successfully navigating this complex and competitive market, Atliq Hardware demonstrates its strong market understanding, adaptability and commitment to delivering value to its customers</a:t>
            </a:r>
            <a:endParaRPr lang="en-IN" sz="2200" dirty="0">
              <a:solidFill>
                <a:schemeClr val="accent4"/>
              </a:solidFill>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9D1EB118-8B5C-9F42-A4C6-7A197AF57B49}"/>
              </a:ext>
            </a:extLst>
          </p:cNvPr>
          <p:cNvSpPr txBox="1">
            <a:spLocks noGrp="1"/>
          </p:cNvSpPr>
          <p:nvPr>
            <p:ph type="title"/>
          </p:nvPr>
        </p:nvSpPr>
        <p:spPr>
          <a:xfrm>
            <a:off x="4982497" y="0"/>
            <a:ext cx="2227006" cy="798588"/>
          </a:xfrm>
          <a:prstGeom prst="rect">
            <a:avLst/>
          </a:prstGeom>
        </p:spPr>
        <p:txBody>
          <a:bodyPr rtlCol="0">
            <a:noAutofit/>
          </a:bodyPr>
          <a:lstStyle/>
          <a:p>
            <a:r>
              <a:rPr lang="en-IN" sz="3000" dirty="0">
                <a:latin typeface="Modern Love" panose="04090805081005020601" pitchFamily="82" charset="0"/>
              </a:rPr>
              <a:t>Visual 1:</a:t>
            </a:r>
          </a:p>
        </p:txBody>
      </p:sp>
      <p:sp>
        <p:nvSpPr>
          <p:cNvPr id="4" name="Title 3">
            <a:extLst>
              <a:ext uri="{FF2B5EF4-FFF2-40B4-BE49-F238E27FC236}">
                <a16:creationId xmlns:a16="http://schemas.microsoft.com/office/drawing/2014/main" id="{088F1ABF-7625-1B53-AADE-7677827B436D}"/>
              </a:ext>
            </a:extLst>
          </p:cNvPr>
          <p:cNvSpPr txBox="1">
            <a:spLocks/>
          </p:cNvSpPr>
          <p:nvPr/>
        </p:nvSpPr>
        <p:spPr>
          <a:xfrm>
            <a:off x="6415548" y="1000911"/>
            <a:ext cx="2005781"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2760121372"/>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7CA2FB4-89B7-6A46-3B24-2E9DD5A563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710" y="2900413"/>
            <a:ext cx="7221311" cy="3347491"/>
          </a:xfrm>
        </p:spPr>
      </p:pic>
      <p:pic>
        <p:nvPicPr>
          <p:cNvPr id="7" name="Picture 6">
            <a:extLst>
              <a:ext uri="{FF2B5EF4-FFF2-40B4-BE49-F238E27FC236}">
                <a16:creationId xmlns:a16="http://schemas.microsoft.com/office/drawing/2014/main" id="{86D05696-74CB-FCA5-3435-4285E8B2B8CC}"/>
              </a:ext>
            </a:extLst>
          </p:cNvPr>
          <p:cNvPicPr>
            <a:picLocks noChangeAspect="1"/>
          </p:cNvPicPr>
          <p:nvPr/>
        </p:nvPicPr>
        <p:blipFill>
          <a:blip r:embed="rId3">
            <a:extLst>
              <a:ext uri="{28A0092B-C50C-407E-A947-70E740481C1C}">
                <a14:useLocalDpi xmlns:a14="http://schemas.microsoft.com/office/drawing/2010/main" val="0"/>
              </a:ext>
            </a:extLst>
          </a:blip>
          <a:srcRect l="5224" t="11564"/>
          <a:stretch/>
        </p:blipFill>
        <p:spPr>
          <a:xfrm>
            <a:off x="8040412" y="4323180"/>
            <a:ext cx="4001685" cy="1924723"/>
          </a:xfrm>
          <a:prstGeom prst="rect">
            <a:avLst/>
          </a:prstGeom>
        </p:spPr>
      </p:pic>
      <p:sp>
        <p:nvSpPr>
          <p:cNvPr id="10" name="TextBox 9">
            <a:extLst>
              <a:ext uri="{FF2B5EF4-FFF2-40B4-BE49-F238E27FC236}">
                <a16:creationId xmlns:a16="http://schemas.microsoft.com/office/drawing/2014/main" id="{66612A29-5484-4048-400D-5194754124D8}"/>
              </a:ext>
            </a:extLst>
          </p:cNvPr>
          <p:cNvSpPr txBox="1"/>
          <p:nvPr/>
        </p:nvSpPr>
        <p:spPr>
          <a:xfrm>
            <a:off x="368710" y="2286000"/>
            <a:ext cx="2315496"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1" name="TextBox 10">
            <a:extLst>
              <a:ext uri="{FF2B5EF4-FFF2-40B4-BE49-F238E27FC236}">
                <a16:creationId xmlns:a16="http://schemas.microsoft.com/office/drawing/2014/main" id="{9D8DD843-D917-7242-A5F7-D7D6541EA96B}"/>
              </a:ext>
            </a:extLst>
          </p:cNvPr>
          <p:cNvSpPr txBox="1"/>
          <p:nvPr/>
        </p:nvSpPr>
        <p:spPr>
          <a:xfrm>
            <a:off x="8040412" y="3671396"/>
            <a:ext cx="1515860"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
        <p:nvSpPr>
          <p:cNvPr id="12" name="TextBox 11">
            <a:extLst>
              <a:ext uri="{FF2B5EF4-FFF2-40B4-BE49-F238E27FC236}">
                <a16:creationId xmlns:a16="http://schemas.microsoft.com/office/drawing/2014/main" id="{320C4C98-5DF8-171D-4203-81F92289CFB3}"/>
              </a:ext>
            </a:extLst>
          </p:cNvPr>
          <p:cNvSpPr txBox="1"/>
          <p:nvPr/>
        </p:nvSpPr>
        <p:spPr>
          <a:xfrm>
            <a:off x="4151586" y="435706"/>
            <a:ext cx="3888827" cy="553998"/>
          </a:xfrm>
          <a:prstGeom prst="rect">
            <a:avLst/>
          </a:prstGeom>
          <a:noFill/>
        </p:spPr>
        <p:txBody>
          <a:bodyPr wrap="square" rtlCol="0">
            <a:spAutoFit/>
          </a:bodyPr>
          <a:lstStyle/>
          <a:p>
            <a:r>
              <a:rPr lang="en-IN" sz="3000" dirty="0">
                <a:latin typeface="Modern Love" panose="04090805081005020601" pitchFamily="82" charset="0"/>
              </a:rPr>
              <a:t>AD HOC REQUEST 2:</a:t>
            </a:r>
          </a:p>
        </p:txBody>
      </p:sp>
      <p:sp>
        <p:nvSpPr>
          <p:cNvPr id="16" name="TextBox 15">
            <a:extLst>
              <a:ext uri="{FF2B5EF4-FFF2-40B4-BE49-F238E27FC236}">
                <a16:creationId xmlns:a16="http://schemas.microsoft.com/office/drawing/2014/main" id="{9B5E9837-9290-AB46-2992-E10D5CB4B2CE}"/>
              </a:ext>
            </a:extLst>
          </p:cNvPr>
          <p:cNvSpPr txBox="1"/>
          <p:nvPr/>
        </p:nvSpPr>
        <p:spPr>
          <a:xfrm>
            <a:off x="368710" y="1253131"/>
            <a:ext cx="11400503" cy="769441"/>
          </a:xfrm>
          <a:prstGeom prst="rect">
            <a:avLst/>
          </a:prstGeom>
          <a:noFill/>
        </p:spPr>
        <p:txBody>
          <a:bodyPr wrap="square" rtlCol="0">
            <a:spAutoFit/>
          </a:bodyPr>
          <a:lstStyle/>
          <a:p>
            <a:r>
              <a:rPr lang="en-US" sz="2200" b="0" i="0" u="none" strike="noStrike" baseline="0" dirty="0">
                <a:solidFill>
                  <a:srgbClr val="FFFF00"/>
                </a:solidFill>
                <a:latin typeface="Times New Roman" panose="02020603050405020304" pitchFamily="18" charset="0"/>
                <a:cs typeface="Times New Roman" panose="02020603050405020304" pitchFamily="18" charset="0"/>
              </a:rPr>
              <a:t>What is the percentage of unique product increase in 2021 vs. 2020? The final output contains these fields, unique_products_2020, unique_products_2021, </a:t>
            </a:r>
            <a:r>
              <a:rPr lang="en-US" sz="2200" b="0" i="0" u="none" strike="noStrike" baseline="0" dirty="0" err="1">
                <a:solidFill>
                  <a:srgbClr val="FFFF00"/>
                </a:solidFill>
                <a:latin typeface="Times New Roman" panose="02020603050405020304" pitchFamily="18" charset="0"/>
                <a:cs typeface="Times New Roman" panose="02020603050405020304" pitchFamily="18" charset="0"/>
              </a:rPr>
              <a:t>percentage_chg</a:t>
            </a:r>
            <a:r>
              <a:rPr lang="en-US" sz="2200" b="0" i="0" u="none" strike="noStrike" baseline="0" dirty="0">
                <a:solidFill>
                  <a:srgbClr val="FFFF00"/>
                </a:solidFill>
                <a:latin typeface="Times New Roman" panose="02020603050405020304" pitchFamily="18" charset="0"/>
                <a:cs typeface="Times New Roman" panose="02020603050405020304" pitchFamily="18" charset="0"/>
              </a:rPr>
              <a:t> </a:t>
            </a:r>
            <a:endParaRPr lang="en-IN" sz="2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903353"/>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4E01A2-EABE-237C-467A-0E652B24CF21}"/>
              </a:ext>
            </a:extLst>
          </p:cNvPr>
          <p:cNvSpPr txBox="1">
            <a:spLocks noGrp="1"/>
          </p:cNvSpPr>
          <p:nvPr>
            <p:ph type="title"/>
          </p:nvPr>
        </p:nvSpPr>
        <p:spPr>
          <a:xfrm>
            <a:off x="4982497" y="0"/>
            <a:ext cx="2227006" cy="798588"/>
          </a:xfrm>
          <a:prstGeom prst="rect">
            <a:avLst/>
          </a:prstGeom>
        </p:spPr>
        <p:txBody>
          <a:bodyPr rtlCol="0">
            <a:noAutofit/>
          </a:bodyPr>
          <a:lstStyle/>
          <a:p>
            <a:r>
              <a:rPr lang="en-IN" sz="3000" dirty="0">
                <a:latin typeface="Modern Love" panose="04090805081005020601" pitchFamily="82" charset="0"/>
              </a:rPr>
              <a:t>Visual 2:</a:t>
            </a:r>
          </a:p>
        </p:txBody>
      </p:sp>
      <p:pic>
        <p:nvPicPr>
          <p:cNvPr id="8" name="Content Placeholder 7" descr="A pink circle with numbers and text">
            <a:extLst>
              <a:ext uri="{FF2B5EF4-FFF2-40B4-BE49-F238E27FC236}">
                <a16:creationId xmlns:a16="http://schemas.microsoft.com/office/drawing/2014/main" id="{9274A310-D278-1376-00DF-10FB28252104}"/>
              </a:ext>
            </a:extLst>
          </p:cNvPr>
          <p:cNvPicPr>
            <a:picLocks noChangeAspect="1"/>
          </p:cNvPicPr>
          <p:nvPr/>
        </p:nvPicPr>
        <p:blipFill>
          <a:blip r:embed="rId3">
            <a:extLst>
              <a:ext uri="{28A0092B-C50C-407E-A947-70E740481C1C}">
                <a14:useLocalDpi xmlns:a14="http://schemas.microsoft.com/office/drawing/2010/main" val="0"/>
              </a:ext>
            </a:extLst>
          </a:blip>
          <a:srcRect l="1643"/>
          <a:stretch/>
        </p:blipFill>
        <p:spPr>
          <a:xfrm>
            <a:off x="5501148" y="1578077"/>
            <a:ext cx="6267704" cy="432127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5" name="Rectangle 2">
            <a:extLst>
              <a:ext uri="{FF2B5EF4-FFF2-40B4-BE49-F238E27FC236}">
                <a16:creationId xmlns:a16="http://schemas.microsoft.com/office/drawing/2014/main" id="{FB5BB533-B376-FBC5-1ACD-EFD517AC9991}"/>
              </a:ext>
            </a:extLst>
          </p:cNvPr>
          <p:cNvSpPr>
            <a:spLocks noChangeArrowheads="1"/>
          </p:cNvSpPr>
          <p:nvPr/>
        </p:nvSpPr>
        <p:spPr bwMode="auto">
          <a:xfrm>
            <a:off x="-44688" y="2169055"/>
            <a:ext cx="544114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The 36.33% increase in unique products from 2020 to 2021 suggests that the company is actively responding to increased consumer demand and emerging market trends.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This proactive approach to product development demonstrates the company's agility and its ability to capitalize on new opportunities.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itle 3">
            <a:extLst>
              <a:ext uri="{FF2B5EF4-FFF2-40B4-BE49-F238E27FC236}">
                <a16:creationId xmlns:a16="http://schemas.microsoft.com/office/drawing/2014/main" id="{1D2E9A04-094B-3B65-6549-237184EB7B7E}"/>
              </a:ext>
            </a:extLst>
          </p:cNvPr>
          <p:cNvSpPr txBox="1">
            <a:spLocks/>
          </p:cNvSpPr>
          <p:nvPr/>
        </p:nvSpPr>
        <p:spPr>
          <a:xfrm>
            <a:off x="0" y="1256222"/>
            <a:ext cx="2227006"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916012641"/>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
            <a:extLst>
              <a:ext uri="{FF2B5EF4-FFF2-40B4-BE49-F238E27FC236}">
                <a16:creationId xmlns:a16="http://schemas.microsoft.com/office/drawing/2014/main" id="{CA143999-B787-DFA4-A3DD-42883A7AFA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248" y="3351329"/>
            <a:ext cx="6449642" cy="2754389"/>
          </a:xfrm>
        </p:spPr>
      </p:pic>
      <p:sp>
        <p:nvSpPr>
          <p:cNvPr id="4" name="Title 3">
            <a:extLst>
              <a:ext uri="{FF2B5EF4-FFF2-40B4-BE49-F238E27FC236}">
                <a16:creationId xmlns:a16="http://schemas.microsoft.com/office/drawing/2014/main" id="{3C530335-B003-D11B-073B-96A44E72D626}"/>
              </a:ext>
            </a:extLst>
          </p:cNvPr>
          <p:cNvSpPr txBox="1">
            <a:spLocks noGrp="1"/>
          </p:cNvSpPr>
          <p:nvPr>
            <p:ph type="title"/>
          </p:nvPr>
        </p:nvSpPr>
        <p:spPr>
          <a:xfrm>
            <a:off x="4180232" y="188339"/>
            <a:ext cx="3828360" cy="553998"/>
          </a:xfrm>
          <a:prstGeom prst="rect">
            <a:avLst/>
          </a:prstGeom>
          <a:noFill/>
        </p:spPr>
        <p:txBody>
          <a:bodyPr wrap="square" rtlCol="0">
            <a:spAutoFit/>
          </a:bodyPr>
          <a:lstStyle/>
          <a:p>
            <a:r>
              <a:rPr lang="en-IN" sz="3000" dirty="0">
                <a:latin typeface="Modern Love" panose="04090805081005020601" pitchFamily="82" charset="0"/>
              </a:rPr>
              <a:t>AD HOC REQUEST 3:</a:t>
            </a:r>
          </a:p>
        </p:txBody>
      </p:sp>
      <p:sp>
        <p:nvSpPr>
          <p:cNvPr id="5" name="TextBox 4">
            <a:extLst>
              <a:ext uri="{FF2B5EF4-FFF2-40B4-BE49-F238E27FC236}">
                <a16:creationId xmlns:a16="http://schemas.microsoft.com/office/drawing/2014/main" id="{F7CF1309-0B80-256A-E00C-A2E34EF879B0}"/>
              </a:ext>
            </a:extLst>
          </p:cNvPr>
          <p:cNvSpPr txBox="1"/>
          <p:nvPr/>
        </p:nvSpPr>
        <p:spPr>
          <a:xfrm>
            <a:off x="343771" y="1021480"/>
            <a:ext cx="11091503" cy="769441"/>
          </a:xfrm>
          <a:prstGeom prst="rect">
            <a:avLst/>
          </a:prstGeom>
          <a:noFill/>
        </p:spPr>
        <p:txBody>
          <a:bodyPr wrap="square" rtlCol="0">
            <a:spAutoFit/>
          </a:bodyPr>
          <a:lstStyle/>
          <a:p>
            <a:pPr algn="just"/>
            <a:r>
              <a:rPr lang="en-US" sz="2200" b="0" i="0" u="none" strike="noStrike" baseline="0" dirty="0">
                <a:solidFill>
                  <a:srgbClr val="FFFF00"/>
                </a:solidFill>
                <a:latin typeface="Times New Roman" panose="02020603050405020304" pitchFamily="18" charset="0"/>
                <a:cs typeface="Times New Roman" panose="02020603050405020304" pitchFamily="18" charset="0"/>
              </a:rPr>
              <a:t>Provide a report with all the unique product counts for each segment and sort them in descending order of product counts. The final output contains 2 fields segment, product_count</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9" name="Picture 8" descr="A screenshot of a computer&#10;&#10;Description automatically generated">
            <a:extLst>
              <a:ext uri="{FF2B5EF4-FFF2-40B4-BE49-F238E27FC236}">
                <a16:creationId xmlns:a16="http://schemas.microsoft.com/office/drawing/2014/main" id="{C72D2823-01EB-1E12-E0BA-D08F9176C216}"/>
              </a:ext>
            </a:extLst>
          </p:cNvPr>
          <p:cNvPicPr>
            <a:picLocks noChangeAspect="1"/>
          </p:cNvPicPr>
          <p:nvPr/>
        </p:nvPicPr>
        <p:blipFill>
          <a:blip r:embed="rId3">
            <a:extLst>
              <a:ext uri="{28A0092B-C50C-407E-A947-70E740481C1C}">
                <a14:useLocalDpi xmlns:a14="http://schemas.microsoft.com/office/drawing/2010/main" val="0"/>
              </a:ext>
            </a:extLst>
          </a:blip>
          <a:srcRect l="14248"/>
          <a:stretch/>
        </p:blipFill>
        <p:spPr>
          <a:xfrm>
            <a:off x="7409793" y="3351329"/>
            <a:ext cx="4231959" cy="2754389"/>
          </a:xfrm>
          <a:prstGeom prst="rect">
            <a:avLst/>
          </a:prstGeom>
        </p:spPr>
      </p:pic>
      <p:sp>
        <p:nvSpPr>
          <p:cNvPr id="10" name="TextBox 9">
            <a:extLst>
              <a:ext uri="{FF2B5EF4-FFF2-40B4-BE49-F238E27FC236}">
                <a16:creationId xmlns:a16="http://schemas.microsoft.com/office/drawing/2014/main" id="{A344EC01-5230-60A5-5B64-88526695048A}"/>
              </a:ext>
            </a:extLst>
          </p:cNvPr>
          <p:cNvSpPr txBox="1"/>
          <p:nvPr/>
        </p:nvSpPr>
        <p:spPr>
          <a:xfrm>
            <a:off x="550248" y="2332598"/>
            <a:ext cx="2315496"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1" name="TextBox 10">
            <a:extLst>
              <a:ext uri="{FF2B5EF4-FFF2-40B4-BE49-F238E27FC236}">
                <a16:creationId xmlns:a16="http://schemas.microsoft.com/office/drawing/2014/main" id="{2326265F-E214-5D25-A336-44032D037685}"/>
              </a:ext>
            </a:extLst>
          </p:cNvPr>
          <p:cNvSpPr txBox="1"/>
          <p:nvPr/>
        </p:nvSpPr>
        <p:spPr>
          <a:xfrm>
            <a:off x="7409793" y="2332766"/>
            <a:ext cx="1571644" cy="477054"/>
          </a:xfrm>
          <a:prstGeom prst="rect">
            <a:avLst/>
          </a:prstGeom>
          <a:noFill/>
        </p:spPr>
        <p:txBody>
          <a:bodyPr wrap="square" rtlCol="0">
            <a:spAutoFit/>
          </a:bodyPr>
          <a:lstStyle/>
          <a:p>
            <a:pPr algn="ctr"/>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Tree>
    <p:extLst>
      <p:ext uri="{BB962C8B-B14F-4D97-AF65-F5344CB8AC3E}">
        <p14:creationId xmlns:p14="http://schemas.microsoft.com/office/powerpoint/2010/main" val="3631160215"/>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24956-CFA5-6F4E-05CA-527E2E92A514}"/>
              </a:ext>
            </a:extLst>
          </p:cNvPr>
          <p:cNvSpPr txBox="1">
            <a:spLocks noGrp="1"/>
          </p:cNvSpPr>
          <p:nvPr>
            <p:ph type="title"/>
          </p:nvPr>
        </p:nvSpPr>
        <p:spPr>
          <a:xfrm>
            <a:off x="4591247" y="189186"/>
            <a:ext cx="3009505" cy="785539"/>
          </a:xfrm>
          <a:prstGeom prst="rect">
            <a:avLst/>
          </a:prstGeom>
        </p:spPr>
        <p:txBody>
          <a:bodyPr rtlCol="0">
            <a:normAutofit/>
          </a:bodyPr>
          <a:lstStyle/>
          <a:p>
            <a:r>
              <a:rPr lang="en-IN" sz="3000" dirty="0">
                <a:latin typeface="Modern Love" panose="04090805081005020601" pitchFamily="82" charset="0"/>
              </a:rPr>
              <a:t>Visual 3:</a:t>
            </a:r>
          </a:p>
        </p:txBody>
      </p:sp>
      <p:pic>
        <p:nvPicPr>
          <p:cNvPr id="6" name="Content Placeholder 5" descr="A graph of pink rectangular shapes&#10;&#10;Description automatically generated">
            <a:extLst>
              <a:ext uri="{FF2B5EF4-FFF2-40B4-BE49-F238E27FC236}">
                <a16:creationId xmlns:a16="http://schemas.microsoft.com/office/drawing/2014/main" id="{43B6AD8F-DBD2-199F-315E-F591E0779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596" y="1820653"/>
            <a:ext cx="6117360" cy="46833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Rectangle 2">
            <a:extLst>
              <a:ext uri="{FF2B5EF4-FFF2-40B4-BE49-F238E27FC236}">
                <a16:creationId xmlns:a16="http://schemas.microsoft.com/office/drawing/2014/main" id="{9788CF90-0EFA-9AED-8288-5297F3063E70}"/>
              </a:ext>
            </a:extLst>
          </p:cNvPr>
          <p:cNvSpPr>
            <a:spLocks noChangeArrowheads="1"/>
          </p:cNvSpPr>
          <p:nvPr/>
        </p:nvSpPr>
        <p:spPr bwMode="auto">
          <a:xfrm>
            <a:off x="0" y="1671949"/>
            <a:ext cx="567321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Notebooks, Accessories, and Peripherals, comprising 32%, 29.2%, and 21% of the product range, respectively, dominate the product mix. This could be attributed to either high market demand or deliberate strategic emphasis.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Conversely, the lower product counts in Storage and Networking might suggest a more specialized approach to cater to specific customer requirements.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solidFill>
                <a:schemeClr val="accent4"/>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4"/>
                </a:solidFill>
                <a:latin typeface="Times New Roman" panose="02020603050405020304" pitchFamily="18" charset="0"/>
                <a:cs typeface="Times New Roman" panose="02020603050405020304" pitchFamily="18" charset="0"/>
              </a:rPr>
              <a:t>To make decisions better, it is crucial to analyze the profit margins and revenue generated by each product segment.</a:t>
            </a:r>
          </a:p>
        </p:txBody>
      </p:sp>
      <p:sp>
        <p:nvSpPr>
          <p:cNvPr id="3" name="Title 3">
            <a:extLst>
              <a:ext uri="{FF2B5EF4-FFF2-40B4-BE49-F238E27FC236}">
                <a16:creationId xmlns:a16="http://schemas.microsoft.com/office/drawing/2014/main" id="{0C85BAD9-1C9E-5379-6757-BF8ABEE49A6B}"/>
              </a:ext>
            </a:extLst>
          </p:cNvPr>
          <p:cNvSpPr txBox="1">
            <a:spLocks/>
          </p:cNvSpPr>
          <p:nvPr/>
        </p:nvSpPr>
        <p:spPr>
          <a:xfrm>
            <a:off x="0" y="920021"/>
            <a:ext cx="2227006" cy="705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latin typeface="Modern Love" panose="04090805081005020601" pitchFamily="82" charset="0"/>
              </a:rPr>
              <a:t>INSIGHT</a:t>
            </a:r>
          </a:p>
        </p:txBody>
      </p:sp>
    </p:spTree>
    <p:extLst>
      <p:ext uri="{BB962C8B-B14F-4D97-AF65-F5344CB8AC3E}">
        <p14:creationId xmlns:p14="http://schemas.microsoft.com/office/powerpoint/2010/main" val="778953221"/>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C2D32C-26A8-B597-6E6B-82A611D72AB6}"/>
              </a:ext>
            </a:extLst>
          </p:cNvPr>
          <p:cNvSpPr txBox="1">
            <a:spLocks noGrp="1"/>
          </p:cNvSpPr>
          <p:nvPr>
            <p:ph type="title"/>
          </p:nvPr>
        </p:nvSpPr>
        <p:spPr>
          <a:xfrm>
            <a:off x="4179581" y="134727"/>
            <a:ext cx="4123761" cy="553998"/>
          </a:xfrm>
          <a:prstGeom prst="rect">
            <a:avLst/>
          </a:prstGeom>
          <a:noFill/>
        </p:spPr>
        <p:txBody>
          <a:bodyPr wrap="square" rtlCol="0">
            <a:spAutoFit/>
          </a:bodyPr>
          <a:lstStyle/>
          <a:p>
            <a:r>
              <a:rPr lang="en-IN" sz="3000" dirty="0">
                <a:latin typeface="Modern Love" panose="04090805081005020601" pitchFamily="82" charset="0"/>
              </a:rPr>
              <a:t>AD HOC REQUEST 4:</a:t>
            </a:r>
          </a:p>
        </p:txBody>
      </p:sp>
      <p:sp>
        <p:nvSpPr>
          <p:cNvPr id="5" name="TextBox 4">
            <a:extLst>
              <a:ext uri="{FF2B5EF4-FFF2-40B4-BE49-F238E27FC236}">
                <a16:creationId xmlns:a16="http://schemas.microsoft.com/office/drawing/2014/main" id="{B1755D94-649F-D2F1-3BA7-83F31E4DE225}"/>
              </a:ext>
            </a:extLst>
          </p:cNvPr>
          <p:cNvSpPr txBox="1"/>
          <p:nvPr/>
        </p:nvSpPr>
        <p:spPr>
          <a:xfrm>
            <a:off x="283242" y="937484"/>
            <a:ext cx="10707329" cy="1107996"/>
          </a:xfrm>
          <a:prstGeom prst="rect">
            <a:avLst/>
          </a:prstGeom>
          <a:noFill/>
        </p:spPr>
        <p:txBody>
          <a:bodyPr wrap="square" rtlCol="0">
            <a:spAutoFit/>
          </a:bodyPr>
          <a:lstStyle/>
          <a:p>
            <a:pPr algn="just"/>
            <a:r>
              <a:rPr lang="en-US" sz="2200" dirty="0">
                <a:solidFill>
                  <a:srgbClr val="FFFF00"/>
                </a:solidFill>
                <a:latin typeface="Times New Roman" panose="02020603050405020304" pitchFamily="18" charset="0"/>
                <a:cs typeface="Times New Roman" panose="02020603050405020304" pitchFamily="18" charset="0"/>
              </a:rPr>
              <a:t>Follow-up: Which segment had the most increase in unique products in 2021 vs 2020? The final output contains these fields segment, product_count_2020, product_count_2021, difference</a:t>
            </a:r>
            <a:r>
              <a:rPr lang="en-US" dirty="0">
                <a:solidFill>
                  <a:srgbClr val="FFFF00"/>
                </a:solidFill>
                <a:latin typeface="Times New Roman" panose="02020603050405020304" pitchFamily="18" charset="0"/>
                <a:cs typeface="Times New Roman" panose="02020603050405020304" pitchFamily="18" charset="0"/>
              </a:rPr>
              <a:t>.</a:t>
            </a:r>
            <a:endParaRPr lang="en-IN" sz="2200" dirty="0">
              <a:solidFill>
                <a:srgbClr val="FFFF00"/>
              </a:solidFill>
              <a:latin typeface="Times New Roman" panose="02020603050405020304" pitchFamily="18" charset="0"/>
              <a:cs typeface="Times New Roman" panose="02020603050405020304" pitchFamily="18" charset="0"/>
            </a:endParaRPr>
          </a:p>
        </p:txBody>
      </p:sp>
      <p:pic>
        <p:nvPicPr>
          <p:cNvPr id="9" name="Picture 8" descr="A screenshot of a computer code&#10;&#10;Description automatically generated">
            <a:extLst>
              <a:ext uri="{FF2B5EF4-FFF2-40B4-BE49-F238E27FC236}">
                <a16:creationId xmlns:a16="http://schemas.microsoft.com/office/drawing/2014/main" id="{23B245A1-7B8E-F846-0E34-B6E6C776F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06" y="2838005"/>
            <a:ext cx="5619750" cy="388526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F55A1A7E-9397-F68A-D8CA-924284FB0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546" y="2838005"/>
            <a:ext cx="5619748" cy="3885268"/>
          </a:xfrm>
          <a:prstGeom prst="rect">
            <a:avLst/>
          </a:prstGeom>
        </p:spPr>
      </p:pic>
      <p:sp>
        <p:nvSpPr>
          <p:cNvPr id="12" name="TextBox 11">
            <a:extLst>
              <a:ext uri="{FF2B5EF4-FFF2-40B4-BE49-F238E27FC236}">
                <a16:creationId xmlns:a16="http://schemas.microsoft.com/office/drawing/2014/main" id="{C0A8C9D4-DE94-F5B4-B9FB-3202AFF5D9A1}"/>
              </a:ext>
            </a:extLst>
          </p:cNvPr>
          <p:cNvSpPr txBox="1"/>
          <p:nvPr/>
        </p:nvSpPr>
        <p:spPr>
          <a:xfrm>
            <a:off x="262706" y="2360951"/>
            <a:ext cx="2315496"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QUERY</a:t>
            </a:r>
          </a:p>
        </p:txBody>
      </p:sp>
      <p:sp>
        <p:nvSpPr>
          <p:cNvPr id="13" name="TextBox 12">
            <a:extLst>
              <a:ext uri="{FF2B5EF4-FFF2-40B4-BE49-F238E27FC236}">
                <a16:creationId xmlns:a16="http://schemas.microsoft.com/office/drawing/2014/main" id="{1AD9DD73-7272-FAD8-3B29-D39E58207608}"/>
              </a:ext>
            </a:extLst>
          </p:cNvPr>
          <p:cNvSpPr txBox="1"/>
          <p:nvPr/>
        </p:nvSpPr>
        <p:spPr>
          <a:xfrm>
            <a:off x="6241461" y="2360951"/>
            <a:ext cx="1515860" cy="477054"/>
          </a:xfrm>
          <a:prstGeom prst="rect">
            <a:avLst/>
          </a:prstGeom>
          <a:noFill/>
        </p:spPr>
        <p:txBody>
          <a:bodyPr wrap="square" rtlCol="0">
            <a:spAutoFit/>
          </a:bodyPr>
          <a:lstStyle/>
          <a:p>
            <a:r>
              <a:rPr lang="en-IN" sz="2500" b="1" dirty="0">
                <a:latin typeface="Tahoma" panose="020B0604030504040204" pitchFamily="34" charset="0"/>
                <a:ea typeface="Tahoma" panose="020B0604030504040204" pitchFamily="34" charset="0"/>
                <a:cs typeface="Tahoma" panose="020B0604030504040204" pitchFamily="34" charset="0"/>
              </a:rPr>
              <a:t>OUTPUT</a:t>
            </a:r>
          </a:p>
        </p:txBody>
      </p:sp>
    </p:spTree>
    <p:extLst>
      <p:ext uri="{BB962C8B-B14F-4D97-AF65-F5344CB8AC3E}">
        <p14:creationId xmlns:p14="http://schemas.microsoft.com/office/powerpoint/2010/main" val="1352321173"/>
      </p:ext>
    </p:ext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1824</TotalTime>
  <Words>1438</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Century Gothic</vt:lpstr>
      <vt:lpstr>Modern Love</vt:lpstr>
      <vt:lpstr>Tahoma</vt:lpstr>
      <vt:lpstr>Times New Roman</vt:lpstr>
      <vt:lpstr>Mesh</vt:lpstr>
      <vt:lpstr>PowerPoint Presentation</vt:lpstr>
      <vt:lpstr>PROBLEM STATEMENT</vt:lpstr>
      <vt:lpstr>PowerPoint Presentation</vt:lpstr>
      <vt:lpstr>Visual 1:</vt:lpstr>
      <vt:lpstr>PowerPoint Presentation</vt:lpstr>
      <vt:lpstr>Visual 2:</vt:lpstr>
      <vt:lpstr>AD HOC REQUEST 3:</vt:lpstr>
      <vt:lpstr>Visual 3:</vt:lpstr>
      <vt:lpstr>AD HOC REQUEST 4:</vt:lpstr>
      <vt:lpstr>Visual 4:</vt:lpstr>
      <vt:lpstr>AD HOC REQUEST 5:</vt:lpstr>
      <vt:lpstr>Visual 5:</vt:lpstr>
      <vt:lpstr>AD HOC REQUEST 6:</vt:lpstr>
      <vt:lpstr>Visual 6:</vt:lpstr>
      <vt:lpstr>AD HOC REQUEST 7:</vt:lpstr>
      <vt:lpstr>Visual 7:</vt:lpstr>
      <vt:lpstr>AD HOC REQUEST 8:</vt:lpstr>
      <vt:lpstr>Visual 8:</vt:lpstr>
      <vt:lpstr>AD HOC REQUEST 9:</vt:lpstr>
      <vt:lpstr>Visual 9:</vt:lpstr>
      <vt:lpstr>AD HOC REQUEST 10:</vt:lpstr>
      <vt:lpstr>Visual 10:</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14287</dc:creator>
  <cp:lastModifiedBy>14287</cp:lastModifiedBy>
  <cp:revision>12</cp:revision>
  <dcterms:created xsi:type="dcterms:W3CDTF">2024-11-21T13:17:23Z</dcterms:created>
  <dcterms:modified xsi:type="dcterms:W3CDTF">2024-11-27T09:19:30Z</dcterms:modified>
</cp:coreProperties>
</file>