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66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640" y="-5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11/17/2023</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11/17/2023</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11/17/2023</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11/17/2023</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11/17/2023</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46238"/>
            <a:ext cx="8229600" cy="4525962"/>
          </a:xfrm>
        </p:spPr>
        <p:txBody>
          <a:bodyPr/>
          <a:lstStyle/>
          <a:p>
            <a:endParaRPr lang="en-US" dirty="0"/>
          </a:p>
          <a:p>
            <a:endParaRPr lang="en-US" dirty="0"/>
          </a:p>
        </p:txBody>
      </p:sp>
      <p:sp>
        <p:nvSpPr>
          <p:cNvPr id="2" name="Title 1"/>
          <p:cNvSpPr>
            <a:spLocks noGrp="1"/>
          </p:cNvSpPr>
          <p:nvPr>
            <p:ph type="title" idx="4294967295"/>
          </p:nvPr>
        </p:nvSpPr>
        <p:spPr>
          <a:xfrm>
            <a:off x="0" y="254000"/>
            <a:ext cx="8229600" cy="1143000"/>
          </a:xfrm>
        </p:spPr>
        <p:txBody>
          <a:bodyPr anchor="ctr">
            <a:normAutofit fontScale="90000"/>
          </a:bodyPr>
          <a:lstStyle/>
          <a:p>
            <a:pPr algn="ctr"/>
            <a:r>
              <a:rPr lang="en-US" i="1" dirty="0"/>
              <a:t>	    </a:t>
            </a:r>
            <a:br>
              <a:rPr lang="en-US" i="1" dirty="0"/>
            </a:br>
            <a:r>
              <a:rPr lang="en-US" i="1" dirty="0"/>
              <a:t/>
            </a:r>
            <a:br>
              <a:rPr lang="en-US" i="1" dirty="0"/>
            </a:br>
            <a:r>
              <a:rPr lang="en-US" i="1" dirty="0"/>
              <a:t/>
            </a:r>
            <a:br>
              <a:rPr lang="en-US" i="1" dirty="0"/>
            </a:br>
            <a:r>
              <a:rPr lang="en-US" i="1" dirty="0"/>
              <a:t>    </a:t>
            </a:r>
            <a:br>
              <a:rPr lang="en-US" i="1" dirty="0"/>
            </a:br>
            <a:endParaRPr lang="en-US" sz="4900" b="1" i="1" dirty="0">
              <a:solidFill>
                <a:schemeClr val="accent1">
                  <a:lumMod val="60000"/>
                  <a:lumOff val="40000"/>
                </a:schemeClr>
              </a:solidFill>
              <a:effectLst>
                <a:outerShdw blurRad="38100" dist="38100" dir="2700000" algn="tl">
                  <a:srgbClr val="000000">
                    <a:alpha val="43137"/>
                  </a:srgbClr>
                </a:outerShdw>
              </a:effectLst>
              <a:latin typeface="Algerian" panose="04020705040A02060702" pitchFamily="82" charset="0"/>
              <a:cs typeface="Calibri" panose="020F0502020204030204" pitchFamily="34" charset="0"/>
            </a:endParaRPr>
          </a:p>
        </p:txBody>
      </p:sp>
      <p:pic>
        <p:nvPicPr>
          <p:cNvPr id="1031" name="Picture 7"/>
          <p:cNvPicPr>
            <a:picLocks noChangeAspect="1" noChangeArrowheads="1"/>
          </p:cNvPicPr>
          <p:nvPr/>
        </p:nvPicPr>
        <p:blipFill>
          <a:blip r:embed="rId2" cstate="print"/>
          <a:srcRect/>
          <a:stretch>
            <a:fillRect/>
          </a:stretch>
        </p:blipFill>
        <p:spPr bwMode="auto">
          <a:xfrm>
            <a:off x="685800" y="914400"/>
            <a:ext cx="7620000" cy="5105400"/>
          </a:xfrm>
          <a:prstGeom prst="rect">
            <a:avLst/>
          </a:prstGeom>
          <a:noFill/>
          <a:ln w="9525">
            <a:noFill/>
            <a:miter lim="800000"/>
            <a:headEnd/>
            <a:tailEnd/>
          </a:ln>
        </p:spPr>
      </p:pic>
      <p:sp>
        <p:nvSpPr>
          <p:cNvPr id="6" name="TextBox 5"/>
          <p:cNvSpPr txBox="1"/>
          <p:nvPr/>
        </p:nvSpPr>
        <p:spPr>
          <a:xfrm>
            <a:off x="838200" y="1066800"/>
            <a:ext cx="4038600" cy="1015663"/>
          </a:xfrm>
          <a:prstGeom prst="rect">
            <a:avLst/>
          </a:prstGeom>
          <a:noFill/>
        </p:spPr>
        <p:txBody>
          <a:bodyPr wrap="square" rtlCol="0">
            <a:spAutoFit/>
          </a:bodyPr>
          <a:lstStyle/>
          <a:p>
            <a:endParaRPr lang="en-US" b="1" i="1" dirty="0" smtClean="0">
              <a:solidFill>
                <a:schemeClr val="accent1">
                  <a:lumMod val="60000"/>
                  <a:lumOff val="40000"/>
                </a:schemeClr>
              </a:solidFill>
              <a:effectLst>
                <a:outerShdw blurRad="38100" dist="38100" dir="2700000" algn="tl">
                  <a:srgbClr val="000000">
                    <a:alpha val="43137"/>
                  </a:srgbClr>
                </a:outerShdw>
              </a:effectLst>
              <a:latin typeface="Algerian" panose="04020705040A02060702" pitchFamily="82" charset="0"/>
              <a:cs typeface="Calibri" panose="020F0502020204030204" pitchFamily="34" charset="0"/>
            </a:endParaRPr>
          </a:p>
          <a:p>
            <a:r>
              <a:rPr lang="en-US" sz="2400" b="1" i="1" dirty="0" smtClean="0">
                <a:solidFill>
                  <a:schemeClr val="accent1">
                    <a:lumMod val="60000"/>
                    <a:lumOff val="40000"/>
                  </a:schemeClr>
                </a:solidFill>
                <a:latin typeface="Rockwell" pitchFamily="18" charset="0"/>
                <a:cs typeface="Calibri" panose="020F0502020204030204" pitchFamily="34" charset="0"/>
              </a:rPr>
              <a:t>Health  Care Analytics</a:t>
            </a:r>
          </a:p>
          <a:p>
            <a:r>
              <a:rPr lang="en-US" b="1" i="1" dirty="0" smtClean="0">
                <a:solidFill>
                  <a:schemeClr val="accent1">
                    <a:lumMod val="60000"/>
                    <a:lumOff val="40000"/>
                  </a:schemeClr>
                </a:solidFill>
                <a:effectLst>
                  <a:outerShdw blurRad="38100" dist="38100" dir="2700000" algn="tl">
                    <a:srgbClr val="000000">
                      <a:alpha val="43137"/>
                    </a:srgbClr>
                  </a:outerShdw>
                </a:effectLst>
                <a:latin typeface="Algerian" panose="04020705040A02060702" pitchFamily="82" charset="0"/>
                <a:cs typeface="Calibri" panose="020F0502020204030204" pitchFamily="34" charset="0"/>
              </a:rPr>
              <a:t> </a:t>
            </a:r>
            <a:endParaRPr 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i="1" dirty="0"/>
              <a:t>	         </a:t>
            </a:r>
            <a:r>
              <a:rPr lang="en-US" sz="3600" b="1" i="1"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Team Members</a:t>
            </a:r>
          </a:p>
        </p:txBody>
      </p:sp>
      <p:sp>
        <p:nvSpPr>
          <p:cNvPr id="3" name="Content Placeholder 2"/>
          <p:cNvSpPr>
            <a:spLocks noGrp="1"/>
          </p:cNvSpPr>
          <p:nvPr>
            <p:ph idx="1"/>
          </p:nvPr>
        </p:nvSpPr>
        <p:spPr>
          <a:xfrm>
            <a:off x="457200" y="1676400"/>
            <a:ext cx="8229600" cy="4526280"/>
          </a:xfrm>
        </p:spPr>
        <p:txBody>
          <a:bodyPr/>
          <a:lstStyle/>
          <a:p>
            <a:endParaRPr lang="en-US" dirty="0"/>
          </a:p>
          <a:p>
            <a:endParaRPr lang="en-US" dirty="0"/>
          </a:p>
        </p:txBody>
      </p:sp>
      <p:sp>
        <p:nvSpPr>
          <p:cNvPr id="4" name="Oval 3">
            <a:extLst>
              <a:ext uri="{FF2B5EF4-FFF2-40B4-BE49-F238E27FC236}">
                <a16:creationId xmlns="" xmlns:a16="http://schemas.microsoft.com/office/drawing/2014/main" id="{0D2E93CA-9A34-02D9-3F42-77F3BC849FC8}"/>
              </a:ext>
            </a:extLst>
          </p:cNvPr>
          <p:cNvSpPr/>
          <p:nvPr/>
        </p:nvSpPr>
        <p:spPr>
          <a:xfrm>
            <a:off x="3576537" y="2643626"/>
            <a:ext cx="2057400" cy="213360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Rounded Corners 4">
            <a:extLst>
              <a:ext uri="{FF2B5EF4-FFF2-40B4-BE49-F238E27FC236}">
                <a16:creationId xmlns="" xmlns:a16="http://schemas.microsoft.com/office/drawing/2014/main" id="{847A940F-5294-5407-7AA9-F46CE71CD6BD}"/>
              </a:ext>
            </a:extLst>
          </p:cNvPr>
          <p:cNvSpPr/>
          <p:nvPr/>
        </p:nvSpPr>
        <p:spPr>
          <a:xfrm>
            <a:off x="6035608" y="2423319"/>
            <a:ext cx="1600200" cy="53340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bg1"/>
                </a:solidFill>
                <a:effectLst>
                  <a:outerShdw blurRad="38100" dist="38100" dir="2700000" algn="tl">
                    <a:srgbClr val="000000">
                      <a:alpha val="43137"/>
                    </a:srgbClr>
                  </a:outerShdw>
                </a:effectLst>
                <a:latin typeface="Book Antiqua" pitchFamily="18" charset="0"/>
              </a:rPr>
              <a:t>Prashant</a:t>
            </a:r>
          </a:p>
        </p:txBody>
      </p:sp>
      <p:sp>
        <p:nvSpPr>
          <p:cNvPr id="6" name="Rectangle: Rounded Corners 5">
            <a:extLst>
              <a:ext uri="{FF2B5EF4-FFF2-40B4-BE49-F238E27FC236}">
                <a16:creationId xmlns="" xmlns:a16="http://schemas.microsoft.com/office/drawing/2014/main" id="{4AD1B806-2CC5-5762-BF0A-5BFB59DC2702}"/>
              </a:ext>
            </a:extLst>
          </p:cNvPr>
          <p:cNvSpPr/>
          <p:nvPr/>
        </p:nvSpPr>
        <p:spPr>
          <a:xfrm>
            <a:off x="6523815" y="3352800"/>
            <a:ext cx="1600200" cy="53340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bg1"/>
                </a:solidFill>
                <a:effectLst>
                  <a:outerShdw blurRad="38100" dist="38100" dir="2700000" algn="tl">
                    <a:srgbClr val="000000">
                      <a:alpha val="43137"/>
                    </a:srgbClr>
                  </a:outerShdw>
                </a:effectLst>
                <a:latin typeface="Book Antiqua" pitchFamily="18" charset="0"/>
              </a:rPr>
              <a:t>Sailaja</a:t>
            </a:r>
          </a:p>
        </p:txBody>
      </p:sp>
      <p:sp>
        <p:nvSpPr>
          <p:cNvPr id="7" name="Rectangle: Rounded Corners 6">
            <a:extLst>
              <a:ext uri="{FF2B5EF4-FFF2-40B4-BE49-F238E27FC236}">
                <a16:creationId xmlns="" xmlns:a16="http://schemas.microsoft.com/office/drawing/2014/main" id="{6C07CE16-3FD8-4FCC-3C5F-8EB598E43E2B}"/>
              </a:ext>
            </a:extLst>
          </p:cNvPr>
          <p:cNvSpPr/>
          <p:nvPr/>
        </p:nvSpPr>
        <p:spPr>
          <a:xfrm>
            <a:off x="1430371" y="2423319"/>
            <a:ext cx="1600200" cy="53340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bg1"/>
                </a:solidFill>
                <a:effectLst>
                  <a:outerShdw blurRad="38100" dist="38100" dir="2700000" algn="tl">
                    <a:srgbClr val="000000">
                      <a:alpha val="43137"/>
                    </a:srgbClr>
                  </a:outerShdw>
                </a:effectLst>
                <a:latin typeface="Book Antiqua" pitchFamily="18" charset="0"/>
              </a:rPr>
              <a:t>Kiran</a:t>
            </a:r>
          </a:p>
        </p:txBody>
      </p:sp>
      <p:sp>
        <p:nvSpPr>
          <p:cNvPr id="8" name="Rectangle: Rounded Corners 7">
            <a:extLst>
              <a:ext uri="{FF2B5EF4-FFF2-40B4-BE49-F238E27FC236}">
                <a16:creationId xmlns="" xmlns:a16="http://schemas.microsoft.com/office/drawing/2014/main" id="{7ECE6291-68FE-2013-C600-92CB3AE4FD77}"/>
              </a:ext>
            </a:extLst>
          </p:cNvPr>
          <p:cNvSpPr/>
          <p:nvPr/>
        </p:nvSpPr>
        <p:spPr>
          <a:xfrm>
            <a:off x="1028700" y="3352800"/>
            <a:ext cx="1600200" cy="53340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bg1"/>
                </a:solidFill>
                <a:effectLst>
                  <a:outerShdw blurRad="38100" dist="38100" dir="2700000" algn="tl">
                    <a:srgbClr val="000000">
                      <a:alpha val="43137"/>
                    </a:srgbClr>
                  </a:outerShdw>
                </a:effectLst>
                <a:latin typeface="Book Antiqua" pitchFamily="18" charset="0"/>
              </a:rPr>
              <a:t>Madhuri</a:t>
            </a:r>
          </a:p>
        </p:txBody>
      </p:sp>
      <p:sp>
        <p:nvSpPr>
          <p:cNvPr id="10" name="Rectangle: Rounded Corners 9">
            <a:extLst>
              <a:ext uri="{FF2B5EF4-FFF2-40B4-BE49-F238E27FC236}">
                <a16:creationId xmlns="" xmlns:a16="http://schemas.microsoft.com/office/drawing/2014/main" id="{F4864964-7992-7430-8FFB-35F69241BBDF}"/>
              </a:ext>
            </a:extLst>
          </p:cNvPr>
          <p:cNvSpPr/>
          <p:nvPr/>
        </p:nvSpPr>
        <p:spPr>
          <a:xfrm>
            <a:off x="1430371" y="4209099"/>
            <a:ext cx="1600200" cy="53340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bg1"/>
                </a:solidFill>
                <a:effectLst>
                  <a:outerShdw blurRad="38100" dist="38100" dir="2700000" algn="tl">
                    <a:srgbClr val="000000">
                      <a:alpha val="43137"/>
                    </a:srgbClr>
                  </a:outerShdw>
                </a:effectLst>
                <a:latin typeface="Book Antiqua" pitchFamily="18" charset="0"/>
              </a:rPr>
              <a:t>Vaishnavi</a:t>
            </a:r>
          </a:p>
        </p:txBody>
      </p:sp>
      <p:sp>
        <p:nvSpPr>
          <p:cNvPr id="11" name="Rectangle: Rounded Corners 10">
            <a:extLst>
              <a:ext uri="{FF2B5EF4-FFF2-40B4-BE49-F238E27FC236}">
                <a16:creationId xmlns="" xmlns:a16="http://schemas.microsoft.com/office/drawing/2014/main" id="{93AD8D94-27C6-4F16-A926-71DFCF004146}"/>
              </a:ext>
            </a:extLst>
          </p:cNvPr>
          <p:cNvSpPr/>
          <p:nvPr/>
        </p:nvSpPr>
        <p:spPr>
          <a:xfrm>
            <a:off x="6037229" y="4209099"/>
            <a:ext cx="1600200" cy="4692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bg1"/>
                </a:solidFill>
                <a:effectLst>
                  <a:outerShdw blurRad="38100" dist="38100" dir="2700000" algn="tl">
                    <a:srgbClr val="000000">
                      <a:alpha val="43137"/>
                    </a:srgbClr>
                  </a:outerShdw>
                </a:effectLst>
                <a:latin typeface="Book Antiqua" pitchFamily="18" charset="0"/>
              </a:rPr>
              <a:t>Chaitanya</a:t>
            </a:r>
          </a:p>
        </p:txBody>
      </p:sp>
      <p:sp>
        <p:nvSpPr>
          <p:cNvPr id="12" name="Rectangle: Rounded Corners 11">
            <a:extLst>
              <a:ext uri="{FF2B5EF4-FFF2-40B4-BE49-F238E27FC236}">
                <a16:creationId xmlns="" xmlns:a16="http://schemas.microsoft.com/office/drawing/2014/main" id="{43906728-B4C6-3694-6544-3436A0D8FD08}"/>
              </a:ext>
            </a:extLst>
          </p:cNvPr>
          <p:cNvSpPr/>
          <p:nvPr/>
        </p:nvSpPr>
        <p:spPr>
          <a:xfrm>
            <a:off x="3638550" y="5211763"/>
            <a:ext cx="1790700" cy="48053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bg1"/>
                </a:solidFill>
                <a:effectLst>
                  <a:outerShdw blurRad="38100" dist="38100" dir="2700000" algn="tl">
                    <a:srgbClr val="000000">
                      <a:alpha val="43137"/>
                    </a:srgbClr>
                  </a:outerShdw>
                </a:effectLst>
                <a:latin typeface="Book Antiqua" pitchFamily="18" charset="0"/>
              </a:rPr>
              <a:t>Sarita</a:t>
            </a:r>
          </a:p>
        </p:txBody>
      </p:sp>
      <p:grpSp>
        <p:nvGrpSpPr>
          <p:cNvPr id="13" name="Google Shape;11508;p63">
            <a:extLst>
              <a:ext uri="{FF2B5EF4-FFF2-40B4-BE49-F238E27FC236}">
                <a16:creationId xmlns="" xmlns:a16="http://schemas.microsoft.com/office/drawing/2014/main" id="{D7B9CABD-20E3-3506-9ED1-932FF07C3E38}"/>
              </a:ext>
            </a:extLst>
          </p:cNvPr>
          <p:cNvGrpSpPr/>
          <p:nvPr/>
        </p:nvGrpSpPr>
        <p:grpSpPr>
          <a:xfrm>
            <a:off x="4210606" y="3665671"/>
            <a:ext cx="644269" cy="44755"/>
            <a:chOff x="3633550" y="2075775"/>
            <a:chExt cx="227650" cy="17350"/>
          </a:xfrm>
          <a:solidFill>
            <a:schemeClr val="tx1">
              <a:lumMod val="90000"/>
              <a:lumOff val="10000"/>
            </a:schemeClr>
          </a:solidFill>
        </p:grpSpPr>
        <p:sp>
          <p:nvSpPr>
            <p:cNvPr id="15" name="Google Shape;11510;p63">
              <a:extLst>
                <a:ext uri="{FF2B5EF4-FFF2-40B4-BE49-F238E27FC236}">
                  <a16:creationId xmlns="" xmlns:a16="http://schemas.microsoft.com/office/drawing/2014/main" id="{C0EAFA3F-2A44-2BC5-2881-2CF040D53CC2}"/>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 name="Google Shape;11511;p63">
              <a:extLst>
                <a:ext uri="{FF2B5EF4-FFF2-40B4-BE49-F238E27FC236}">
                  <a16:creationId xmlns="" xmlns:a16="http://schemas.microsoft.com/office/drawing/2014/main" id="{91251798-D31F-D621-2056-174558C65271}"/>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17" name="Google Shape;11508;p63">
            <a:extLst>
              <a:ext uri="{FF2B5EF4-FFF2-40B4-BE49-F238E27FC236}">
                <a16:creationId xmlns="" xmlns:a16="http://schemas.microsoft.com/office/drawing/2014/main" id="{FEB42CB6-F666-678D-93D0-C97398111B82}"/>
              </a:ext>
            </a:extLst>
          </p:cNvPr>
          <p:cNvGrpSpPr/>
          <p:nvPr/>
        </p:nvGrpSpPr>
        <p:grpSpPr>
          <a:xfrm>
            <a:off x="4210606" y="3352800"/>
            <a:ext cx="894794" cy="856299"/>
            <a:chOff x="3599700" y="1954475"/>
            <a:chExt cx="296175" cy="295400"/>
          </a:xfrm>
          <a:solidFill>
            <a:schemeClr val="bg1">
              <a:lumMod val="40000"/>
              <a:lumOff val="60000"/>
            </a:schemeClr>
          </a:solidFill>
        </p:grpSpPr>
        <p:sp>
          <p:nvSpPr>
            <p:cNvPr id="18" name="Google Shape;11509;p63">
              <a:extLst>
                <a:ext uri="{FF2B5EF4-FFF2-40B4-BE49-F238E27FC236}">
                  <a16:creationId xmlns="" xmlns:a16="http://schemas.microsoft.com/office/drawing/2014/main" id="{6D5C71ED-7098-BD4F-C726-111C6DC3A1D2}"/>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10;p63">
              <a:extLst>
                <a:ext uri="{FF2B5EF4-FFF2-40B4-BE49-F238E27FC236}">
                  <a16:creationId xmlns="" xmlns:a16="http://schemas.microsoft.com/office/drawing/2014/main" id="{3EBB33C7-DD88-7103-E8F1-921B1737C413}"/>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11;p63">
              <a:extLst>
                <a:ext uri="{FF2B5EF4-FFF2-40B4-BE49-F238E27FC236}">
                  <a16:creationId xmlns="" xmlns:a16="http://schemas.microsoft.com/office/drawing/2014/main" id="{ADA0D89E-2291-01D4-0891-D6F5E8E78EF9}"/>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7"/>
          <p:cNvPicPr>
            <a:picLocks noChangeAspect="1" noChangeArrowheads="1"/>
          </p:cNvPicPr>
          <p:nvPr/>
        </p:nvPicPr>
        <p:blipFill>
          <a:blip r:embed="rId2" cstate="print"/>
          <a:srcRect/>
          <a:stretch>
            <a:fillRect/>
          </a:stretch>
        </p:blipFill>
        <p:spPr bwMode="auto">
          <a:xfrm>
            <a:off x="1066800" y="457200"/>
            <a:ext cx="1069200" cy="8382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i="1" dirty="0"/>
              <a:t>  </a:t>
            </a:r>
            <a:r>
              <a:rPr lang="en-US" sz="3600" b="1" i="1"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Objectives</a:t>
            </a:r>
          </a:p>
        </p:txBody>
      </p:sp>
      <p:sp>
        <p:nvSpPr>
          <p:cNvPr id="3" name="Content Placeholder 2"/>
          <p:cNvSpPr>
            <a:spLocks noGrp="1"/>
          </p:cNvSpPr>
          <p:nvPr>
            <p:ph idx="1"/>
          </p:nvPr>
        </p:nvSpPr>
        <p:spPr/>
        <p:txBody>
          <a:bodyPr/>
          <a:lstStyle/>
          <a:p>
            <a:endParaRPr lang="en-US" dirty="0"/>
          </a:p>
          <a:p>
            <a:endParaRPr lang="en-US" dirty="0"/>
          </a:p>
        </p:txBody>
      </p:sp>
      <p:sp>
        <p:nvSpPr>
          <p:cNvPr id="9" name="TextBox 8"/>
          <p:cNvSpPr txBox="1"/>
          <p:nvPr/>
        </p:nvSpPr>
        <p:spPr>
          <a:xfrm>
            <a:off x="457200" y="1524000"/>
            <a:ext cx="8153400" cy="5909310"/>
          </a:xfrm>
          <a:prstGeom prst="rect">
            <a:avLst/>
          </a:prstGeom>
          <a:noFill/>
        </p:spPr>
        <p:txBody>
          <a:bodyPr wrap="square" rtlCol="0">
            <a:spAutoFit/>
          </a:bodyPr>
          <a:lstStyle/>
          <a:p>
            <a:endParaRPr lang="en-US" sz="2800" i="1" dirty="0">
              <a:solidFill>
                <a:schemeClr val="accent4">
                  <a:lumMod val="60000"/>
                  <a:lumOff val="40000"/>
                </a:schemeClr>
              </a:solidFill>
              <a:effectLst>
                <a:outerShdw blurRad="38100" dist="38100" dir="2700000" algn="tl">
                  <a:srgbClr val="000000">
                    <a:alpha val="43137"/>
                  </a:srgbClr>
                </a:outerShdw>
              </a:effectLst>
              <a:latin typeface="Book Antiqua" pitchFamily="18" charset="0"/>
            </a:endParaRPr>
          </a:p>
          <a:p>
            <a:pPr>
              <a:buFont typeface="Wingdings" pitchFamily="2" charset="2"/>
              <a:buChar char="v"/>
            </a:pPr>
            <a:r>
              <a:rPr lang="en-US" sz="1600" dirty="0">
                <a:ea typeface="Cambria" pitchFamily="18" charset="0"/>
              </a:rPr>
              <a:t>      Health care analysis is useful to </a:t>
            </a:r>
            <a:r>
              <a:rPr lang="en-US" sz="1600" dirty="0"/>
              <a:t>determine and analyze key health indicators        such as morbidity, mortality, and disease prevalence to understand the health status of the population.</a:t>
            </a:r>
          </a:p>
          <a:p>
            <a:endParaRPr lang="en-US" sz="1600" dirty="0"/>
          </a:p>
          <a:p>
            <a:pPr>
              <a:buFont typeface="Wingdings" pitchFamily="2" charset="2"/>
              <a:buChar char="v"/>
            </a:pPr>
            <a:r>
              <a:rPr lang="en-US" sz="1600" dirty="0"/>
              <a:t>     Assess patient outcomes and satisfaction to gauge the quality of healthcare services and identify areas for improvement.</a:t>
            </a:r>
          </a:p>
          <a:p>
            <a:pPr>
              <a:buFont typeface="Wingdings" pitchFamily="2" charset="2"/>
              <a:buChar char="v"/>
            </a:pPr>
            <a:endParaRPr lang="en-US" sz="1600" dirty="0"/>
          </a:p>
          <a:p>
            <a:pPr>
              <a:buFont typeface="Wingdings" pitchFamily="2" charset="2"/>
              <a:buChar char="v"/>
            </a:pPr>
            <a:r>
              <a:rPr lang="en-US" sz="1600" dirty="0"/>
              <a:t>     Examine the accessibility of healthcare services, including geographic distribution, availability of healthcare facilities, and barriers to access.</a:t>
            </a:r>
          </a:p>
          <a:p>
            <a:pPr>
              <a:buFont typeface="Wingdings" pitchFamily="2" charset="2"/>
              <a:buChar char="v"/>
            </a:pPr>
            <a:endParaRPr lang="en-US" sz="1600" dirty="0"/>
          </a:p>
          <a:p>
            <a:pPr>
              <a:buFont typeface="Wingdings" pitchFamily="2" charset="2"/>
              <a:buChar char="v"/>
            </a:pPr>
            <a:r>
              <a:rPr lang="en-US" sz="1600" dirty="0"/>
              <a:t>     Anticipate and analyze emerging trends in healthcare, including technological advancements, demographic shifts, and policy changes, to help stakeholders prepare for the future.</a:t>
            </a:r>
          </a:p>
          <a:p>
            <a:pPr>
              <a:buFont typeface="Wingdings" pitchFamily="2" charset="2"/>
              <a:buChar char="v"/>
            </a:pPr>
            <a:endParaRPr lang="en-US" sz="1600" dirty="0"/>
          </a:p>
          <a:p>
            <a:pPr>
              <a:buFont typeface="Wingdings" pitchFamily="2" charset="2"/>
              <a:buChar char="v"/>
            </a:pPr>
            <a:r>
              <a:rPr lang="en-US" sz="1600" dirty="0"/>
              <a:t>     Based on the analysis, provide actionable recommendations for improving healthcare delivery, efficiency, and outcomes.</a:t>
            </a:r>
          </a:p>
          <a:p>
            <a:pPr>
              <a:buFont typeface="Wingdings" pitchFamily="2" charset="2"/>
              <a:buChar char="v"/>
            </a:pPr>
            <a:endParaRPr lang="en-US" sz="1600" dirty="0"/>
          </a:p>
          <a:p>
            <a:pPr>
              <a:buFont typeface="Wingdings" pitchFamily="2" charset="2"/>
              <a:buChar char="v"/>
            </a:pPr>
            <a:endParaRPr lang="en-US" sz="1600" dirty="0"/>
          </a:p>
          <a:p>
            <a:endParaRPr lang="en-US" sz="1600" dirty="0">
              <a:ea typeface="Cambria" pitchFamily="18" charset="0"/>
            </a:endParaRPr>
          </a:p>
          <a:p>
            <a:endParaRPr lang="en-US" sz="2800" i="1" dirty="0">
              <a:solidFill>
                <a:schemeClr val="accent4">
                  <a:lumMod val="60000"/>
                  <a:lumOff val="40000"/>
                </a:schemeClr>
              </a:solidFill>
              <a:effectLst>
                <a:outerShdw blurRad="38100" dist="38100" dir="2700000" algn="tl">
                  <a:srgbClr val="000000">
                    <a:alpha val="43137"/>
                  </a:srgbClr>
                </a:outerShdw>
              </a:effectLst>
            </a:endParaRPr>
          </a:p>
          <a:p>
            <a:pPr marL="342900" indent="-342900"/>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457200"/>
            <a:ext cx="972000" cy="762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i="1" dirty="0"/>
              <a:t>	    </a:t>
            </a:r>
            <a:r>
              <a:rPr lang="en-US" sz="3600" b="1" i="1"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Health Care Analytics </a:t>
            </a:r>
          </a:p>
        </p:txBody>
      </p:sp>
      <p:sp>
        <p:nvSpPr>
          <p:cNvPr id="3" name="Content Placeholder 2"/>
          <p:cNvSpPr>
            <a:spLocks noGrp="1"/>
          </p:cNvSpPr>
          <p:nvPr>
            <p:ph idx="1"/>
          </p:nvPr>
        </p:nvSpPr>
        <p:spPr/>
        <p:txBody>
          <a:bodyPr/>
          <a:lstStyle/>
          <a:p>
            <a:endParaRPr lang="en-US" dirty="0"/>
          </a:p>
          <a:p>
            <a:endParaRPr lang="en-US" dirty="0"/>
          </a:p>
        </p:txBody>
      </p:sp>
      <p:sp>
        <p:nvSpPr>
          <p:cNvPr id="9" name="TextBox 8"/>
          <p:cNvSpPr txBox="1"/>
          <p:nvPr/>
        </p:nvSpPr>
        <p:spPr>
          <a:xfrm>
            <a:off x="457200" y="1524000"/>
            <a:ext cx="8153400" cy="5909310"/>
          </a:xfrm>
          <a:prstGeom prst="rect">
            <a:avLst/>
          </a:prstGeom>
          <a:noFill/>
        </p:spPr>
        <p:txBody>
          <a:bodyPr wrap="square" rtlCol="0">
            <a:spAutoFit/>
          </a:bodyPr>
          <a:lstStyle/>
          <a:p>
            <a:endParaRPr lang="en-US" sz="2000" b="1" i="1" dirty="0">
              <a:solidFill>
                <a:srgbClr val="00B0F0"/>
              </a:solidFill>
              <a:effectLst>
                <a:outerShdw blurRad="38100" dist="38100" dir="2700000" algn="tl">
                  <a:srgbClr val="000000">
                    <a:alpha val="43137"/>
                  </a:srgbClr>
                </a:outerShdw>
              </a:effectLst>
              <a:latin typeface="+mj-lt"/>
            </a:endParaRPr>
          </a:p>
          <a:p>
            <a:r>
              <a:rPr lang="en-US" sz="2000" b="1" i="1" dirty="0">
                <a:solidFill>
                  <a:srgbClr val="00B0F0"/>
                </a:solidFill>
                <a:effectLst>
                  <a:outerShdw blurRad="38100" dist="38100" dir="2700000" algn="tl">
                    <a:srgbClr val="000000">
                      <a:alpha val="43137"/>
                    </a:srgbClr>
                  </a:outerShdw>
                </a:effectLst>
                <a:latin typeface="+mj-lt"/>
              </a:rPr>
              <a:t>Project Details :</a:t>
            </a:r>
          </a:p>
          <a:p>
            <a:r>
              <a:rPr lang="en-US" sz="1600" dirty="0"/>
              <a:t>The scope of the healthcare analysis project focuses on providing a comprehensive understanding of the distribution, types, and characteristics of hospitals in a specified geographic area. The analysis encompasses various dimensions to support informed decision-making and strategic planning within the healthcare sector.</a:t>
            </a:r>
          </a:p>
          <a:p>
            <a:endParaRPr lang="en-US" sz="1600" dirty="0"/>
          </a:p>
          <a:p>
            <a:r>
              <a:rPr lang="en-US" sz="2000" b="1" i="1" dirty="0">
                <a:solidFill>
                  <a:srgbClr val="00B0F0"/>
                </a:solidFill>
                <a:effectLst>
                  <a:outerShdw blurRad="38100" dist="38100" dir="2700000" algn="tl">
                    <a:srgbClr val="000000">
                      <a:alpha val="43137"/>
                    </a:srgbClr>
                  </a:outerShdw>
                </a:effectLst>
                <a:latin typeface="+mj-lt"/>
              </a:rPr>
              <a:t>Project Deliverables:</a:t>
            </a:r>
          </a:p>
          <a:p>
            <a:pPr>
              <a:buFont typeface="Wingdings" pitchFamily="2" charset="2"/>
              <a:buChar char="Ø"/>
            </a:pPr>
            <a:r>
              <a:rPr lang="en-US" sz="1600" dirty="0"/>
              <a:t>    </a:t>
            </a:r>
            <a:r>
              <a:rPr lang="en-US" sz="1600" dirty="0">
                <a:solidFill>
                  <a:srgbClr val="92D050"/>
                </a:solidFill>
              </a:rPr>
              <a:t>Geographical Maps:   </a:t>
            </a:r>
            <a:r>
              <a:rPr lang="en-US" sz="1600" dirty="0"/>
              <a:t>Visual representation of hospital distribution across the specified geographic area.</a:t>
            </a:r>
          </a:p>
          <a:p>
            <a:pPr>
              <a:buFont typeface="Wingdings" pitchFamily="2" charset="2"/>
              <a:buChar char="Ø"/>
            </a:pPr>
            <a:r>
              <a:rPr lang="en-US" sz="1600" dirty="0"/>
              <a:t>    </a:t>
            </a:r>
            <a:r>
              <a:rPr lang="en-US" sz="1600" dirty="0">
                <a:solidFill>
                  <a:srgbClr val="92D050"/>
                </a:solidFill>
              </a:rPr>
              <a:t>Categorization Reports:  </a:t>
            </a:r>
            <a:r>
              <a:rPr lang="en-US" sz="1600" dirty="0"/>
              <a:t>Reports detailing the types and ownership distribution of hospitals.</a:t>
            </a:r>
          </a:p>
          <a:p>
            <a:pPr>
              <a:buFont typeface="Wingdings" pitchFamily="2" charset="2"/>
              <a:buChar char="Ø"/>
            </a:pPr>
            <a:r>
              <a:rPr lang="en-US" sz="1600" dirty="0"/>
              <a:t>    </a:t>
            </a:r>
            <a:r>
              <a:rPr lang="en-US" sz="1600" dirty="0">
                <a:solidFill>
                  <a:srgbClr val="92D050"/>
                </a:solidFill>
              </a:rPr>
              <a:t>Emergency Services Report:   </a:t>
            </a:r>
            <a:r>
              <a:rPr lang="en-US" sz="1600" dirty="0"/>
              <a:t>A report indicating the percentage of hospitals providing emergency services.</a:t>
            </a:r>
          </a:p>
          <a:p>
            <a:pPr>
              <a:buFont typeface="Wingdings" pitchFamily="2" charset="2"/>
              <a:buChar char="Ø"/>
            </a:pPr>
            <a:r>
              <a:rPr lang="en-US" sz="1600" dirty="0"/>
              <a:t>   </a:t>
            </a:r>
            <a:r>
              <a:rPr lang="en-US" sz="1600" dirty="0">
                <a:solidFill>
                  <a:srgbClr val="92D050"/>
                </a:solidFill>
              </a:rPr>
              <a:t>Overall Rating Summary:  </a:t>
            </a:r>
            <a:r>
              <a:rPr lang="en-US" sz="1600" dirty="0"/>
              <a:t>Summary report of overall hospital ratings, highlighting notable trends.</a:t>
            </a:r>
          </a:p>
          <a:p>
            <a:pPr>
              <a:buFont typeface="Wingdings" pitchFamily="2" charset="2"/>
              <a:buChar char="Ø"/>
            </a:pPr>
            <a:r>
              <a:rPr lang="en-US" sz="1600" dirty="0"/>
              <a:t>    </a:t>
            </a:r>
            <a:r>
              <a:rPr lang="en-US" sz="1600" dirty="0">
                <a:solidFill>
                  <a:srgbClr val="92D050"/>
                </a:solidFill>
              </a:rPr>
              <a:t>Measure Group Analysis Reports:   </a:t>
            </a:r>
            <a:r>
              <a:rPr lang="en-US" sz="1600" dirty="0"/>
              <a:t>Detailed reports for each measure group, providing insights and recommendations.</a:t>
            </a:r>
          </a:p>
          <a:p>
            <a:endParaRPr lang="en-US" sz="1600" dirty="0"/>
          </a:p>
          <a:p>
            <a:endParaRPr lang="en-US" sz="1600" dirty="0">
              <a:ea typeface="Cambria" pitchFamily="18" charset="0"/>
            </a:endParaRPr>
          </a:p>
          <a:p>
            <a:endParaRPr lang="en-US" sz="2800" i="1" dirty="0">
              <a:solidFill>
                <a:schemeClr val="accent4">
                  <a:lumMod val="60000"/>
                  <a:lumOff val="40000"/>
                </a:schemeClr>
              </a:solidFill>
              <a:effectLst>
                <a:outerShdw blurRad="38100" dist="38100" dir="2700000" algn="tl">
                  <a:srgbClr val="000000">
                    <a:alpha val="43137"/>
                  </a:srgbClr>
                </a:outerShdw>
              </a:effectLst>
            </a:endParaRPr>
          </a:p>
          <a:p>
            <a:pPr marL="342900" indent="-342900"/>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457200"/>
            <a:ext cx="972000" cy="762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534400" cy="1143000"/>
          </a:xfrm>
        </p:spPr>
        <p:txBody>
          <a:bodyPr anchor="ctr">
            <a:normAutofit fontScale="90000"/>
          </a:bodyPr>
          <a:lstStyle/>
          <a:p>
            <a:pPr algn="ctr"/>
            <a:r>
              <a:rPr lang="en-US" i="1" dirty="0"/>
              <a:t>	    </a:t>
            </a:r>
            <a:r>
              <a:rPr lang="en-US" i="1" dirty="0" smtClean="0"/>
              <a:t/>
            </a:r>
            <a:br>
              <a:rPr lang="en-US" i="1" dirty="0" smtClean="0"/>
            </a:br>
            <a:r>
              <a:rPr lang="en-US" i="1" dirty="0" smtClean="0"/>
              <a:t>       </a:t>
            </a:r>
            <a:r>
              <a:rPr lang="en-US" sz="3600" b="1" i="1" dirty="0" smtClean="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Overall </a:t>
            </a:r>
            <a:r>
              <a:rPr lang="en-US" sz="3600" b="1" i="1"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Hospital Star Rating </a:t>
            </a:r>
            <a:r>
              <a:rPr lang="en-US" sz="3600" b="1" i="1" dirty="0" smtClean="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Dashboard </a:t>
            </a:r>
            <a:r>
              <a:rPr lang="en-US" sz="3600" b="1" i="1"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n-US" sz="4000" b="1" i="1"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US" sz="4000" b="1" i="1"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lang="en-US" sz="4000" b="1" i="1"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9" name="TextBox 8"/>
          <p:cNvSpPr txBox="1"/>
          <p:nvPr/>
        </p:nvSpPr>
        <p:spPr>
          <a:xfrm>
            <a:off x="457200" y="1524000"/>
            <a:ext cx="8153400" cy="7755969"/>
          </a:xfrm>
          <a:prstGeom prst="rect">
            <a:avLst/>
          </a:prstGeom>
          <a:noFill/>
        </p:spPr>
        <p:txBody>
          <a:bodyPr wrap="square" numCol="1" rtlCol="0">
            <a:spAutoFit/>
          </a:bodyPr>
          <a:lstStyle/>
          <a:p>
            <a:endParaRPr lang="en-US" sz="1600" dirty="0">
              <a:solidFill>
                <a:srgbClr val="FF6600"/>
              </a:solidFill>
              <a:ea typeface="Cambria" pitchFamily="18" charset="0"/>
            </a:endParaRPr>
          </a:p>
          <a:p>
            <a:r>
              <a:rPr lang="en-US" sz="2000" u="sng" dirty="0" smtClean="0">
                <a:solidFill>
                  <a:srgbClr val="FF6600"/>
                </a:solidFill>
                <a:effectLst>
                  <a:outerShdw blurRad="38100" dist="38100" dir="2700000" algn="tl">
                    <a:srgbClr val="000000">
                      <a:alpha val="43137"/>
                    </a:srgbClr>
                  </a:outerShdw>
                </a:effectLst>
                <a:ea typeface="Cambria" pitchFamily="18" charset="0"/>
              </a:rPr>
              <a:t>Key </a:t>
            </a:r>
            <a:r>
              <a:rPr lang="en-US" sz="2000" u="sng" dirty="0">
                <a:solidFill>
                  <a:srgbClr val="FF6600"/>
                </a:solidFill>
                <a:effectLst>
                  <a:outerShdw blurRad="38100" dist="38100" dir="2700000" algn="tl">
                    <a:srgbClr val="000000">
                      <a:alpha val="43137"/>
                    </a:srgbClr>
                  </a:outerShdw>
                </a:effectLst>
                <a:ea typeface="Cambria" pitchFamily="18" charset="0"/>
              </a:rPr>
              <a:t>Points </a:t>
            </a:r>
            <a:r>
              <a:rPr lang="en-US" sz="2000" u="sng" dirty="0" smtClean="0">
                <a:solidFill>
                  <a:srgbClr val="FF6600"/>
                </a:solidFill>
                <a:effectLst>
                  <a:outerShdw blurRad="38100" dist="38100" dir="2700000" algn="tl">
                    <a:srgbClr val="000000">
                      <a:alpha val="43137"/>
                    </a:srgbClr>
                  </a:outerShdw>
                </a:effectLst>
                <a:ea typeface="Cambria" pitchFamily="18" charset="0"/>
              </a:rPr>
              <a:t>:</a:t>
            </a:r>
          </a:p>
          <a:p>
            <a:endParaRPr lang="en-US" sz="1600" dirty="0" smtClean="0">
              <a:ea typeface="Cambria" pitchFamily="18" charset="0"/>
            </a:endParaRPr>
          </a:p>
          <a:p>
            <a:pPr>
              <a:buFont typeface="Wingdings" pitchFamily="2" charset="2"/>
              <a:buChar char="Ø"/>
            </a:pPr>
            <a:r>
              <a:rPr lang="en-US" sz="1400" dirty="0" smtClean="0">
                <a:ea typeface="Cambria" pitchFamily="18" charset="0"/>
              </a:rPr>
              <a:t> No. of hospitals that provide </a:t>
            </a:r>
          </a:p>
          <a:p>
            <a:r>
              <a:rPr lang="en-US" sz="1400" dirty="0" smtClean="0">
                <a:ea typeface="Cambria" pitchFamily="18" charset="0"/>
              </a:rPr>
              <a:t>emergency services are 4456.</a:t>
            </a:r>
          </a:p>
          <a:p>
            <a:endParaRPr lang="en-US" sz="1400" dirty="0" smtClean="0">
              <a:ea typeface="Cambria" pitchFamily="18" charset="0"/>
            </a:endParaRPr>
          </a:p>
          <a:p>
            <a:pPr>
              <a:buFont typeface="Wingdings" pitchFamily="2" charset="2"/>
              <a:buChar char="Ø"/>
            </a:pPr>
            <a:r>
              <a:rPr lang="en-US" sz="1400" dirty="0" smtClean="0">
                <a:ea typeface="Cambria" pitchFamily="18" charset="0"/>
              </a:rPr>
              <a:t> Count of hospital ownership for</a:t>
            </a:r>
          </a:p>
          <a:p>
            <a:r>
              <a:rPr lang="en-US" sz="1400" dirty="0" smtClean="0">
                <a:ea typeface="Cambria" pitchFamily="18" charset="0"/>
              </a:rPr>
              <a:t> Acute care hospital is maximum – 3224.</a:t>
            </a:r>
          </a:p>
          <a:p>
            <a:endParaRPr lang="en-US" sz="1400" dirty="0" smtClean="0">
              <a:ea typeface="Cambria" pitchFamily="18" charset="0"/>
            </a:endParaRPr>
          </a:p>
          <a:p>
            <a:pPr>
              <a:buFont typeface="Wingdings" pitchFamily="2" charset="2"/>
              <a:buChar char="Ø"/>
            </a:pPr>
            <a:r>
              <a:rPr lang="en-US" sz="1400" dirty="0" smtClean="0">
                <a:ea typeface="Cambria" pitchFamily="18" charset="0"/>
              </a:rPr>
              <a:t> Count of hospitals with zero ratings </a:t>
            </a:r>
          </a:p>
          <a:p>
            <a:r>
              <a:rPr lang="en-US" sz="1400" dirty="0" smtClean="0">
                <a:ea typeface="Cambria" pitchFamily="18" charset="0"/>
              </a:rPr>
              <a:t>are maximum – 2223</a:t>
            </a:r>
          </a:p>
          <a:p>
            <a:endParaRPr lang="en-US" sz="1400" dirty="0" smtClean="0">
              <a:ea typeface="Cambria" pitchFamily="18" charset="0"/>
            </a:endParaRPr>
          </a:p>
          <a:p>
            <a:pPr>
              <a:buFont typeface="Wingdings" pitchFamily="2" charset="2"/>
              <a:buChar char="Ø"/>
            </a:pPr>
            <a:r>
              <a:rPr lang="en-US" sz="1400" dirty="0" smtClean="0">
                <a:ea typeface="Cambria" pitchFamily="18" charset="0"/>
              </a:rPr>
              <a:t>  Count of hospitals with 5 ratings are </a:t>
            </a:r>
          </a:p>
          <a:p>
            <a:r>
              <a:rPr lang="en-US" sz="1400" dirty="0" smtClean="0">
                <a:ea typeface="Cambria" pitchFamily="18" charset="0"/>
              </a:rPr>
              <a:t>Minimum – 430</a:t>
            </a:r>
          </a:p>
          <a:p>
            <a:endParaRPr lang="en-US" sz="1400" dirty="0" smtClean="0">
              <a:ea typeface="Cambria" pitchFamily="18" charset="0"/>
            </a:endParaRPr>
          </a:p>
          <a:p>
            <a:pPr>
              <a:buFont typeface="Wingdings" pitchFamily="2" charset="2"/>
              <a:buChar char="Ø"/>
            </a:pPr>
            <a:r>
              <a:rPr lang="en-US" sz="1400" dirty="0" smtClean="0">
                <a:ea typeface="Cambria" pitchFamily="18" charset="0"/>
              </a:rPr>
              <a:t> Count of hospitals for the </a:t>
            </a:r>
            <a:r>
              <a:rPr lang="en-US" sz="1400" dirty="0" smtClean="0">
                <a:ea typeface="Cambria" pitchFamily="18" charset="0"/>
              </a:rPr>
              <a:t>year </a:t>
            </a:r>
            <a:r>
              <a:rPr lang="en-US" sz="1400" dirty="0" smtClean="0">
                <a:ea typeface="Cambria" pitchFamily="18" charset="0"/>
              </a:rPr>
              <a:t>1950 is 92</a:t>
            </a:r>
          </a:p>
          <a:p>
            <a:endParaRPr lang="en-US" sz="1400" dirty="0" smtClean="0">
              <a:ea typeface="Cambria" pitchFamily="18" charset="0"/>
            </a:endParaRPr>
          </a:p>
          <a:p>
            <a:pPr>
              <a:buFont typeface="Wingdings" pitchFamily="2" charset="2"/>
              <a:buChar char="Ø"/>
            </a:pPr>
            <a:r>
              <a:rPr lang="en-US" sz="1400" dirty="0" smtClean="0">
                <a:ea typeface="Cambria" pitchFamily="18" charset="0"/>
              </a:rPr>
              <a:t>Count of hospitals for </a:t>
            </a:r>
            <a:r>
              <a:rPr lang="en-US" sz="1400" dirty="0" smtClean="0">
                <a:ea typeface="Cambria" pitchFamily="18" charset="0"/>
              </a:rPr>
              <a:t>the year </a:t>
            </a:r>
            <a:r>
              <a:rPr lang="en-US" sz="1400" dirty="0" smtClean="0">
                <a:ea typeface="Cambria" pitchFamily="18" charset="0"/>
              </a:rPr>
              <a:t>2007 is 90</a:t>
            </a:r>
          </a:p>
          <a:p>
            <a:pPr>
              <a:buFont typeface="Wingdings" pitchFamily="2" charset="2"/>
              <a:buChar char="Ø"/>
            </a:pPr>
            <a:endParaRPr lang="en-US" sz="1600" dirty="0" smtClean="0">
              <a:ea typeface="Cambria" pitchFamily="18" charset="0"/>
            </a:endParaRPr>
          </a:p>
          <a:p>
            <a:endParaRPr lang="en-US" sz="1600" dirty="0" smtClean="0">
              <a:ea typeface="Cambria" pitchFamily="18" charset="0"/>
            </a:endParaRPr>
          </a:p>
          <a:p>
            <a:endParaRPr lang="en-US" sz="1600" dirty="0" smtClean="0">
              <a:ea typeface="Cambria" pitchFamily="18" charset="0"/>
            </a:endParaRPr>
          </a:p>
          <a:p>
            <a:pPr>
              <a:buFont typeface="Wingdings" pitchFamily="2" charset="2"/>
              <a:buChar char="Ø"/>
            </a:pPr>
            <a:endParaRPr lang="en-US" sz="1600" dirty="0" smtClean="0">
              <a:ea typeface="Cambria" pitchFamily="18" charset="0"/>
            </a:endParaRPr>
          </a:p>
          <a:p>
            <a:endParaRPr lang="en-US" sz="1600" dirty="0" smtClean="0">
              <a:ea typeface="Cambria" pitchFamily="18" charset="0"/>
            </a:endParaRPr>
          </a:p>
          <a:p>
            <a:endParaRPr lang="en-US" sz="1600" dirty="0" smtClean="0">
              <a:ea typeface="Cambria" pitchFamily="18" charset="0"/>
            </a:endParaRPr>
          </a:p>
          <a:p>
            <a:pPr>
              <a:buFont typeface="Wingdings" pitchFamily="2" charset="2"/>
              <a:buChar char="Ø"/>
            </a:pPr>
            <a:endParaRPr lang="en-US" sz="1600" dirty="0" smtClean="0">
              <a:ea typeface="Cambria" pitchFamily="18" charset="0"/>
            </a:endParaRPr>
          </a:p>
          <a:p>
            <a:pPr>
              <a:buFont typeface="Wingdings" pitchFamily="2" charset="2"/>
              <a:buChar char="Ø"/>
            </a:pPr>
            <a:endParaRPr lang="en-US" sz="1600" dirty="0" smtClean="0">
              <a:ea typeface="Cambria" pitchFamily="18" charset="0"/>
            </a:endParaRPr>
          </a:p>
          <a:p>
            <a:pPr>
              <a:buFont typeface="Wingdings" pitchFamily="2" charset="2"/>
              <a:buChar char="Ø"/>
            </a:pPr>
            <a:endParaRPr lang="en-US" sz="1600" dirty="0">
              <a:ea typeface="Cambria" pitchFamily="18" charset="0"/>
            </a:endParaRPr>
          </a:p>
          <a:p>
            <a:endParaRPr lang="en-US" sz="1600" dirty="0">
              <a:ea typeface="Cambria" pitchFamily="18" charset="0"/>
            </a:endParaRPr>
          </a:p>
          <a:p>
            <a:pPr>
              <a:buFont typeface="Wingdings" pitchFamily="2" charset="2"/>
              <a:buChar char="Ø"/>
            </a:pPr>
            <a:endParaRPr lang="en-US" sz="1600" dirty="0">
              <a:ea typeface="Cambria" pitchFamily="18" charset="0"/>
            </a:endParaRPr>
          </a:p>
          <a:p>
            <a:endParaRPr lang="en-US" sz="2800" i="1" dirty="0">
              <a:solidFill>
                <a:schemeClr val="accent4">
                  <a:lumMod val="60000"/>
                  <a:lumOff val="40000"/>
                </a:schemeClr>
              </a:solidFill>
              <a:effectLst>
                <a:outerShdw blurRad="38100" dist="38100" dir="2700000" algn="tl">
                  <a:srgbClr val="000000">
                    <a:alpha val="43137"/>
                  </a:srgbClr>
                </a:outerShdw>
              </a:effectLst>
            </a:endParaRPr>
          </a:p>
          <a:p>
            <a:pPr marL="342900" indent="-342900"/>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457200"/>
            <a:ext cx="972000" cy="76200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4267200" y="1905000"/>
            <a:ext cx="4495800" cy="41910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534400" cy="1143000"/>
          </a:xfrm>
        </p:spPr>
        <p:txBody>
          <a:bodyPr anchor="ctr">
            <a:normAutofit fontScale="90000"/>
          </a:bodyPr>
          <a:lstStyle/>
          <a:p>
            <a:pPr algn="l"/>
            <a:r>
              <a:rPr lang="en-US" i="1" dirty="0"/>
              <a:t>	    </a:t>
            </a:r>
            <a:br>
              <a:rPr lang="en-US" i="1" dirty="0"/>
            </a:br>
            <a:r>
              <a:rPr lang="en-US" i="1" dirty="0" smtClean="0"/>
              <a:t/>
            </a:r>
            <a:br>
              <a:rPr lang="en-US" i="1" dirty="0" smtClean="0"/>
            </a:br>
            <a:r>
              <a:rPr lang="en-US" i="1" dirty="0" smtClean="0"/>
              <a:t>	   </a:t>
            </a:r>
            <a:r>
              <a:rPr lang="en-US" sz="3800" b="1" i="1" dirty="0" smtClean="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Unplanned </a:t>
            </a:r>
            <a:r>
              <a:rPr lang="en-US" sz="3800" b="1" i="1"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Hospital </a:t>
            </a:r>
            <a:r>
              <a:rPr lang="en-US" sz="3800" b="1" i="1" dirty="0" smtClean="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Visit Dashboard </a:t>
            </a:r>
            <a:r>
              <a:rPr lang="en-US" sz="3800" b="1" i="1"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br>
              <a:rPr lang="en-US" sz="3800" b="1" i="1"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3800" dirty="0">
                <a:latin typeface="Calibri" panose="020F0502020204030204" pitchFamily="34" charset="0"/>
                <a:ea typeface="Cambria" pitchFamily="18" charset="0"/>
                <a:cs typeface="Calibri" panose="020F0502020204030204" pitchFamily="34" charset="0"/>
              </a:rPr>
              <a:t/>
            </a:r>
            <a:br>
              <a:rPr lang="en-US" sz="3800" dirty="0">
                <a:latin typeface="Calibri" panose="020F0502020204030204" pitchFamily="34" charset="0"/>
                <a:ea typeface="Cambria" pitchFamily="18" charset="0"/>
                <a:cs typeface="Calibri" panose="020F0502020204030204" pitchFamily="34" charset="0"/>
              </a:rPr>
            </a:br>
            <a:endParaRPr lang="en-US" sz="3800" i="1" dirty="0">
              <a:solidFill>
                <a:srgbClr val="00B0F0"/>
              </a:solidFill>
              <a:latin typeface="Calibri" panose="020F0502020204030204" pitchFamily="34" charset="0"/>
              <a:cs typeface="Calibri" panose="020F0502020204030204" pitchFamily="34" charset="0"/>
            </a:endParaRPr>
          </a:p>
        </p:txBody>
      </p:sp>
      <p:sp>
        <p:nvSpPr>
          <p:cNvPr id="9" name="TextBox 8"/>
          <p:cNvSpPr txBox="1"/>
          <p:nvPr/>
        </p:nvSpPr>
        <p:spPr>
          <a:xfrm>
            <a:off x="457200" y="1524000"/>
            <a:ext cx="8153400" cy="6863417"/>
          </a:xfrm>
          <a:prstGeom prst="rect">
            <a:avLst/>
          </a:prstGeom>
          <a:noFill/>
        </p:spPr>
        <p:txBody>
          <a:bodyPr wrap="square" rtlCol="0">
            <a:spAutoFit/>
          </a:bodyPr>
          <a:lstStyle/>
          <a:p>
            <a:endParaRPr lang="en-US" sz="1600" dirty="0">
              <a:ea typeface="Cambria" pitchFamily="18" charset="0"/>
            </a:endParaRPr>
          </a:p>
          <a:p>
            <a:r>
              <a:rPr lang="en-US" sz="2000" u="sng" dirty="0" smtClean="0">
                <a:solidFill>
                  <a:srgbClr val="FF6600"/>
                </a:solidFill>
                <a:effectLst>
                  <a:outerShdw blurRad="38100" dist="38100" dir="2700000" algn="tl">
                    <a:srgbClr val="000000">
                      <a:alpha val="43137"/>
                    </a:srgbClr>
                  </a:outerShdw>
                </a:effectLst>
                <a:ea typeface="Cambria" pitchFamily="18" charset="0"/>
              </a:rPr>
              <a:t>Key </a:t>
            </a:r>
            <a:r>
              <a:rPr lang="en-US" sz="2000" u="sng" dirty="0">
                <a:solidFill>
                  <a:srgbClr val="FF6600"/>
                </a:solidFill>
                <a:effectLst>
                  <a:outerShdw blurRad="38100" dist="38100" dir="2700000" algn="tl">
                    <a:srgbClr val="000000">
                      <a:alpha val="43137"/>
                    </a:srgbClr>
                  </a:outerShdw>
                </a:effectLst>
                <a:ea typeface="Cambria" pitchFamily="18" charset="0"/>
              </a:rPr>
              <a:t>Points </a:t>
            </a:r>
            <a:r>
              <a:rPr lang="en-US" sz="2000" u="sng" dirty="0" smtClean="0">
                <a:solidFill>
                  <a:srgbClr val="FF6600"/>
                </a:solidFill>
                <a:effectLst>
                  <a:outerShdw blurRad="38100" dist="38100" dir="2700000" algn="tl">
                    <a:srgbClr val="000000">
                      <a:alpha val="43137"/>
                    </a:srgbClr>
                  </a:outerShdw>
                </a:effectLst>
                <a:ea typeface="Cambria" pitchFamily="18" charset="0"/>
              </a:rPr>
              <a:t>:</a:t>
            </a:r>
          </a:p>
          <a:p>
            <a:endParaRPr lang="en-US" sz="1400" dirty="0" smtClean="0">
              <a:ea typeface="Cambria" pitchFamily="18" charset="0"/>
            </a:endParaRPr>
          </a:p>
          <a:p>
            <a:pPr>
              <a:buFont typeface="Wingdings" pitchFamily="2" charset="2"/>
              <a:buChar char="Ø"/>
            </a:pPr>
            <a:r>
              <a:rPr lang="en-US" sz="1400" b="1" dirty="0" smtClean="0">
                <a:solidFill>
                  <a:srgbClr val="00B0F0"/>
                </a:solidFill>
                <a:ea typeface="Cambria" pitchFamily="18" charset="0"/>
              </a:rPr>
              <a:t> </a:t>
            </a:r>
            <a:r>
              <a:rPr lang="en-US" sz="1400" b="1" dirty="0" smtClean="0">
                <a:solidFill>
                  <a:srgbClr val="00B0F0"/>
                </a:solidFill>
                <a:ea typeface="Cambria" pitchFamily="18" charset="0"/>
              </a:rPr>
              <a:t>  </a:t>
            </a:r>
            <a:r>
              <a:rPr lang="en-US" sz="1400" b="1" dirty="0" smtClean="0">
                <a:solidFill>
                  <a:srgbClr val="00B0F0"/>
                </a:solidFill>
                <a:ea typeface="Cambria" pitchFamily="18" charset="0"/>
              </a:rPr>
              <a:t>Frequency &amp; Trends: </a:t>
            </a:r>
            <a:r>
              <a:rPr lang="en-US" sz="1400" dirty="0" smtClean="0"/>
              <a:t>Information on </a:t>
            </a:r>
            <a:r>
              <a:rPr lang="en-US" sz="1400" dirty="0" smtClean="0"/>
              <a:t>t</a:t>
            </a:r>
            <a:r>
              <a:rPr lang="en-US" sz="1400" dirty="0" smtClean="0"/>
              <a:t>he </a:t>
            </a:r>
          </a:p>
          <a:p>
            <a:r>
              <a:rPr lang="en-US" sz="1400" dirty="0" smtClean="0"/>
              <a:t>frequency </a:t>
            </a:r>
            <a:r>
              <a:rPr lang="en-US" sz="1400" dirty="0" smtClean="0"/>
              <a:t>of unplanned hospital </a:t>
            </a:r>
            <a:r>
              <a:rPr lang="en-US" sz="1400" dirty="0" smtClean="0"/>
              <a:t>visits over</a:t>
            </a:r>
          </a:p>
          <a:p>
            <a:r>
              <a:rPr lang="en-US" sz="1400" dirty="0" smtClean="0"/>
              <a:t>time</a:t>
            </a:r>
            <a:r>
              <a:rPr lang="en-US" sz="1400" dirty="0" smtClean="0"/>
              <a:t>, allowing healthcare </a:t>
            </a:r>
            <a:r>
              <a:rPr lang="en-US" sz="1400" dirty="0" smtClean="0"/>
              <a:t>professionals </a:t>
            </a:r>
            <a:r>
              <a:rPr lang="en-US" sz="1400" dirty="0" smtClean="0"/>
              <a:t>to </a:t>
            </a:r>
            <a:endParaRPr lang="en-US" sz="1400" dirty="0" smtClean="0"/>
          </a:p>
          <a:p>
            <a:r>
              <a:rPr lang="en-US" sz="1400" dirty="0" smtClean="0"/>
              <a:t>identify </a:t>
            </a:r>
            <a:r>
              <a:rPr lang="en-US" sz="1400" dirty="0" smtClean="0"/>
              <a:t>patterns and </a:t>
            </a:r>
            <a:r>
              <a:rPr lang="en-US" sz="1400" dirty="0" smtClean="0"/>
              <a:t>trends.</a:t>
            </a:r>
          </a:p>
          <a:p>
            <a:endParaRPr lang="en-US" sz="1400" b="1" dirty="0" smtClean="0"/>
          </a:p>
          <a:p>
            <a:pPr marL="342900" indent="-342900">
              <a:buFont typeface="Wingdings" pitchFamily="2" charset="2"/>
              <a:buChar char="Ø"/>
            </a:pPr>
            <a:r>
              <a:rPr lang="en-US" sz="1400" b="1" dirty="0" smtClean="0">
                <a:solidFill>
                  <a:srgbClr val="00B0F0"/>
                </a:solidFill>
              </a:rPr>
              <a:t>Readmission Rates: </a:t>
            </a:r>
            <a:r>
              <a:rPr lang="en-US" sz="1400" dirty="0" smtClean="0"/>
              <a:t>Information</a:t>
            </a:r>
          </a:p>
          <a:p>
            <a:pPr marL="342900" indent="-342900"/>
            <a:r>
              <a:rPr lang="en-US" sz="1400" dirty="0" smtClean="0"/>
              <a:t>on </a:t>
            </a:r>
            <a:r>
              <a:rPr lang="en-US" sz="1400" dirty="0" smtClean="0"/>
              <a:t>patients who are readmitted shortly </a:t>
            </a:r>
            <a:r>
              <a:rPr lang="en-US" sz="1400" dirty="0" smtClean="0"/>
              <a:t>after</a:t>
            </a:r>
          </a:p>
          <a:p>
            <a:pPr marL="342900" indent="-342900"/>
            <a:r>
              <a:rPr lang="en-US" sz="1400" dirty="0" smtClean="0"/>
              <a:t>discharge</a:t>
            </a:r>
            <a:r>
              <a:rPr lang="en-US" sz="1400" dirty="0" smtClean="0"/>
              <a:t>, which can </a:t>
            </a:r>
            <a:r>
              <a:rPr lang="en-US" sz="1400" dirty="0" smtClean="0"/>
              <a:t>indicate potential </a:t>
            </a:r>
          </a:p>
          <a:p>
            <a:pPr marL="342900" indent="-342900"/>
            <a:r>
              <a:rPr lang="en-US" sz="1400" dirty="0" smtClean="0"/>
              <a:t>issues </a:t>
            </a:r>
            <a:r>
              <a:rPr lang="en-US" sz="1400" dirty="0" smtClean="0"/>
              <a:t>in post-discharge </a:t>
            </a:r>
            <a:r>
              <a:rPr lang="en-US" sz="1400" dirty="0" smtClean="0"/>
              <a:t>care.</a:t>
            </a:r>
          </a:p>
          <a:p>
            <a:pPr marL="342900" indent="-342900"/>
            <a:endParaRPr lang="en-US" sz="1400" b="1" dirty="0" smtClean="0">
              <a:solidFill>
                <a:srgbClr val="00B0F0"/>
              </a:solidFill>
            </a:endParaRPr>
          </a:p>
          <a:p>
            <a:pPr marL="342900" indent="-342900">
              <a:buFont typeface="Wingdings" pitchFamily="2" charset="2"/>
              <a:buChar char="Ø"/>
            </a:pPr>
            <a:r>
              <a:rPr lang="en-US" sz="1400" b="1" dirty="0" smtClean="0">
                <a:solidFill>
                  <a:srgbClr val="00B0F0"/>
                </a:solidFill>
              </a:rPr>
              <a:t>Geographical Analysis: </a:t>
            </a:r>
            <a:r>
              <a:rPr lang="en-US" sz="1400" dirty="0" smtClean="0"/>
              <a:t>Identifying </a:t>
            </a:r>
            <a:endParaRPr lang="en-US" sz="1400" dirty="0" smtClean="0"/>
          </a:p>
          <a:p>
            <a:pPr marL="342900" indent="-342900"/>
            <a:r>
              <a:rPr lang="en-US" sz="1400" dirty="0" smtClean="0"/>
              <a:t>regions </a:t>
            </a:r>
            <a:r>
              <a:rPr lang="en-US" sz="1400" dirty="0" smtClean="0"/>
              <a:t>with higher rates of unplanned </a:t>
            </a:r>
            <a:endParaRPr lang="en-US" sz="1400" dirty="0" smtClean="0"/>
          </a:p>
          <a:p>
            <a:pPr marL="342900" indent="-342900"/>
            <a:r>
              <a:rPr lang="en-US" sz="1400" dirty="0" smtClean="0"/>
              <a:t>hospital </a:t>
            </a:r>
            <a:r>
              <a:rPr lang="en-US" sz="1400" dirty="0" smtClean="0"/>
              <a:t>visits can aid in resource allocation </a:t>
            </a:r>
            <a:endParaRPr lang="en-US" sz="1400" dirty="0" smtClean="0"/>
          </a:p>
          <a:p>
            <a:pPr marL="342900" indent="-342900"/>
            <a:r>
              <a:rPr lang="en-US" sz="1400" dirty="0" smtClean="0"/>
              <a:t>and </a:t>
            </a:r>
            <a:r>
              <a:rPr lang="en-US" sz="1400" dirty="0" smtClean="0"/>
              <a:t>targeted interventions</a:t>
            </a:r>
            <a:r>
              <a:rPr lang="en-US" sz="1400" dirty="0" smtClean="0"/>
              <a:t>.</a:t>
            </a:r>
          </a:p>
          <a:p>
            <a:pPr marL="342900" indent="-342900"/>
            <a:endParaRPr lang="en-US" sz="1400" dirty="0" smtClean="0">
              <a:solidFill>
                <a:srgbClr val="00B0F0"/>
              </a:solidFill>
            </a:endParaRPr>
          </a:p>
          <a:p>
            <a:pPr marL="342900" indent="-342900">
              <a:buFont typeface="Wingdings" pitchFamily="2" charset="2"/>
              <a:buChar char="Ø"/>
            </a:pPr>
            <a:r>
              <a:rPr lang="en-US" sz="1400" b="1" dirty="0" smtClean="0">
                <a:solidFill>
                  <a:srgbClr val="00B0F0"/>
                </a:solidFill>
              </a:rPr>
              <a:t>Patient Satisfaction and Experience: </a:t>
            </a:r>
            <a:endParaRPr lang="en-US" sz="1400" b="1" dirty="0" smtClean="0">
              <a:solidFill>
                <a:srgbClr val="00B0F0"/>
              </a:solidFill>
            </a:endParaRPr>
          </a:p>
          <a:p>
            <a:pPr marL="342900" indent="-342900"/>
            <a:r>
              <a:rPr lang="en-US" sz="1400" dirty="0" smtClean="0"/>
              <a:t>Assessing </a:t>
            </a:r>
            <a:r>
              <a:rPr lang="en-US" sz="1400" dirty="0" smtClean="0"/>
              <a:t>patient feedback and experiences </a:t>
            </a:r>
            <a:endParaRPr lang="en-US" sz="1400" dirty="0" smtClean="0"/>
          </a:p>
          <a:p>
            <a:pPr marL="342900" indent="-342900"/>
            <a:r>
              <a:rPr lang="en-US" sz="1400" dirty="0" smtClean="0"/>
              <a:t>related </a:t>
            </a:r>
            <a:r>
              <a:rPr lang="en-US" sz="1400" dirty="0" smtClean="0"/>
              <a:t>to unplanned visits to improve the </a:t>
            </a:r>
            <a:endParaRPr lang="en-US" sz="1400" dirty="0" smtClean="0"/>
          </a:p>
          <a:p>
            <a:pPr marL="342900" indent="-342900"/>
            <a:r>
              <a:rPr lang="en-US" sz="1400" dirty="0" smtClean="0"/>
              <a:t>overall </a:t>
            </a:r>
            <a:r>
              <a:rPr lang="en-US" sz="1400" dirty="0" smtClean="0"/>
              <a:t>quality of care.</a:t>
            </a:r>
            <a:endParaRPr lang="en-US" sz="1400" dirty="0" smtClean="0">
              <a:solidFill>
                <a:srgbClr val="00B0F0"/>
              </a:solidFill>
            </a:endParaRPr>
          </a:p>
          <a:p>
            <a:endParaRPr lang="en-US" sz="1600" dirty="0" smtClean="0">
              <a:ea typeface="Cambria" pitchFamily="18" charset="0"/>
            </a:endParaRPr>
          </a:p>
          <a:p>
            <a:pPr>
              <a:buFont typeface="Wingdings" pitchFamily="2" charset="2"/>
              <a:buChar char="Ø"/>
            </a:pPr>
            <a:endParaRPr lang="en-US" sz="1600" dirty="0">
              <a:ea typeface="Cambria" pitchFamily="18" charset="0"/>
            </a:endParaRPr>
          </a:p>
          <a:p>
            <a:endParaRPr lang="en-US" sz="1600" dirty="0">
              <a:ea typeface="Cambria" pitchFamily="18" charset="0"/>
            </a:endParaRPr>
          </a:p>
          <a:p>
            <a:pPr>
              <a:buFont typeface="Wingdings" pitchFamily="2" charset="2"/>
              <a:buChar char="Ø"/>
            </a:pPr>
            <a:endParaRPr lang="en-US" sz="1600" dirty="0">
              <a:ea typeface="Cambria" pitchFamily="18" charset="0"/>
            </a:endParaRPr>
          </a:p>
          <a:p>
            <a:endParaRPr lang="en-US" sz="2800" i="1" dirty="0">
              <a:solidFill>
                <a:schemeClr val="accent4">
                  <a:lumMod val="60000"/>
                  <a:lumOff val="40000"/>
                </a:schemeClr>
              </a:solidFill>
              <a:effectLst>
                <a:outerShdw blurRad="38100" dist="38100" dir="2700000" algn="tl">
                  <a:srgbClr val="000000">
                    <a:alpha val="43137"/>
                  </a:srgbClr>
                </a:outerShdw>
              </a:effectLst>
            </a:endParaRPr>
          </a:p>
          <a:p>
            <a:pPr marL="342900" indent="-342900"/>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381000"/>
            <a:ext cx="1143000" cy="896056"/>
          </a:xfrm>
          <a:prstGeom prst="rect">
            <a:avLst/>
          </a:prstGeom>
          <a:noFill/>
          <a:ln w="9525">
            <a:noFill/>
            <a:miter lim="800000"/>
            <a:headEnd/>
            <a:tailEnd/>
          </a:ln>
        </p:spPr>
      </p:pic>
      <p:pic>
        <p:nvPicPr>
          <p:cNvPr id="7" name="Picture 6">
            <a:extLst>
              <a:ext uri="{FF2B5EF4-FFF2-40B4-BE49-F238E27FC236}">
                <a16:creationId xmlns="" xmlns:a16="http://schemas.microsoft.com/office/drawing/2014/main" id="{4EE61913-727C-FDEB-45CC-D33DD70E8371}"/>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267200" y="2057399"/>
            <a:ext cx="4495800" cy="3886201"/>
          </a:xfrm>
          <a:prstGeom prst="rect">
            <a:avLst/>
          </a:prstGeom>
          <a:ln>
            <a:solidFill>
              <a:schemeClr val="tx1"/>
            </a:solidFill>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l"/>
            <a:r>
              <a:rPr lang="en-US" i="1" dirty="0"/>
              <a:t>	    </a:t>
            </a:r>
            <a:r>
              <a:rPr lang="en-US" sz="4000" b="1" i="1"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Payment Value Care Dashboard</a:t>
            </a:r>
          </a:p>
        </p:txBody>
      </p:sp>
      <p:sp>
        <p:nvSpPr>
          <p:cNvPr id="3" name="Content Placeholder 2"/>
          <p:cNvSpPr>
            <a:spLocks noGrp="1"/>
          </p:cNvSpPr>
          <p:nvPr>
            <p:ph idx="1"/>
          </p:nvPr>
        </p:nvSpPr>
        <p:spPr/>
        <p:txBody>
          <a:bodyPr>
            <a:normAutofit/>
          </a:bodyPr>
          <a:lstStyle/>
          <a:p>
            <a:pPr>
              <a:buNone/>
            </a:pPr>
            <a:r>
              <a:rPr lang="en-US" sz="2000" u="sng" dirty="0" smtClean="0">
                <a:solidFill>
                  <a:srgbClr val="FF6600"/>
                </a:solidFill>
                <a:effectLst>
                  <a:outerShdw blurRad="38100" dist="38100" dir="2700000" algn="tl">
                    <a:srgbClr val="000000">
                      <a:alpha val="43137"/>
                    </a:srgbClr>
                  </a:outerShdw>
                </a:effectLst>
                <a:ea typeface="Cambria" pitchFamily="18" charset="0"/>
              </a:rPr>
              <a:t>Key </a:t>
            </a:r>
            <a:r>
              <a:rPr lang="en-US" sz="2000" u="sng" dirty="0" smtClean="0">
                <a:solidFill>
                  <a:srgbClr val="FF6600"/>
                </a:solidFill>
                <a:effectLst>
                  <a:outerShdw blurRad="38100" dist="38100" dir="2700000" algn="tl">
                    <a:srgbClr val="000000">
                      <a:alpha val="43137"/>
                    </a:srgbClr>
                  </a:outerShdw>
                </a:effectLst>
                <a:ea typeface="Cambria" pitchFamily="18" charset="0"/>
              </a:rPr>
              <a:t>Points </a:t>
            </a:r>
            <a:r>
              <a:rPr lang="en-US" sz="2000" u="sng" dirty="0" smtClean="0">
                <a:solidFill>
                  <a:srgbClr val="FF6600"/>
                </a:solidFill>
                <a:effectLst>
                  <a:outerShdw blurRad="38100" dist="38100" dir="2700000" algn="tl">
                    <a:srgbClr val="000000">
                      <a:alpha val="43137"/>
                    </a:srgbClr>
                  </a:outerShdw>
                </a:effectLst>
                <a:ea typeface="Cambria" pitchFamily="18" charset="0"/>
              </a:rPr>
              <a:t>:</a:t>
            </a:r>
          </a:p>
          <a:p>
            <a:pPr>
              <a:buNone/>
            </a:pPr>
            <a:endParaRPr lang="en-US" sz="2000" u="sng" dirty="0" smtClean="0">
              <a:solidFill>
                <a:srgbClr val="FF6600"/>
              </a:solidFill>
              <a:effectLst>
                <a:outerShdw blurRad="38100" dist="38100" dir="2700000" algn="tl">
                  <a:srgbClr val="000000">
                    <a:alpha val="43137"/>
                  </a:srgbClr>
                </a:outerShdw>
              </a:effectLst>
              <a:ea typeface="Cambria" pitchFamily="18" charset="0"/>
            </a:endParaRPr>
          </a:p>
          <a:p>
            <a:pPr>
              <a:buFont typeface="Wingdings" pitchFamily="2" charset="2"/>
              <a:buChar char="Ø"/>
            </a:pPr>
            <a:r>
              <a:rPr lang="en-US" sz="1400" b="1" dirty="0" smtClean="0">
                <a:solidFill>
                  <a:srgbClr val="00B0F0"/>
                </a:solidFill>
              </a:rPr>
              <a:t>Cost Analysis: </a:t>
            </a:r>
            <a:r>
              <a:rPr lang="en-US" sz="1400" dirty="0" smtClean="0"/>
              <a:t>Breakdown of costs </a:t>
            </a:r>
            <a:endParaRPr lang="en-US" sz="1400" dirty="0" smtClean="0"/>
          </a:p>
          <a:p>
            <a:pPr>
              <a:buNone/>
            </a:pPr>
            <a:r>
              <a:rPr lang="en-US" sz="1400" dirty="0" smtClean="0"/>
              <a:t>associated </a:t>
            </a:r>
            <a:r>
              <a:rPr lang="en-US" sz="1400" dirty="0" smtClean="0"/>
              <a:t>with specific </a:t>
            </a:r>
            <a:r>
              <a:rPr lang="en-US" sz="1400" dirty="0" smtClean="0"/>
              <a:t>treatments</a:t>
            </a:r>
          </a:p>
          <a:p>
            <a:pPr>
              <a:buNone/>
            </a:pPr>
            <a:r>
              <a:rPr lang="en-US" sz="1400" dirty="0" smtClean="0"/>
              <a:t>or </a:t>
            </a:r>
            <a:r>
              <a:rPr lang="en-US" sz="1400" dirty="0" smtClean="0"/>
              <a:t>procedures, helping identify areas </a:t>
            </a:r>
            <a:endParaRPr lang="en-US" sz="1400" dirty="0" smtClean="0"/>
          </a:p>
          <a:p>
            <a:pPr>
              <a:buNone/>
            </a:pPr>
            <a:r>
              <a:rPr lang="en-US" sz="1400" dirty="0" smtClean="0"/>
              <a:t>for </a:t>
            </a:r>
            <a:r>
              <a:rPr lang="en-US" sz="1400" dirty="0" smtClean="0"/>
              <a:t>cost reduction or </a:t>
            </a:r>
            <a:r>
              <a:rPr lang="en-US" sz="1400" dirty="0" smtClean="0"/>
              <a:t>optimization</a:t>
            </a:r>
            <a:endParaRPr lang="en-US" sz="1400" dirty="0" smtClean="0"/>
          </a:p>
          <a:p>
            <a:pPr>
              <a:buFont typeface="Wingdings" pitchFamily="2" charset="2"/>
              <a:buChar char="Ø"/>
            </a:pPr>
            <a:endParaRPr lang="en-US" sz="1400" b="1" dirty="0" smtClean="0">
              <a:solidFill>
                <a:srgbClr val="00B0F0"/>
              </a:solidFill>
            </a:endParaRPr>
          </a:p>
          <a:p>
            <a:pPr>
              <a:buFont typeface="Wingdings" pitchFamily="2" charset="2"/>
              <a:buChar char="Ø"/>
            </a:pPr>
            <a:r>
              <a:rPr lang="en-US" sz="1400" b="1" dirty="0" smtClean="0">
                <a:solidFill>
                  <a:srgbClr val="00B0F0"/>
                </a:solidFill>
              </a:rPr>
              <a:t>Quality Measures</a:t>
            </a:r>
            <a:r>
              <a:rPr lang="en-US" sz="1400" b="1" dirty="0" smtClean="0">
                <a:solidFill>
                  <a:srgbClr val="00B0F0"/>
                </a:solidFill>
              </a:rPr>
              <a:t>: </a:t>
            </a:r>
            <a:r>
              <a:rPr lang="en-US" sz="1400" dirty="0" smtClean="0"/>
              <a:t>Evaluation of </a:t>
            </a:r>
            <a:endParaRPr lang="en-US" sz="1400" dirty="0" smtClean="0"/>
          </a:p>
          <a:p>
            <a:pPr>
              <a:buNone/>
            </a:pPr>
            <a:r>
              <a:rPr lang="en-US" sz="1400" dirty="0" smtClean="0"/>
              <a:t>healthcare </a:t>
            </a:r>
            <a:r>
              <a:rPr lang="en-US" sz="1400" dirty="0" smtClean="0"/>
              <a:t>quality measures, </a:t>
            </a:r>
            <a:r>
              <a:rPr lang="en-US" sz="1400" dirty="0" smtClean="0"/>
              <a:t>adherence</a:t>
            </a:r>
          </a:p>
          <a:p>
            <a:pPr>
              <a:buNone/>
            </a:pPr>
            <a:r>
              <a:rPr lang="en-US" sz="1400" dirty="0" smtClean="0"/>
              <a:t> </a:t>
            </a:r>
            <a:r>
              <a:rPr lang="en-US" sz="1400" dirty="0" smtClean="0"/>
              <a:t>to best practices, and compliance with </a:t>
            </a:r>
            <a:endParaRPr lang="en-US" sz="1400" dirty="0" smtClean="0"/>
          </a:p>
          <a:p>
            <a:pPr>
              <a:buNone/>
            </a:pPr>
            <a:r>
              <a:rPr lang="en-US" sz="1400" dirty="0" smtClean="0"/>
              <a:t>quality </a:t>
            </a:r>
            <a:r>
              <a:rPr lang="en-US" sz="1400" dirty="0" smtClean="0"/>
              <a:t>standards</a:t>
            </a:r>
            <a:r>
              <a:rPr lang="en-US" sz="1400" dirty="0" smtClean="0"/>
              <a:t>.</a:t>
            </a:r>
            <a:r>
              <a:rPr lang="en-US" sz="1400" dirty="0" smtClean="0"/>
              <a:t/>
            </a:r>
            <a:br>
              <a:rPr lang="en-US" sz="1400" dirty="0" smtClean="0"/>
            </a:br>
            <a:endParaRPr lang="en-US" sz="1400" dirty="0" smtClean="0"/>
          </a:p>
          <a:p>
            <a:pPr>
              <a:buFont typeface="Wingdings" pitchFamily="2" charset="2"/>
              <a:buChar char="Ø"/>
            </a:pPr>
            <a:r>
              <a:rPr lang="en-US" sz="1400" b="1" dirty="0" smtClean="0">
                <a:solidFill>
                  <a:srgbClr val="00B0F0"/>
                </a:solidFill>
              </a:rPr>
              <a:t> Quality Measures</a:t>
            </a:r>
            <a:r>
              <a:rPr lang="en-US" sz="1400" b="1" dirty="0" smtClean="0">
                <a:solidFill>
                  <a:srgbClr val="00B0F0"/>
                </a:solidFill>
              </a:rPr>
              <a:t>: </a:t>
            </a:r>
            <a:r>
              <a:rPr lang="en-US" sz="1400" dirty="0" smtClean="0"/>
              <a:t>Evaluation of </a:t>
            </a:r>
            <a:endParaRPr lang="en-US" sz="1400" dirty="0" smtClean="0"/>
          </a:p>
          <a:p>
            <a:pPr>
              <a:buNone/>
            </a:pPr>
            <a:r>
              <a:rPr lang="en-US" sz="1400" dirty="0" smtClean="0"/>
              <a:t>healthcare </a:t>
            </a:r>
            <a:r>
              <a:rPr lang="en-US" sz="1400" dirty="0" smtClean="0"/>
              <a:t>quality measures, </a:t>
            </a:r>
            <a:r>
              <a:rPr lang="en-US" sz="1400" dirty="0" smtClean="0"/>
              <a:t>adherence</a:t>
            </a:r>
          </a:p>
          <a:p>
            <a:pPr>
              <a:buNone/>
            </a:pPr>
            <a:r>
              <a:rPr lang="en-US" sz="1400" dirty="0" smtClean="0"/>
              <a:t>to </a:t>
            </a:r>
            <a:r>
              <a:rPr lang="en-US" sz="1400" dirty="0" smtClean="0"/>
              <a:t>best practices, and compliance with </a:t>
            </a:r>
            <a:endParaRPr lang="en-US" sz="1400" dirty="0" smtClean="0"/>
          </a:p>
          <a:p>
            <a:pPr>
              <a:buNone/>
            </a:pPr>
            <a:r>
              <a:rPr lang="en-US" sz="1400" dirty="0" smtClean="0"/>
              <a:t>quality </a:t>
            </a:r>
            <a:r>
              <a:rPr lang="en-US" sz="1400" dirty="0" smtClean="0"/>
              <a:t>standards</a:t>
            </a:r>
            <a:r>
              <a:rPr lang="en-US" sz="1400" dirty="0" smtClean="0"/>
              <a:t>.</a:t>
            </a:r>
            <a:endParaRPr lang="en-US" sz="1400" dirty="0" smtClean="0"/>
          </a:p>
        </p:txBody>
      </p:sp>
      <p:pic>
        <p:nvPicPr>
          <p:cNvPr id="2050" name="Picture 2"/>
          <p:cNvPicPr>
            <a:picLocks noChangeAspect="1" noChangeArrowheads="1"/>
          </p:cNvPicPr>
          <p:nvPr/>
        </p:nvPicPr>
        <p:blipFill>
          <a:blip r:embed="rId2" cstate="print"/>
          <a:srcRect/>
          <a:stretch>
            <a:fillRect/>
          </a:stretch>
        </p:blipFill>
        <p:spPr bwMode="auto">
          <a:xfrm>
            <a:off x="609600" y="457200"/>
            <a:ext cx="972000" cy="762000"/>
          </a:xfrm>
          <a:prstGeom prst="rect">
            <a:avLst/>
          </a:prstGeom>
          <a:noFill/>
          <a:ln w="9525">
            <a:noFill/>
            <a:miter lim="800000"/>
            <a:headEnd/>
            <a:tailEnd/>
          </a:ln>
        </p:spPr>
      </p:pic>
      <p:pic>
        <p:nvPicPr>
          <p:cNvPr id="5" name="Picture 4">
            <a:extLst>
              <a:ext uri="{FF2B5EF4-FFF2-40B4-BE49-F238E27FC236}">
                <a16:creationId xmlns="" xmlns:a16="http://schemas.microsoft.com/office/drawing/2014/main" id="{830CEFC5-234E-7EE5-83BC-BBDE9E555D70}"/>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886200" y="2057400"/>
            <a:ext cx="4720200" cy="4115117"/>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sz="3600" b="1" i="1"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Conclusion</a:t>
            </a:r>
          </a:p>
        </p:txBody>
      </p:sp>
      <p:sp>
        <p:nvSpPr>
          <p:cNvPr id="3" name="Content Placeholder 2"/>
          <p:cNvSpPr>
            <a:spLocks noGrp="1"/>
          </p:cNvSpPr>
          <p:nvPr>
            <p:ph idx="1"/>
          </p:nvPr>
        </p:nvSpPr>
        <p:spPr/>
        <p:txBody>
          <a:bodyPr/>
          <a:lstStyle/>
          <a:p>
            <a:endParaRPr lang="en-US" dirty="0"/>
          </a:p>
          <a:p>
            <a:endParaRPr lang="en-US" dirty="0"/>
          </a:p>
        </p:txBody>
      </p:sp>
      <p:sp>
        <p:nvSpPr>
          <p:cNvPr id="9" name="TextBox 8"/>
          <p:cNvSpPr txBox="1"/>
          <p:nvPr/>
        </p:nvSpPr>
        <p:spPr>
          <a:xfrm>
            <a:off x="457200" y="1524000"/>
            <a:ext cx="8153400" cy="6494085"/>
          </a:xfrm>
          <a:prstGeom prst="rect">
            <a:avLst/>
          </a:prstGeom>
          <a:noFill/>
        </p:spPr>
        <p:txBody>
          <a:bodyPr wrap="square" rtlCol="0">
            <a:spAutoFit/>
          </a:bodyPr>
          <a:lstStyle/>
          <a:p>
            <a:pPr marL="285750" indent="-285750">
              <a:buFont typeface="Wingdings" panose="05000000000000000000" pitchFamily="2" charset="2"/>
              <a:buChar char="v"/>
            </a:pPr>
            <a:r>
              <a:rPr lang="en-US" sz="1400" dirty="0"/>
              <a:t>Our comprehensive analysis of the healthcare sheds light on crucial aspects of hospital distribution, types, and performance. </a:t>
            </a:r>
            <a:endParaRPr lang="en-US" sz="1400" dirty="0" smtClean="0"/>
          </a:p>
          <a:p>
            <a:pPr marL="285750" indent="-285750"/>
            <a:endParaRPr lang="en-US" sz="1400" dirty="0"/>
          </a:p>
          <a:p>
            <a:pPr>
              <a:buFont typeface="Wingdings" pitchFamily="2" charset="2"/>
              <a:buChar char="v"/>
            </a:pPr>
            <a:r>
              <a:rPr lang="en-US" sz="1400" dirty="0"/>
              <a:t>     The geographical mapping of hospitals has revealed distinct patterns in their distribution across states, counties, and cities. This information provides a foundation for understanding the accessibility and potential gaps in healthcare services</a:t>
            </a:r>
            <a:r>
              <a:rPr lang="en-US" sz="1400" dirty="0" smtClean="0"/>
              <a:t>.</a:t>
            </a:r>
          </a:p>
          <a:p>
            <a:pPr>
              <a:buFont typeface="Wingdings" pitchFamily="2" charset="2"/>
              <a:buChar char="v"/>
            </a:pPr>
            <a:endParaRPr lang="en-US" sz="1400" dirty="0"/>
          </a:p>
          <a:p>
            <a:pPr>
              <a:buFont typeface="Wingdings" pitchFamily="2" charset="2"/>
              <a:buChar char="v"/>
            </a:pPr>
            <a:r>
              <a:rPr lang="en-US" sz="1400" dirty="0"/>
              <a:t>     Our categorization of hospitals based on types and ownership highlights the diverse range of healthcare providers in the region. This knowledge is vital for strategic planning, resource allocation, and fostering collaboration among different </a:t>
            </a:r>
            <a:r>
              <a:rPr lang="en-US" sz="1400" dirty="0" smtClean="0"/>
              <a:t>stakeholders.</a:t>
            </a:r>
          </a:p>
          <a:p>
            <a:endParaRPr lang="en-US" sz="1400" dirty="0"/>
          </a:p>
          <a:p>
            <a:pPr>
              <a:buFont typeface="Wingdings" pitchFamily="2" charset="2"/>
              <a:buChar char="v"/>
            </a:pPr>
            <a:r>
              <a:rPr lang="en-US" sz="1400" dirty="0"/>
              <a:t>    The overall rating analysis offers a snapshot of the general quality of healthcare in our specified area. This insight can guide patients in making informed decisions and assist healthcare administrators in prioritizing areas for improvement</a:t>
            </a:r>
            <a:r>
              <a:rPr lang="en-US" sz="1400" dirty="0" smtClean="0"/>
              <a:t>.</a:t>
            </a:r>
          </a:p>
          <a:p>
            <a:endParaRPr lang="en-US" sz="1400" dirty="0"/>
          </a:p>
          <a:p>
            <a:pPr>
              <a:buFont typeface="Wingdings" pitchFamily="2" charset="2"/>
              <a:buChar char="v"/>
            </a:pPr>
            <a:r>
              <a:rPr lang="en-US" sz="1400" dirty="0"/>
              <a:t>     The assessment of emergency services provision has identified areas where urgent healthcare needs are met promptly. This information is crucial for ensuring that communities have access to life-saving services when needed the most</a:t>
            </a:r>
            <a:r>
              <a:rPr lang="en-US" sz="1400" dirty="0" smtClean="0"/>
              <a:t>.</a:t>
            </a:r>
          </a:p>
          <a:p>
            <a:endParaRPr lang="en-US" sz="1400" dirty="0"/>
          </a:p>
          <a:p>
            <a:pPr>
              <a:buFont typeface="Wingdings" pitchFamily="2" charset="2"/>
              <a:buChar char="v"/>
            </a:pPr>
            <a:r>
              <a:rPr lang="en-US" sz="1400" dirty="0"/>
              <a:t>    In conclusion, this healthcare analysis project serves as a valuable resource for all stakeholders invested in the well-being of our community. By understanding the current state of healthcare and leveraging the insights gained, we can collectively work towards a healthier and more resilient healthcare system.</a:t>
            </a:r>
          </a:p>
          <a:p>
            <a:pPr>
              <a:buFont typeface="Wingdings" pitchFamily="2" charset="2"/>
              <a:buChar char="v"/>
            </a:pPr>
            <a:endParaRPr lang="en-US" sz="1600" dirty="0"/>
          </a:p>
          <a:p>
            <a:pPr>
              <a:buFont typeface="Wingdings" pitchFamily="2" charset="2"/>
              <a:buChar char="v"/>
            </a:pPr>
            <a:endParaRPr lang="en-US" sz="1600" dirty="0"/>
          </a:p>
          <a:p>
            <a:endParaRPr lang="en-US" sz="1600" dirty="0">
              <a:ea typeface="Cambria" pitchFamily="18" charset="0"/>
            </a:endParaRPr>
          </a:p>
          <a:p>
            <a:endParaRPr lang="en-US" sz="2800" i="1" dirty="0">
              <a:solidFill>
                <a:schemeClr val="accent4">
                  <a:lumMod val="60000"/>
                  <a:lumOff val="40000"/>
                </a:schemeClr>
              </a:solidFill>
              <a:effectLst>
                <a:outerShdw blurRad="38100" dist="38100" dir="2700000" algn="tl">
                  <a:srgbClr val="000000">
                    <a:alpha val="43137"/>
                  </a:srgbClr>
                </a:outerShdw>
              </a:effectLst>
            </a:endParaRPr>
          </a:p>
          <a:p>
            <a:pPr marL="342900" indent="-342900"/>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457200"/>
            <a:ext cx="972000" cy="762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46238"/>
            <a:ext cx="8229600" cy="4525962"/>
          </a:xfrm>
        </p:spPr>
        <p:txBody>
          <a:bodyPr/>
          <a:lstStyle/>
          <a:p>
            <a:endParaRPr lang="en-US" dirty="0"/>
          </a:p>
          <a:p>
            <a:endParaRPr lang="en-US" dirty="0"/>
          </a:p>
        </p:txBody>
      </p:sp>
      <p:sp>
        <p:nvSpPr>
          <p:cNvPr id="2" name="Title 1"/>
          <p:cNvSpPr>
            <a:spLocks noGrp="1"/>
          </p:cNvSpPr>
          <p:nvPr>
            <p:ph type="title" idx="4294967295"/>
          </p:nvPr>
        </p:nvSpPr>
        <p:spPr>
          <a:xfrm>
            <a:off x="0" y="254000"/>
            <a:ext cx="8229600" cy="1143000"/>
          </a:xfrm>
        </p:spPr>
        <p:txBody>
          <a:bodyPr anchor="ctr">
            <a:normAutofit fontScale="90000"/>
          </a:bodyPr>
          <a:lstStyle/>
          <a:p>
            <a:pPr algn="ctr"/>
            <a:r>
              <a:rPr lang="en-US" i="1" dirty="0"/>
              <a:t>	    </a:t>
            </a:r>
            <a:br>
              <a:rPr lang="en-US" i="1" dirty="0"/>
            </a:br>
            <a:r>
              <a:rPr lang="en-US" i="1" dirty="0"/>
              <a:t/>
            </a:r>
            <a:br>
              <a:rPr lang="en-US" i="1" dirty="0"/>
            </a:br>
            <a:r>
              <a:rPr lang="en-US" i="1" dirty="0"/>
              <a:t/>
            </a:r>
            <a:br>
              <a:rPr lang="en-US" i="1" dirty="0"/>
            </a:br>
            <a:r>
              <a:rPr lang="en-US" i="1" dirty="0"/>
              <a:t>    </a:t>
            </a:r>
            <a:br>
              <a:rPr lang="en-US" i="1" dirty="0"/>
            </a:br>
            <a:endParaRPr lang="en-US" sz="4900" b="1" i="1" dirty="0">
              <a:solidFill>
                <a:schemeClr val="accent1">
                  <a:lumMod val="60000"/>
                  <a:lumOff val="40000"/>
                </a:schemeClr>
              </a:solidFill>
              <a:effectLst>
                <a:outerShdw blurRad="38100" dist="38100" dir="2700000" algn="tl">
                  <a:srgbClr val="000000">
                    <a:alpha val="43137"/>
                  </a:srgbClr>
                </a:outerShdw>
              </a:effectLst>
              <a:latin typeface="Algerian" panose="04020705040A02060702" pitchFamily="82" charset="0"/>
              <a:cs typeface="Calibri" panose="020F0502020204030204" pitchFamily="34" charset="0"/>
            </a:endParaRPr>
          </a:p>
        </p:txBody>
      </p:sp>
      <p:pic>
        <p:nvPicPr>
          <p:cNvPr id="1031" name="Picture 7"/>
          <p:cNvPicPr>
            <a:picLocks noChangeAspect="1" noChangeArrowheads="1"/>
          </p:cNvPicPr>
          <p:nvPr/>
        </p:nvPicPr>
        <p:blipFill>
          <a:blip r:embed="rId2" cstate="print"/>
          <a:srcRect/>
          <a:stretch>
            <a:fillRect/>
          </a:stretch>
        </p:blipFill>
        <p:spPr bwMode="auto">
          <a:xfrm>
            <a:off x="762000" y="914400"/>
            <a:ext cx="7620000" cy="3505200"/>
          </a:xfrm>
          <a:prstGeom prst="rect">
            <a:avLst/>
          </a:prstGeom>
          <a:noFill/>
          <a:ln w="9525">
            <a:noFill/>
            <a:miter lim="800000"/>
            <a:headEnd/>
            <a:tailEnd/>
          </a:ln>
        </p:spPr>
      </p:pic>
      <p:sp>
        <p:nvSpPr>
          <p:cNvPr id="6" name="TextBox 5"/>
          <p:cNvSpPr txBox="1"/>
          <p:nvPr/>
        </p:nvSpPr>
        <p:spPr>
          <a:xfrm>
            <a:off x="838200" y="1066800"/>
            <a:ext cx="4038600" cy="1015663"/>
          </a:xfrm>
          <a:prstGeom prst="rect">
            <a:avLst/>
          </a:prstGeom>
          <a:noFill/>
        </p:spPr>
        <p:txBody>
          <a:bodyPr wrap="square" rtlCol="0">
            <a:spAutoFit/>
          </a:bodyPr>
          <a:lstStyle/>
          <a:p>
            <a:endParaRPr lang="en-US" b="1" i="1" dirty="0" smtClean="0">
              <a:solidFill>
                <a:schemeClr val="accent1">
                  <a:lumMod val="60000"/>
                  <a:lumOff val="40000"/>
                </a:schemeClr>
              </a:solidFill>
              <a:effectLst>
                <a:outerShdw blurRad="38100" dist="38100" dir="2700000" algn="tl">
                  <a:srgbClr val="000000">
                    <a:alpha val="43137"/>
                  </a:srgbClr>
                </a:outerShdw>
              </a:effectLst>
              <a:latin typeface="Algerian" panose="04020705040A02060702" pitchFamily="82" charset="0"/>
              <a:cs typeface="Calibri" panose="020F0502020204030204" pitchFamily="34" charset="0"/>
            </a:endParaRPr>
          </a:p>
          <a:p>
            <a:r>
              <a:rPr lang="en-US" sz="2400" b="1" i="1" dirty="0" smtClean="0">
                <a:solidFill>
                  <a:schemeClr val="accent1">
                    <a:lumMod val="60000"/>
                    <a:lumOff val="40000"/>
                  </a:schemeClr>
                </a:solidFill>
                <a:latin typeface="Rockwell" pitchFamily="18" charset="0"/>
                <a:cs typeface="Calibri" panose="020F0502020204030204" pitchFamily="34" charset="0"/>
              </a:rPr>
              <a:t>Health  Care Analytics</a:t>
            </a:r>
          </a:p>
          <a:p>
            <a:r>
              <a:rPr lang="en-US" b="1" i="1" dirty="0" smtClean="0">
                <a:solidFill>
                  <a:schemeClr val="accent1">
                    <a:lumMod val="60000"/>
                    <a:lumOff val="40000"/>
                  </a:schemeClr>
                </a:solidFill>
                <a:effectLst>
                  <a:outerShdw blurRad="38100" dist="38100" dir="2700000" algn="tl">
                    <a:srgbClr val="000000">
                      <a:alpha val="43137"/>
                    </a:srgbClr>
                  </a:outerShdw>
                </a:effectLst>
                <a:latin typeface="Algerian" panose="04020705040A02060702" pitchFamily="82" charset="0"/>
                <a:cs typeface="Calibri" panose="020F0502020204030204" pitchFamily="34" charset="0"/>
              </a:rPr>
              <a:t> </a:t>
            </a:r>
            <a:endParaRPr lang="en-US" dirty="0"/>
          </a:p>
        </p:txBody>
      </p:sp>
      <p:sp>
        <p:nvSpPr>
          <p:cNvPr id="7" name="TextBox 6"/>
          <p:cNvSpPr txBox="1"/>
          <p:nvPr/>
        </p:nvSpPr>
        <p:spPr>
          <a:xfrm>
            <a:off x="1371600" y="5257800"/>
            <a:ext cx="6477000" cy="646331"/>
          </a:xfrm>
          <a:prstGeom prst="rect">
            <a:avLst/>
          </a:prstGeom>
          <a:noFill/>
        </p:spPr>
        <p:txBody>
          <a:bodyPr wrap="square" rtlCol="0">
            <a:spAutoFit/>
          </a:bodyPr>
          <a:lstStyle/>
          <a:p>
            <a:pPr algn="ctr"/>
            <a:r>
              <a:rPr lang="en-US" sz="3600" b="1" i="1" dirty="0" smtClean="0">
                <a:solidFill>
                  <a:srgbClr val="92D050"/>
                </a:solidFill>
                <a:effectLst>
                  <a:outerShdw blurRad="38100" dist="38100" dir="2700000" algn="tl">
                    <a:srgbClr val="000000">
                      <a:alpha val="43137"/>
                    </a:srgbClr>
                  </a:outerShdw>
                </a:effectLst>
              </a:rPr>
              <a:t>Thank You …!!!!</a:t>
            </a:r>
            <a:endParaRPr lang="en-US" sz="3600" b="1" i="1" dirty="0">
              <a:solidFill>
                <a:srgbClr val="92D050"/>
              </a:solidFill>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998</TotalTime>
  <Words>700</Words>
  <Application>Microsoft Office PowerPoint</Application>
  <PresentationFormat>On-screen Show (4:3)</PresentationFormat>
  <Paragraphs>132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Foundry</vt:lpstr>
      <vt:lpstr>             </vt:lpstr>
      <vt:lpstr>          Team Members</vt:lpstr>
      <vt:lpstr>  Objectives</vt:lpstr>
      <vt:lpstr>     Health Care Analytics </vt:lpstr>
      <vt:lpstr>             Overall Hospital Star Rating Dashboard : </vt:lpstr>
      <vt:lpstr>           Unplanned Hospital Visit Dashboard :  </vt:lpstr>
      <vt:lpstr>     Payment Value Care Dashboard</vt:lpstr>
      <vt:lpstr>Conclusion</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madhuri kadam</dc:creator>
  <cp:lastModifiedBy>madhu</cp:lastModifiedBy>
  <cp:revision>38</cp:revision>
  <dcterms:created xsi:type="dcterms:W3CDTF">2006-08-16T00:00:00Z</dcterms:created>
  <dcterms:modified xsi:type="dcterms:W3CDTF">2023-11-17T19:29:44Z</dcterms:modified>
</cp:coreProperties>
</file>