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9" r:id="rId5"/>
    <p:sldId id="265" r:id="rId6"/>
    <p:sldId id="260" r:id="rId7"/>
    <p:sldId id="263" r:id="rId8"/>
    <p:sldId id="261" r:id="rId9"/>
    <p:sldId id="267"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601E9-A496-FA93-54F3-A43668DD2C77}" v="1" dt="2022-05-07T04:43:27.443"/>
    <p1510:client id="{1549D758-4484-4A91-837B-3315791331B7}" v="74" dt="2022-05-07T03:57:07.345"/>
    <p1510:client id="{2064A145-FB77-105B-152C-3CAE5D7ED8FF}" v="287" dt="2022-05-07T04:29:37.277"/>
    <p1510:client id="{A4280789-3294-C53A-51FE-80C37A1D6C7B}" v="8" dt="2022-05-07T04:37:22.534"/>
    <p1510:client id="{FBB4DDC2-F0CB-7EB2-1152-04AD95E5A650}" v="73" dt="2022-05-07T04:43:10.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5/6/2022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5/6/2022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5/6/2022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5/6/2022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5/6/2022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5/6/2022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5/6/2022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inviz.com/index.ash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1877050920304865" TargetMode="External"/><Relationship Id="rId2" Type="http://schemas.openxmlformats.org/officeDocument/2006/relationships/hyperlink" Target="https://www.researchgate.net/publication/261179224_Stock_price_prediction_using_the_ARIMA_model" TargetMode="External"/><Relationship Id="rId1" Type="http://schemas.openxmlformats.org/officeDocument/2006/relationships/slideLayout" Target="../slideLayouts/slideLayout2.xml"/><Relationship Id="rId4" Type="http://schemas.openxmlformats.org/officeDocument/2006/relationships/hyperlink" Target="https://onedrive.live.com/?authkey=%21AHrBv%5F8QFqrpiwU&amp;cid=7E95923FF0A1FE26&amp;id=7E95923FF0A1FE26%219581&amp;parId=7E95923FF0A1FE26%219561&amp;o=OneU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9199" y="845222"/>
            <a:ext cx="8825658" cy="3179452"/>
          </a:xfrm>
        </p:spPr>
        <p:txBody>
          <a:bodyPr/>
          <a:lstStyle/>
          <a:p>
            <a:r>
              <a:rPr lang="en-US">
                <a:ea typeface="+mj-lt"/>
                <a:cs typeface="+mj-lt"/>
              </a:rPr>
              <a:t>Combining Time Series and Sentiment Analysis</a:t>
            </a:r>
            <a:br>
              <a:rPr lang="en-US"/>
            </a:br>
            <a:r>
              <a:rPr lang="en-US">
                <a:ea typeface="+mj-lt"/>
                <a:cs typeface="+mj-lt"/>
              </a:rPr>
              <a:t>for TCS Forecasting</a:t>
            </a:r>
            <a:endParaRPr lang="en-US"/>
          </a:p>
        </p:txBody>
      </p:sp>
      <p:sp>
        <p:nvSpPr>
          <p:cNvPr id="3" name="Subtitle 2"/>
          <p:cNvSpPr>
            <a:spLocks noGrp="1"/>
          </p:cNvSpPr>
          <p:nvPr>
            <p:ph type="subTitle" idx="1"/>
          </p:nvPr>
        </p:nvSpPr>
        <p:spPr>
          <a:xfrm>
            <a:off x="1154955" y="4191941"/>
            <a:ext cx="8825658" cy="1446859"/>
          </a:xfrm>
        </p:spPr>
        <p:txBody>
          <a:bodyPr>
            <a:normAutofit fontScale="85000" lnSpcReduction="20000"/>
          </a:bodyPr>
          <a:lstStyle/>
          <a:p>
            <a:pPr marL="285750" indent="-182880">
              <a:spcBef>
                <a:spcPts val="0"/>
              </a:spcBef>
              <a:spcAft>
                <a:spcPts val="600"/>
              </a:spcAft>
              <a:buFont typeface="Garamond,Serif"/>
              <a:buChar char="◦"/>
            </a:pPr>
            <a:r>
              <a:rPr lang="en-US" sz="2000">
                <a:solidFill>
                  <a:schemeClr val="bg1"/>
                </a:solidFill>
                <a:ea typeface="+mn-lt"/>
                <a:cs typeface="+mn-lt"/>
              </a:rPr>
              <a:t>NAME: CHAITANYA KAPOOR              ROLL.NO: AM.EN,U4AIE19023</a:t>
            </a:r>
          </a:p>
          <a:p>
            <a:pPr marL="285750" indent="-182880">
              <a:spcBef>
                <a:spcPts val="0"/>
              </a:spcBef>
              <a:spcAft>
                <a:spcPts val="600"/>
              </a:spcAft>
              <a:buFont typeface="Garamond,Serif"/>
              <a:buChar char="◦"/>
            </a:pPr>
            <a:r>
              <a:rPr lang="en-US" sz="2000">
                <a:solidFill>
                  <a:schemeClr val="bg1"/>
                </a:solidFill>
                <a:ea typeface="+mn-lt"/>
                <a:cs typeface="+mn-lt"/>
              </a:rPr>
              <a:t>NAME: KIRAN KHANNA                      ROLL.NO:AM.EN.U4AIE19037</a:t>
            </a:r>
          </a:p>
          <a:p>
            <a:pPr marL="285750" indent="-182880">
              <a:spcBef>
                <a:spcPts val="0"/>
              </a:spcBef>
              <a:spcAft>
                <a:spcPts val="600"/>
              </a:spcAft>
              <a:buFont typeface="Garamond,Serif"/>
              <a:buChar char="◦"/>
            </a:pPr>
            <a:r>
              <a:rPr lang="en-US" sz="2000">
                <a:solidFill>
                  <a:schemeClr val="bg1"/>
                </a:solidFill>
                <a:ea typeface="+mn-lt"/>
                <a:cs typeface="+mn-lt"/>
              </a:rPr>
              <a:t>NAME: DISHITH REDDY                     ROLL.NO:  AM.EN.U4AIE19041                 </a:t>
            </a:r>
            <a:r>
              <a:rPr lang="en-US">
                <a:solidFill>
                  <a:schemeClr val="tx1"/>
                </a:solidFill>
                <a:ea typeface="+mn-lt"/>
                <a:cs typeface="+mn-lt"/>
              </a:rPr>
              <a:t>                               </a:t>
            </a:r>
          </a:p>
          <a:p>
            <a:pPr marL="285750" indent="-182880">
              <a:spcBef>
                <a:spcPts val="0"/>
              </a:spcBef>
              <a:spcAft>
                <a:spcPts val="600"/>
              </a:spcAft>
              <a:buFont typeface="Garamond,Serif"/>
              <a:buChar char="◦"/>
            </a:pPr>
            <a:endParaRPr lang="en-US">
              <a:ea typeface="+mn-lt"/>
              <a:cs typeface="+mn-lt"/>
            </a:endParaRPr>
          </a:p>
          <a:p>
            <a:pPr marL="285750" indent="-182880">
              <a:spcBef>
                <a:spcPts val="0"/>
              </a:spcBef>
              <a:spcAft>
                <a:spcPts val="600"/>
              </a:spcAft>
              <a:buFont typeface="Garamond,Serif"/>
              <a:buChar char="◦"/>
            </a:pPr>
            <a:endParaRPr lang="en-US">
              <a:ea typeface="+mn-lt"/>
              <a:cs typeface="+mn-lt"/>
            </a:endParaRPr>
          </a:p>
          <a:p>
            <a:pPr marL="285750" indent="-182880">
              <a:spcBef>
                <a:spcPts val="0"/>
              </a:spcBef>
              <a:spcAft>
                <a:spcPts val="600"/>
              </a:spcAft>
              <a:buFont typeface="Garamond,Serif"/>
              <a:buChar char="◦"/>
            </a:pPr>
            <a:endParaRPr lang="en-US">
              <a:ea typeface="+mn-lt"/>
              <a:cs typeface="+mn-lt"/>
            </a:endParaRPr>
          </a:p>
          <a:p>
            <a:pPr marL="285750" indent="-182880">
              <a:spcBef>
                <a:spcPts val="0"/>
              </a:spcBef>
              <a:spcAft>
                <a:spcPts val="600"/>
              </a:spcAft>
              <a:buFont typeface="Garamond,Serif"/>
              <a:buChar char="◦"/>
            </a:pPr>
            <a:endParaRPr lang="en-US">
              <a:ea typeface="+mn-lt"/>
              <a:cs typeface="+mn-lt"/>
            </a:endParaRPr>
          </a:p>
          <a:p>
            <a:endParaRPr lang="en-US"/>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A739-968D-542E-8032-A7AAF1A9F1D2}"/>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DDC1B491-F741-003B-BDD0-02E13A92F3FB}"/>
              </a:ext>
            </a:extLst>
          </p:cNvPr>
          <p:cNvSpPr>
            <a:spLocks noGrp="1"/>
          </p:cNvSpPr>
          <p:nvPr>
            <p:ph idx="1"/>
          </p:nvPr>
        </p:nvSpPr>
        <p:spPr/>
        <p:txBody>
          <a:bodyPr vert="horz" lIns="91440" tIns="45720" rIns="91440" bIns="45720" rtlCol="0" anchor="t">
            <a:normAutofit/>
          </a:bodyPr>
          <a:lstStyle/>
          <a:p>
            <a:r>
              <a:rPr lang="en-US">
                <a:ea typeface="+mn-lt"/>
                <a:cs typeface="+mn-lt"/>
              </a:rPr>
              <a:t>The experimental results produced with the best ARIMA model revealed ARIMA models' ability to accurately anticipate stock prices on a short-term basis. </a:t>
            </a:r>
          </a:p>
          <a:p>
            <a:r>
              <a:rPr lang="en-US">
                <a:ea typeface="+mn-lt"/>
                <a:cs typeface="+mn-lt"/>
              </a:rPr>
              <a:t>This could assist stock market investors in making effective investment decisions. ARIMA models can compete pretty well with developing forecasting techniques in short-term prediction based on the results obtained.</a:t>
            </a:r>
          </a:p>
          <a:p>
            <a:r>
              <a:rPr lang="en-US">
                <a:ea typeface="+mn-lt"/>
                <a:cs typeface="+mn-lt"/>
              </a:rPr>
              <a:t>LSTM model gives us good accuracy for both stock market prediction and sentimental </a:t>
            </a:r>
            <a:r>
              <a:rPr lang="en-US" err="1">
                <a:ea typeface="+mn-lt"/>
                <a:cs typeface="+mn-lt"/>
              </a:rPr>
              <a:t>analysics</a:t>
            </a:r>
            <a:r>
              <a:rPr lang="en-US">
                <a:ea typeface="+mn-lt"/>
                <a:cs typeface="+mn-lt"/>
              </a:rPr>
              <a:t>.</a:t>
            </a:r>
            <a:endParaRPr lang="en-US"/>
          </a:p>
        </p:txBody>
      </p:sp>
    </p:spTree>
    <p:extLst>
      <p:ext uri="{BB962C8B-B14F-4D97-AF65-F5344CB8AC3E}">
        <p14:creationId xmlns:p14="http://schemas.microsoft.com/office/powerpoint/2010/main" val="296170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488B-B974-54CE-8FDD-8C2C2CD5DC2B}"/>
              </a:ext>
            </a:extLst>
          </p:cNvPr>
          <p:cNvSpPr>
            <a:spLocks noGrp="1"/>
          </p:cNvSpPr>
          <p:nvPr>
            <p:ph type="title"/>
          </p:nvPr>
        </p:nvSpPr>
        <p:spPr/>
        <p:txBody>
          <a:bodyPr/>
          <a:lstStyle/>
          <a:p>
            <a:r>
              <a:rPr lang="en-US"/>
              <a:t>Problems</a:t>
            </a:r>
          </a:p>
        </p:txBody>
      </p:sp>
      <p:sp>
        <p:nvSpPr>
          <p:cNvPr id="3" name="Content Placeholder 2">
            <a:extLst>
              <a:ext uri="{FF2B5EF4-FFF2-40B4-BE49-F238E27FC236}">
                <a16:creationId xmlns:a16="http://schemas.microsoft.com/office/drawing/2014/main" id="{AC5793C9-2E85-113B-7357-4886417E5E65}"/>
              </a:ext>
            </a:extLst>
          </p:cNvPr>
          <p:cNvSpPr>
            <a:spLocks noGrp="1"/>
          </p:cNvSpPr>
          <p:nvPr>
            <p:ph idx="1"/>
          </p:nvPr>
        </p:nvSpPr>
        <p:spPr>
          <a:xfrm>
            <a:off x="1154954" y="2603500"/>
            <a:ext cx="10463390" cy="3973583"/>
          </a:xfrm>
        </p:spPr>
        <p:txBody>
          <a:bodyPr vert="horz" lIns="91440" tIns="45720" rIns="91440" bIns="45720" rtlCol="0" anchor="t">
            <a:normAutofit/>
          </a:bodyPr>
          <a:lstStyle/>
          <a:p>
            <a:r>
              <a:rPr lang="en-GB" sz="2400">
                <a:solidFill>
                  <a:schemeClr val="tx1"/>
                </a:solidFill>
                <a:ea typeface="+mn-lt"/>
                <a:cs typeface="+mn-lt"/>
              </a:rPr>
              <a:t>Stock price prediction is regarded as one of most difficult task to accomplish in financial forecasting due to complex nature of stock market .</a:t>
            </a:r>
            <a:endParaRPr lang="en-GB" sz="2400">
              <a:solidFill>
                <a:schemeClr val="tx1"/>
              </a:solidFill>
            </a:endParaRPr>
          </a:p>
          <a:p>
            <a:r>
              <a:rPr lang="en-GB" sz="2400">
                <a:ea typeface="+mn-lt"/>
                <a:cs typeface="+mn-lt"/>
              </a:rPr>
              <a:t>Stock price prediction has attracted many researchers in multiple disciplines. Recent studies have shown that the vast amount of online information in the public domain such as Wikipedia usage patterns, news stories from the mainstream media, and social media discussions can have an observable effect on investors’ opinions towards financial markets.</a:t>
            </a:r>
            <a:endParaRPr lang="en-GB" sz="2400"/>
          </a:p>
        </p:txBody>
      </p:sp>
    </p:spTree>
    <p:extLst>
      <p:ext uri="{BB962C8B-B14F-4D97-AF65-F5344CB8AC3E}">
        <p14:creationId xmlns:p14="http://schemas.microsoft.com/office/powerpoint/2010/main" val="46579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906D-166E-8807-5D51-60EB2184EC3C}"/>
              </a:ext>
            </a:extLst>
          </p:cNvPr>
          <p:cNvSpPr>
            <a:spLocks noGrp="1"/>
          </p:cNvSpPr>
          <p:nvPr>
            <p:ph type="title"/>
          </p:nvPr>
        </p:nvSpPr>
        <p:spPr/>
        <p:txBody>
          <a:bodyPr/>
          <a:lstStyle/>
          <a:p>
            <a:r>
              <a:rPr lang="en-US"/>
              <a:t>LITERATURE REVIEW</a:t>
            </a:r>
          </a:p>
        </p:txBody>
      </p:sp>
      <p:sp>
        <p:nvSpPr>
          <p:cNvPr id="3" name="Content Placeholder 2">
            <a:extLst>
              <a:ext uri="{FF2B5EF4-FFF2-40B4-BE49-F238E27FC236}">
                <a16:creationId xmlns:a16="http://schemas.microsoft.com/office/drawing/2014/main" id="{57439E81-7B42-12A7-B25D-0F4A04E756C3}"/>
              </a:ext>
            </a:extLst>
          </p:cNvPr>
          <p:cNvSpPr>
            <a:spLocks noGrp="1"/>
          </p:cNvSpPr>
          <p:nvPr>
            <p:ph idx="1"/>
          </p:nvPr>
        </p:nvSpPr>
        <p:spPr/>
        <p:txBody>
          <a:bodyPr vert="horz" lIns="91440" tIns="45720" rIns="91440" bIns="45720" rtlCol="0" anchor="t">
            <a:normAutofit/>
          </a:bodyPr>
          <a:lstStyle/>
          <a:p>
            <a:r>
              <a:rPr lang="en-US">
                <a:ea typeface="+mn-lt"/>
                <a:cs typeface="+mn-lt"/>
              </a:rPr>
              <a:t>The stock price correlation coefficient of two separate stocks is predicted using LSTM recurrent neural networks (RNN). RNNs are capable of </a:t>
            </a:r>
            <a:r>
              <a:rPr lang="en-US" err="1">
                <a:ea typeface="+mn-lt"/>
                <a:cs typeface="+mn-lt"/>
              </a:rPr>
              <a:t>recognising</a:t>
            </a:r>
            <a:r>
              <a:rPr lang="en-US">
                <a:ea typeface="+mn-lt"/>
                <a:cs typeface="+mn-lt"/>
              </a:rPr>
              <a:t> temporal dependencies. The use of LSTM cells improves its long-term prediction abilities even further. </a:t>
            </a:r>
          </a:p>
          <a:p>
            <a:r>
              <a:rPr lang="en-US">
                <a:ea typeface="+mn-lt"/>
                <a:cs typeface="+mn-lt"/>
              </a:rPr>
              <a:t>We use the ARIMA model to account for both linearity and nonlinearity in the model. The ARIMA model filters data for linear tendencies and sends the residual value to the LSTM model. </a:t>
            </a:r>
          </a:p>
          <a:p>
            <a:r>
              <a:rPr lang="en-US">
                <a:ea typeface="+mn-lt"/>
                <a:cs typeface="+mn-lt"/>
              </a:rPr>
              <a:t>Other traditional predictive financial models such as the whole historical model, constant correlation model, single-index model, and multi-group model are compared to the ARIMA-LSTM hybrid model.</a:t>
            </a:r>
            <a:endParaRPr lang="en-US"/>
          </a:p>
        </p:txBody>
      </p:sp>
    </p:spTree>
    <p:extLst>
      <p:ext uri="{BB962C8B-B14F-4D97-AF65-F5344CB8AC3E}">
        <p14:creationId xmlns:p14="http://schemas.microsoft.com/office/powerpoint/2010/main" val="296961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04D3-EACC-EFBC-2F87-BA262E93D54D}"/>
              </a:ext>
            </a:extLst>
          </p:cNvPr>
          <p:cNvSpPr>
            <a:spLocks noGrp="1"/>
          </p:cNvSpPr>
          <p:nvPr>
            <p:ph type="title"/>
          </p:nvPr>
        </p:nvSpPr>
        <p:spPr/>
        <p:txBody>
          <a:bodyPr/>
          <a:lstStyle/>
          <a:p>
            <a:r>
              <a:rPr lang="en-US">
                <a:ea typeface="+mj-lt"/>
                <a:cs typeface="+mj-lt"/>
              </a:rPr>
              <a:t>METHODOLOGY</a:t>
            </a:r>
            <a:endParaRPr lang="en-US"/>
          </a:p>
        </p:txBody>
      </p:sp>
      <p:sp>
        <p:nvSpPr>
          <p:cNvPr id="3" name="Content Placeholder 2">
            <a:extLst>
              <a:ext uri="{FF2B5EF4-FFF2-40B4-BE49-F238E27FC236}">
                <a16:creationId xmlns:a16="http://schemas.microsoft.com/office/drawing/2014/main" id="{D6DF8914-3042-2031-FEE8-4A50870C40D0}"/>
              </a:ext>
            </a:extLst>
          </p:cNvPr>
          <p:cNvSpPr>
            <a:spLocks noGrp="1"/>
          </p:cNvSpPr>
          <p:nvPr>
            <p:ph idx="1"/>
          </p:nvPr>
        </p:nvSpPr>
        <p:spPr/>
        <p:txBody>
          <a:bodyPr vert="horz" lIns="91440" tIns="45720" rIns="91440" bIns="45720" rtlCol="0" anchor="t">
            <a:normAutofit/>
          </a:bodyPr>
          <a:lstStyle/>
          <a:p>
            <a:r>
              <a:rPr lang="en-US" sz="2400" b="1"/>
              <a:t>Dataset:</a:t>
            </a:r>
          </a:p>
          <a:p>
            <a:r>
              <a:rPr lang="en-US" sz="2000" b="1"/>
              <a:t>Stock market prediction</a:t>
            </a:r>
          </a:p>
          <a:p>
            <a:r>
              <a:rPr lang="en-US" sz="2000"/>
              <a:t>We have taken the </a:t>
            </a:r>
            <a:r>
              <a:rPr lang="en-US" sz="2000" err="1"/>
              <a:t>tcs</a:t>
            </a:r>
            <a:r>
              <a:rPr lang="en-US" sz="2000"/>
              <a:t> dataset from yahoo finance </a:t>
            </a:r>
          </a:p>
          <a:p>
            <a:r>
              <a:rPr lang="en-US" sz="2000" b="1"/>
              <a:t>Sentimental </a:t>
            </a:r>
            <a:r>
              <a:rPr lang="en-US" sz="2000" b="1" err="1"/>
              <a:t>Tcs</a:t>
            </a:r>
            <a:r>
              <a:rPr lang="en-US" sz="2000" b="1"/>
              <a:t> News </a:t>
            </a:r>
            <a:r>
              <a:rPr lang="en-US" sz="2000" b="1" err="1"/>
              <a:t>Analysics</a:t>
            </a:r>
            <a:r>
              <a:rPr lang="en-US" sz="2000" b="1"/>
              <a:t>:</a:t>
            </a:r>
          </a:p>
          <a:p>
            <a:r>
              <a:rPr lang="en-US" sz="2000"/>
              <a:t>We have taken the dataset from </a:t>
            </a:r>
            <a:r>
              <a:rPr lang="en-US" sz="2000" u="sng">
                <a:ea typeface="+mn-lt"/>
                <a:cs typeface="+mn-lt"/>
                <a:hlinkClick r:id="rId2"/>
              </a:rPr>
              <a:t>FINVIZ.com</a:t>
            </a:r>
            <a:endParaRPr lang="en-US" sz="2000"/>
          </a:p>
        </p:txBody>
      </p:sp>
    </p:spTree>
    <p:extLst>
      <p:ext uri="{BB962C8B-B14F-4D97-AF65-F5344CB8AC3E}">
        <p14:creationId xmlns:p14="http://schemas.microsoft.com/office/powerpoint/2010/main" val="154855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04D3-EACC-EFBC-2F87-BA262E93D54D}"/>
              </a:ext>
            </a:extLst>
          </p:cNvPr>
          <p:cNvSpPr>
            <a:spLocks noGrp="1"/>
          </p:cNvSpPr>
          <p:nvPr>
            <p:ph type="title"/>
          </p:nvPr>
        </p:nvSpPr>
        <p:spPr/>
        <p:txBody>
          <a:bodyPr/>
          <a:lstStyle/>
          <a:p>
            <a:r>
              <a:rPr lang="en-US"/>
              <a:t>ARIMA </a:t>
            </a:r>
          </a:p>
        </p:txBody>
      </p:sp>
      <p:sp>
        <p:nvSpPr>
          <p:cNvPr id="3" name="Content Placeholder 2">
            <a:extLst>
              <a:ext uri="{FF2B5EF4-FFF2-40B4-BE49-F238E27FC236}">
                <a16:creationId xmlns:a16="http://schemas.microsoft.com/office/drawing/2014/main" id="{D6DF8914-3042-2031-FEE8-4A50870C40D0}"/>
              </a:ext>
            </a:extLst>
          </p:cNvPr>
          <p:cNvSpPr>
            <a:spLocks noGrp="1"/>
          </p:cNvSpPr>
          <p:nvPr>
            <p:ph idx="1"/>
          </p:nvPr>
        </p:nvSpPr>
        <p:spPr/>
        <p:txBody>
          <a:bodyPr vert="horz" lIns="91440" tIns="45720" rIns="91440" bIns="45720" rtlCol="0" anchor="t">
            <a:normAutofit/>
          </a:bodyPr>
          <a:lstStyle/>
          <a:p>
            <a:r>
              <a:rPr lang="en-US">
                <a:ea typeface="+mn-lt"/>
                <a:cs typeface="+mn-lt"/>
              </a:rPr>
              <a:t>ARIMA is an acronym that stands for </a:t>
            </a:r>
            <a:r>
              <a:rPr lang="en-US" b="1" u="sng" err="1">
                <a:ea typeface="+mn-lt"/>
                <a:cs typeface="+mn-lt"/>
              </a:rPr>
              <a:t>AutoRegressive</a:t>
            </a:r>
            <a:r>
              <a:rPr lang="en-US" b="1" u="sng">
                <a:ea typeface="+mn-lt"/>
                <a:cs typeface="+mn-lt"/>
              </a:rPr>
              <a:t> Integrated Moving Average</a:t>
            </a:r>
            <a:r>
              <a:rPr lang="en-US">
                <a:ea typeface="+mn-lt"/>
                <a:cs typeface="+mn-lt"/>
              </a:rPr>
              <a:t>. It is a class of model that captures a suite of different standard temporal structures in time series data.</a:t>
            </a:r>
          </a:p>
          <a:p>
            <a:r>
              <a:rPr lang="en-US">
                <a:ea typeface="+mn-lt"/>
                <a:cs typeface="+mn-lt"/>
              </a:rPr>
              <a:t>It's a model used in statistics and econometrics </a:t>
            </a:r>
            <a:r>
              <a:rPr lang="en-US" b="1">
                <a:ea typeface="+mn-lt"/>
                <a:cs typeface="+mn-lt"/>
              </a:rPr>
              <a:t>to measure events that happen over a period of time.</a:t>
            </a:r>
          </a:p>
          <a:p>
            <a:r>
              <a:rPr lang="en-US" b="1"/>
              <a:t>Equation:</a:t>
            </a:r>
          </a:p>
          <a:p>
            <a:endParaRPr lang="en-US" b="1"/>
          </a:p>
        </p:txBody>
      </p:sp>
      <p:pic>
        <p:nvPicPr>
          <p:cNvPr id="4" name="Picture 4" descr="Text&#10;&#10;Description automatically generated">
            <a:extLst>
              <a:ext uri="{FF2B5EF4-FFF2-40B4-BE49-F238E27FC236}">
                <a16:creationId xmlns:a16="http://schemas.microsoft.com/office/drawing/2014/main" id="{2A87A86D-2B82-2F35-7EAA-77E6AFE9BC9B}"/>
              </a:ext>
            </a:extLst>
          </p:cNvPr>
          <p:cNvPicPr>
            <a:picLocks noChangeAspect="1"/>
          </p:cNvPicPr>
          <p:nvPr/>
        </p:nvPicPr>
        <p:blipFill>
          <a:blip r:embed="rId2"/>
          <a:stretch>
            <a:fillRect/>
          </a:stretch>
        </p:blipFill>
        <p:spPr>
          <a:xfrm>
            <a:off x="2782229" y="4188114"/>
            <a:ext cx="4648199" cy="1167358"/>
          </a:xfrm>
          <a:prstGeom prst="rect">
            <a:avLst/>
          </a:prstGeom>
        </p:spPr>
      </p:pic>
    </p:spTree>
    <p:extLst>
      <p:ext uri="{BB962C8B-B14F-4D97-AF65-F5344CB8AC3E}">
        <p14:creationId xmlns:p14="http://schemas.microsoft.com/office/powerpoint/2010/main" val="22372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4D5E-596F-7C2E-1008-24647428A645}"/>
              </a:ext>
            </a:extLst>
          </p:cNvPr>
          <p:cNvSpPr>
            <a:spLocks noGrp="1"/>
          </p:cNvSpPr>
          <p:nvPr>
            <p:ph type="title"/>
          </p:nvPr>
        </p:nvSpPr>
        <p:spPr/>
        <p:txBody>
          <a:bodyPr/>
          <a:lstStyle/>
          <a:p>
            <a:r>
              <a:rPr lang="en-US"/>
              <a:t>SENTIMENTAL ANALYSIS -LSTM</a:t>
            </a:r>
          </a:p>
        </p:txBody>
      </p:sp>
      <p:sp>
        <p:nvSpPr>
          <p:cNvPr id="3" name="Content Placeholder 2">
            <a:extLst>
              <a:ext uri="{FF2B5EF4-FFF2-40B4-BE49-F238E27FC236}">
                <a16:creationId xmlns:a16="http://schemas.microsoft.com/office/drawing/2014/main" id="{0AFFFF9A-C2D4-84F2-97D8-63D7125E641A}"/>
              </a:ext>
            </a:extLst>
          </p:cNvPr>
          <p:cNvSpPr>
            <a:spLocks noGrp="1"/>
          </p:cNvSpPr>
          <p:nvPr>
            <p:ph idx="1"/>
          </p:nvPr>
        </p:nvSpPr>
        <p:spPr/>
        <p:txBody>
          <a:bodyPr vert="horz" lIns="91440" tIns="45720" rIns="91440" bIns="45720" rtlCol="0" anchor="t">
            <a:normAutofit/>
          </a:bodyPr>
          <a:lstStyle/>
          <a:p>
            <a:pPr marL="0" indent="0">
              <a:buNone/>
            </a:pPr>
            <a:endParaRPr lang="en-US"/>
          </a:p>
          <a:p>
            <a:endParaRPr lang="en-US"/>
          </a:p>
        </p:txBody>
      </p:sp>
      <p:pic>
        <p:nvPicPr>
          <p:cNvPr id="5" name="Picture 5" descr="Diagram&#10;&#10;Description automatically generated">
            <a:extLst>
              <a:ext uri="{FF2B5EF4-FFF2-40B4-BE49-F238E27FC236}">
                <a16:creationId xmlns:a16="http://schemas.microsoft.com/office/drawing/2014/main" id="{4C93917B-01B1-E209-EEAA-B8F0019F35B7}"/>
              </a:ext>
            </a:extLst>
          </p:cNvPr>
          <p:cNvPicPr>
            <a:picLocks noChangeAspect="1"/>
          </p:cNvPicPr>
          <p:nvPr/>
        </p:nvPicPr>
        <p:blipFill>
          <a:blip r:embed="rId2"/>
          <a:stretch>
            <a:fillRect/>
          </a:stretch>
        </p:blipFill>
        <p:spPr>
          <a:xfrm>
            <a:off x="1335206" y="3016514"/>
            <a:ext cx="9146274" cy="2758404"/>
          </a:xfrm>
          <a:prstGeom prst="rect">
            <a:avLst/>
          </a:prstGeom>
        </p:spPr>
      </p:pic>
    </p:spTree>
    <p:extLst>
      <p:ext uri="{BB962C8B-B14F-4D97-AF65-F5344CB8AC3E}">
        <p14:creationId xmlns:p14="http://schemas.microsoft.com/office/powerpoint/2010/main" val="121717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39E1-73D1-40C2-B341-EA0AA050A266}"/>
              </a:ext>
            </a:extLst>
          </p:cNvPr>
          <p:cNvSpPr>
            <a:spLocks noGrp="1"/>
          </p:cNvSpPr>
          <p:nvPr>
            <p:ph type="title"/>
          </p:nvPr>
        </p:nvSpPr>
        <p:spPr/>
        <p:txBody>
          <a:bodyPr/>
          <a:lstStyle/>
          <a:p>
            <a:r>
              <a:rPr lang="en-US"/>
              <a:t>RESULTS</a:t>
            </a:r>
          </a:p>
        </p:txBody>
      </p:sp>
      <p:pic>
        <p:nvPicPr>
          <p:cNvPr id="5" name="Picture 5" descr="Chart, line chart&#10;&#10;Description automatically generated">
            <a:extLst>
              <a:ext uri="{FF2B5EF4-FFF2-40B4-BE49-F238E27FC236}">
                <a16:creationId xmlns:a16="http://schemas.microsoft.com/office/drawing/2014/main" id="{6214E229-4E1C-06DA-4B87-5B7B294E63B7}"/>
              </a:ext>
            </a:extLst>
          </p:cNvPr>
          <p:cNvPicPr>
            <a:picLocks noChangeAspect="1"/>
          </p:cNvPicPr>
          <p:nvPr/>
        </p:nvPicPr>
        <p:blipFill>
          <a:blip r:embed="rId2"/>
          <a:stretch>
            <a:fillRect/>
          </a:stretch>
        </p:blipFill>
        <p:spPr>
          <a:xfrm>
            <a:off x="641445" y="2651030"/>
            <a:ext cx="10044751" cy="3443878"/>
          </a:xfrm>
          <a:prstGeom prst="rect">
            <a:avLst/>
          </a:prstGeom>
        </p:spPr>
      </p:pic>
      <p:sp>
        <p:nvSpPr>
          <p:cNvPr id="7" name="Content Placeholder 6">
            <a:extLst>
              <a:ext uri="{FF2B5EF4-FFF2-40B4-BE49-F238E27FC236}">
                <a16:creationId xmlns:a16="http://schemas.microsoft.com/office/drawing/2014/main" id="{D7AD7C94-D4C1-39D9-87AE-7091A21D36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8778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7E06-5F81-9A14-341C-D6CA5CC52330}"/>
              </a:ext>
            </a:extLst>
          </p:cNvPr>
          <p:cNvSpPr>
            <a:spLocks noGrp="1"/>
          </p:cNvSpPr>
          <p:nvPr>
            <p:ph type="title"/>
          </p:nvPr>
        </p:nvSpPr>
        <p:spPr/>
        <p:txBody>
          <a:bodyPr/>
          <a:lstStyle/>
          <a:p>
            <a:r>
              <a:rPr lang="en-US"/>
              <a:t>RESULTS</a:t>
            </a:r>
          </a:p>
        </p:txBody>
      </p:sp>
      <p:pic>
        <p:nvPicPr>
          <p:cNvPr id="5" name="Picture 11" descr="Chart, line chart&#10;&#10;Description automatically generated">
            <a:extLst>
              <a:ext uri="{FF2B5EF4-FFF2-40B4-BE49-F238E27FC236}">
                <a16:creationId xmlns:a16="http://schemas.microsoft.com/office/drawing/2014/main" id="{93662321-4BDC-04B6-C218-6B3E14AC8D03}"/>
              </a:ext>
            </a:extLst>
          </p:cNvPr>
          <p:cNvPicPr>
            <a:picLocks noGrp="1" noChangeAspect="1"/>
          </p:cNvPicPr>
          <p:nvPr>
            <p:ph idx="1"/>
          </p:nvPr>
        </p:nvPicPr>
        <p:blipFill>
          <a:blip r:embed="rId2"/>
          <a:stretch>
            <a:fillRect/>
          </a:stretch>
        </p:blipFill>
        <p:spPr>
          <a:xfrm>
            <a:off x="2170292" y="2334012"/>
            <a:ext cx="6729933" cy="3936690"/>
          </a:xfrm>
        </p:spPr>
      </p:pic>
    </p:spTree>
    <p:extLst>
      <p:ext uri="{BB962C8B-B14F-4D97-AF65-F5344CB8AC3E}">
        <p14:creationId xmlns:p14="http://schemas.microsoft.com/office/powerpoint/2010/main" val="31809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33D5-EE84-DDE9-866D-9A0C232A111E}"/>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B58B8CA2-B006-4A7B-8BC6-AEDF2107F8D8}"/>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https://www.researchgate.net/publication/261179224_Stock_price_prediction_using_the_ARIMA_model</a:t>
            </a:r>
            <a:endParaRPr lang="en-US">
              <a:ea typeface="+mn-lt"/>
              <a:cs typeface="+mn-lt"/>
            </a:endParaRPr>
          </a:p>
          <a:p>
            <a:r>
              <a:rPr lang="en-US">
                <a:ea typeface="+mn-lt"/>
                <a:cs typeface="+mn-lt"/>
                <a:hlinkClick r:id="rId3"/>
              </a:rPr>
              <a:t>https://www.sciencedirect.com/science/article/pii/S1877050920304865</a:t>
            </a:r>
            <a:endParaRPr lang="en-US">
              <a:ea typeface="+mn-lt"/>
              <a:cs typeface="+mn-lt"/>
            </a:endParaRPr>
          </a:p>
          <a:p>
            <a:r>
              <a:rPr lang="en-US">
                <a:ea typeface="+mn-lt"/>
                <a:cs typeface="+mn-lt"/>
                <a:hlinkClick r:id="rId4"/>
              </a:rPr>
              <a:t>https://onedrive.live.com/?authkey=%21AHrBv%5F8QFqrpiwU&amp;cid=7E95923FF0A1FE26&amp;id=7E95923FF0A1FE26%219581&amp;parId=7E95923FF0A1FE26%219561&amp;o=OneUp</a:t>
            </a:r>
            <a:endParaRPr lang="en-US">
              <a:ea typeface="+mn-lt"/>
              <a:cs typeface="+mn-lt"/>
            </a:endParaRPr>
          </a:p>
          <a:p>
            <a:endParaRPr lang="en-US"/>
          </a:p>
        </p:txBody>
      </p:sp>
    </p:spTree>
    <p:extLst>
      <p:ext uri="{BB962C8B-B14F-4D97-AF65-F5344CB8AC3E}">
        <p14:creationId xmlns:p14="http://schemas.microsoft.com/office/powerpoint/2010/main" val="3822115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TF00001243</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Combining Time Series and Sentiment Analysis for TCS Forecasting</vt:lpstr>
      <vt:lpstr>Problems</vt:lpstr>
      <vt:lpstr>LITERATURE REVIEW</vt:lpstr>
      <vt:lpstr>METHODOLOGY</vt:lpstr>
      <vt:lpstr>ARIMA </vt:lpstr>
      <vt:lpstr>SENTIMENTAL ANALYSIS -LSTM</vt:lpstr>
      <vt:lpstr>RESULTS</vt:lpstr>
      <vt:lpstr>RESULTS</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2022-05-07T03:46:27Z</dcterms:created>
  <dcterms:modified xsi:type="dcterms:W3CDTF">2022-05-07T04:43:37Z</dcterms:modified>
</cp:coreProperties>
</file>