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sldIdLst>
    <p:sldId id="256" r:id="rId2"/>
    <p:sldId id="257" r:id="rId3"/>
    <p:sldId id="258" r:id="rId4"/>
    <p:sldId id="259" r:id="rId5"/>
    <p:sldId id="261" r:id="rId6"/>
    <p:sldId id="262" r:id="rId7"/>
    <p:sldId id="263" r:id="rId8"/>
    <p:sldId id="264" r:id="rId9"/>
    <p:sldId id="265" r:id="rId10"/>
    <p:sldId id="267" r:id="rId11"/>
    <p:sldId id="266"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52258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5251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7470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5484200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9924995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11/14/2018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9945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11/14/2018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7971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5452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05012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8880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12348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6711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11/14/2018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30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11/14/2018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3693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11/14/2018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88767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6400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927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D6E9DEC-419B-4CC5-A080-3B06BD5A8291}" type="datetimeFigureOut">
              <a:rPr lang="en-US" smtClean="0"/>
              <a:t>11/14/2018</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0341933"/>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anaconda.com/"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Python </a:t>
            </a:r>
            <a:endParaRPr lang="en-US" dirty="0"/>
          </a:p>
        </p:txBody>
      </p:sp>
      <p:sp>
        <p:nvSpPr>
          <p:cNvPr id="3" name="Subtitle 2"/>
          <p:cNvSpPr>
            <a:spLocks noGrp="1"/>
          </p:cNvSpPr>
          <p:nvPr>
            <p:ph type="subTitle" idx="1"/>
          </p:nvPr>
        </p:nvSpPr>
        <p:spPr/>
        <p:txBody>
          <a:bodyPr/>
          <a:lstStyle/>
          <a:p>
            <a:r>
              <a:rPr lang="en-US" dirty="0" smtClean="0"/>
              <a:t>Kiran Kumar A</a:t>
            </a:r>
            <a:endParaRPr lang="en-US" dirty="0"/>
          </a:p>
        </p:txBody>
      </p:sp>
    </p:spTree>
    <p:extLst>
      <p:ext uri="{BB962C8B-B14F-4D97-AF65-F5344CB8AC3E}">
        <p14:creationId xmlns:p14="http://schemas.microsoft.com/office/powerpoint/2010/main" val="1318522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Python</a:t>
            </a:r>
            <a:endParaRPr lang="en-US" dirty="0"/>
          </a:p>
        </p:txBody>
      </p:sp>
      <p:sp>
        <p:nvSpPr>
          <p:cNvPr id="3" name="Content Placeholder 2"/>
          <p:cNvSpPr>
            <a:spLocks noGrp="1"/>
          </p:cNvSpPr>
          <p:nvPr>
            <p:ph idx="1"/>
          </p:nvPr>
        </p:nvSpPr>
        <p:spPr/>
        <p:txBody>
          <a:bodyPr>
            <a:normAutofit/>
          </a:bodyPr>
          <a:lstStyle/>
          <a:p>
            <a:r>
              <a:rPr lang="en-US" sz="2800" dirty="0"/>
              <a:t>Vocabulary / Words - Variables and Reserved </a:t>
            </a:r>
            <a:r>
              <a:rPr lang="en-US" sz="2800" dirty="0" smtClean="0"/>
              <a:t>words</a:t>
            </a:r>
          </a:p>
          <a:p>
            <a:r>
              <a:rPr lang="fr-FR" sz="2800" dirty="0"/>
              <a:t>Sentence structure - </a:t>
            </a:r>
            <a:r>
              <a:rPr lang="fr-FR" sz="2800" dirty="0" err="1"/>
              <a:t>valid</a:t>
            </a:r>
            <a:r>
              <a:rPr lang="fr-FR" sz="2800" dirty="0"/>
              <a:t> </a:t>
            </a:r>
            <a:r>
              <a:rPr lang="fr-FR" sz="2800" dirty="0" err="1"/>
              <a:t>syntax</a:t>
            </a:r>
            <a:r>
              <a:rPr lang="fr-FR" sz="2800" dirty="0"/>
              <a:t> </a:t>
            </a:r>
            <a:r>
              <a:rPr lang="fr-FR" sz="2800" dirty="0" smtClean="0"/>
              <a:t>patterns</a:t>
            </a:r>
          </a:p>
          <a:p>
            <a:r>
              <a:rPr lang="en-US" sz="2800" dirty="0"/>
              <a:t>Story structure - constructing a program for a purpose</a:t>
            </a:r>
            <a:endParaRPr lang="en-US" sz="2800" dirty="0"/>
          </a:p>
        </p:txBody>
      </p:sp>
    </p:spTree>
    <p:extLst>
      <p:ext uri="{BB962C8B-B14F-4D97-AF65-F5344CB8AC3E}">
        <p14:creationId xmlns:p14="http://schemas.microsoft.com/office/powerpoint/2010/main" val="1118453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Installations</a:t>
            </a:r>
            <a:endParaRPr lang="en-US" dirty="0"/>
          </a:p>
        </p:txBody>
      </p:sp>
      <p:sp>
        <p:nvSpPr>
          <p:cNvPr id="3" name="Content Placeholder 2"/>
          <p:cNvSpPr>
            <a:spLocks noGrp="1"/>
          </p:cNvSpPr>
          <p:nvPr>
            <p:ph idx="1"/>
          </p:nvPr>
        </p:nvSpPr>
        <p:spPr/>
        <p:txBody>
          <a:bodyPr>
            <a:normAutofit/>
          </a:bodyPr>
          <a:lstStyle/>
          <a:p>
            <a:r>
              <a:rPr lang="en-US" sz="2800" dirty="0">
                <a:hlinkClick r:id="rId2"/>
              </a:rPr>
              <a:t>https://www.python.org</a:t>
            </a:r>
            <a:r>
              <a:rPr lang="en-US" sz="2800" dirty="0" smtClean="0">
                <a:hlinkClick r:id="rId2"/>
              </a:rPr>
              <a:t>/</a:t>
            </a:r>
            <a:endParaRPr lang="en-US" sz="2800" dirty="0" smtClean="0"/>
          </a:p>
          <a:p>
            <a:r>
              <a:rPr lang="en-US" sz="2800" dirty="0">
                <a:hlinkClick r:id="rId3"/>
              </a:rPr>
              <a:t>https://www.anaconda.com</a:t>
            </a:r>
            <a:r>
              <a:rPr lang="en-US" sz="2800" dirty="0" smtClean="0">
                <a:hlinkClick r:id="rId3"/>
              </a:rPr>
              <a:t>/</a:t>
            </a:r>
            <a:endParaRPr lang="en-US" sz="2800" dirty="0" smtClean="0"/>
          </a:p>
          <a:p>
            <a:endParaRPr lang="en-US" sz="2800" dirty="0"/>
          </a:p>
        </p:txBody>
      </p:sp>
      <p:pic>
        <p:nvPicPr>
          <p:cNvPr id="4" name="Picture 3"/>
          <p:cNvPicPr>
            <a:picLocks noChangeAspect="1"/>
          </p:cNvPicPr>
          <p:nvPr/>
        </p:nvPicPr>
        <p:blipFill>
          <a:blip r:embed="rId4"/>
          <a:stretch>
            <a:fillRect/>
          </a:stretch>
        </p:blipFill>
        <p:spPr>
          <a:xfrm>
            <a:off x="5663570" y="3652761"/>
            <a:ext cx="6118527" cy="2673271"/>
          </a:xfrm>
          <a:prstGeom prst="rect">
            <a:avLst/>
          </a:prstGeom>
        </p:spPr>
      </p:pic>
      <p:pic>
        <p:nvPicPr>
          <p:cNvPr id="5" name="Picture 4"/>
          <p:cNvPicPr>
            <a:picLocks noChangeAspect="1"/>
          </p:cNvPicPr>
          <p:nvPr/>
        </p:nvPicPr>
        <p:blipFill>
          <a:blip r:embed="rId5"/>
          <a:stretch>
            <a:fillRect/>
          </a:stretch>
        </p:blipFill>
        <p:spPr>
          <a:xfrm>
            <a:off x="168166" y="3943632"/>
            <a:ext cx="5402317" cy="2382400"/>
          </a:xfrm>
          <a:prstGeom prst="rect">
            <a:avLst/>
          </a:prstGeom>
        </p:spPr>
      </p:pic>
    </p:spTree>
    <p:extLst>
      <p:ext uri="{BB962C8B-B14F-4D97-AF65-F5344CB8AC3E}">
        <p14:creationId xmlns:p14="http://schemas.microsoft.com/office/powerpoint/2010/main" val="1699029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7" name="Content Placeholder 6"/>
          <p:cNvSpPr>
            <a:spLocks noGrp="1"/>
          </p:cNvSpPr>
          <p:nvPr>
            <p:ph idx="1"/>
          </p:nvPr>
        </p:nvSpPr>
        <p:spPr>
          <a:xfrm>
            <a:off x="819202" y="1675650"/>
            <a:ext cx="10353762" cy="3695136"/>
          </a:xfrm>
        </p:spPr>
        <p:txBody>
          <a:bodyPr>
            <a:normAutofit fontScale="92500" lnSpcReduction="10000"/>
          </a:bodyPr>
          <a:lstStyle/>
          <a:p>
            <a:r>
              <a:rPr lang="en-US" dirty="0"/>
              <a:t>Modules in Python are simply Python files with the .</a:t>
            </a:r>
            <a:r>
              <a:rPr lang="en-US" dirty="0" err="1"/>
              <a:t>py</a:t>
            </a:r>
            <a:r>
              <a:rPr lang="en-US" dirty="0"/>
              <a:t> extension, which implement a set of functions. Modules are imported from other modules using the</a:t>
            </a:r>
            <a:r>
              <a:rPr lang="en-US" dirty="0">
                <a:solidFill>
                  <a:srgbClr val="FFFF00"/>
                </a:solidFill>
              </a:rPr>
              <a:t> </a:t>
            </a:r>
            <a:r>
              <a:rPr lang="en-US" dirty="0" smtClean="0">
                <a:solidFill>
                  <a:srgbClr val="FFFF00"/>
                </a:solidFill>
              </a:rPr>
              <a:t>import </a:t>
            </a:r>
            <a:r>
              <a:rPr lang="en-US" dirty="0" smtClean="0"/>
              <a:t>command</a:t>
            </a:r>
            <a:r>
              <a:rPr lang="en-US" dirty="0"/>
              <a:t>.</a:t>
            </a:r>
          </a:p>
          <a:p>
            <a:r>
              <a:rPr lang="en-US" dirty="0" smtClean="0"/>
              <a:t>To </a:t>
            </a:r>
            <a:r>
              <a:rPr lang="en-US" dirty="0"/>
              <a:t>import a module, we use the </a:t>
            </a:r>
            <a:r>
              <a:rPr lang="en-US" dirty="0" smtClean="0"/>
              <a:t>import </a:t>
            </a:r>
            <a:r>
              <a:rPr lang="en-US" dirty="0"/>
              <a:t>command. Check out the full list of built-in modules in the Python standard library </a:t>
            </a:r>
            <a:r>
              <a:rPr lang="en-US" dirty="0" smtClean="0"/>
              <a:t>(</a:t>
            </a:r>
            <a:r>
              <a:rPr lang="en-US" dirty="0" smtClean="0">
                <a:solidFill>
                  <a:srgbClr val="FFFF00"/>
                </a:solidFill>
              </a:rPr>
              <a:t>https</a:t>
            </a:r>
            <a:r>
              <a:rPr lang="en-US" dirty="0">
                <a:solidFill>
                  <a:srgbClr val="FFFF00"/>
                </a:solidFill>
              </a:rPr>
              <a:t>://docs.python.org/3/py-modindex.html</a:t>
            </a:r>
            <a:r>
              <a:rPr lang="en-US" dirty="0"/>
              <a:t>).</a:t>
            </a:r>
          </a:p>
          <a:p>
            <a:r>
              <a:rPr lang="en-US" dirty="0" smtClean="0"/>
              <a:t>The </a:t>
            </a:r>
            <a:r>
              <a:rPr lang="en-US" dirty="0"/>
              <a:t>first time a module is loaded into a running Python script, it is initialized by executing the code in the module once. If another module in your code imports the same module again, it will not be loaded twice but once only - so local variables inside the module act as a "singleton" - they are initialized only once.</a:t>
            </a:r>
          </a:p>
          <a:p>
            <a:r>
              <a:rPr lang="en-US" dirty="0" smtClean="0"/>
              <a:t>If </a:t>
            </a:r>
            <a:r>
              <a:rPr lang="en-US" dirty="0"/>
              <a:t>we want to import the math module, we simply import the name of the module</a:t>
            </a:r>
            <a:r>
              <a:rPr lang="en-US" dirty="0" smtClean="0"/>
              <a:t>:</a:t>
            </a:r>
          </a:p>
          <a:p>
            <a:pPr lvl="1"/>
            <a:r>
              <a:rPr lang="en-US" dirty="0" smtClean="0">
                <a:solidFill>
                  <a:srgbClr val="FFFF00"/>
                </a:solidFill>
              </a:rPr>
              <a:t>import math</a:t>
            </a:r>
            <a:endParaRPr lang="en-US" dirty="0">
              <a:solidFill>
                <a:srgbClr val="FFFF00"/>
              </a:solidFill>
            </a:endParaRPr>
          </a:p>
        </p:txBody>
      </p:sp>
    </p:spTree>
    <p:extLst>
      <p:ext uri="{BB962C8B-B14F-4D97-AF65-F5344CB8AC3E}">
        <p14:creationId xmlns:p14="http://schemas.microsoft.com/office/powerpoint/2010/main" val="1005360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Content Placeholder 2"/>
          <p:cNvSpPr>
            <a:spLocks noGrp="1"/>
          </p:cNvSpPr>
          <p:nvPr>
            <p:ph idx="1"/>
          </p:nvPr>
        </p:nvSpPr>
        <p:spPr>
          <a:xfrm>
            <a:off x="672056" y="1780754"/>
            <a:ext cx="11110039" cy="4241674"/>
          </a:xfrm>
        </p:spPr>
        <p:txBody>
          <a:bodyPr>
            <a:normAutofit fontScale="92500" lnSpcReduction="10000"/>
          </a:bodyPr>
          <a:lstStyle/>
          <a:p>
            <a:r>
              <a:rPr lang="en-US" dirty="0">
                <a:effectLst/>
              </a:rPr>
              <a:t>Packages are name-spaces which contain multiple packages and modules themselves. They are simply directories, but with a twist.</a:t>
            </a:r>
          </a:p>
          <a:p>
            <a:r>
              <a:rPr lang="en-US" dirty="0">
                <a:effectLst/>
              </a:rPr>
              <a:t>Each package in Python is a directory which MUST contain a special </a:t>
            </a:r>
            <a:r>
              <a:rPr lang="en-US" dirty="0" smtClean="0">
                <a:effectLst/>
              </a:rPr>
              <a:t>file called</a:t>
            </a:r>
            <a:r>
              <a:rPr lang="en-US" dirty="0">
                <a:effectLst/>
              </a:rPr>
              <a:t> </a:t>
            </a:r>
            <a:r>
              <a:rPr lang="en-US" b="1" dirty="0">
                <a:solidFill>
                  <a:srgbClr val="FFFF00"/>
                </a:solidFill>
                <a:effectLst/>
              </a:rPr>
              <a:t>__init__.py</a:t>
            </a:r>
            <a:r>
              <a:rPr lang="en-US" dirty="0">
                <a:effectLst/>
              </a:rPr>
              <a:t>. This file can be empty, and it indicates that the directory it contains is a Python package, so it can be imported the same way a module can be imported.</a:t>
            </a:r>
          </a:p>
          <a:p>
            <a:r>
              <a:rPr lang="en-US" dirty="0">
                <a:effectLst/>
              </a:rPr>
              <a:t>If we create a directory called foo, which marks the package name, we can then create a module inside that package called bar. We also must not forget to add the </a:t>
            </a:r>
            <a:r>
              <a:rPr lang="en-US" b="1" dirty="0">
                <a:solidFill>
                  <a:srgbClr val="FFFF00"/>
                </a:solidFill>
                <a:effectLst/>
              </a:rPr>
              <a:t>__init__.py</a:t>
            </a:r>
            <a:r>
              <a:rPr lang="en-US" dirty="0">
                <a:effectLst/>
              </a:rPr>
              <a:t> file inside the foo directory.</a:t>
            </a:r>
          </a:p>
          <a:p>
            <a:r>
              <a:rPr lang="en-US" dirty="0">
                <a:effectLst/>
              </a:rPr>
              <a:t>To use the module bar, we can import it in two ways</a:t>
            </a:r>
            <a:r>
              <a:rPr lang="en-US" dirty="0" smtClean="0">
                <a:effectLst/>
              </a:rPr>
              <a:t>:</a:t>
            </a:r>
          </a:p>
          <a:p>
            <a:pPr lvl="1"/>
            <a:r>
              <a:rPr lang="en-US" dirty="0">
                <a:solidFill>
                  <a:srgbClr val="FFFF00"/>
                </a:solidFill>
                <a:effectLst/>
              </a:rPr>
              <a:t>import </a:t>
            </a:r>
            <a:r>
              <a:rPr lang="en-US" dirty="0" err="1" smtClean="0">
                <a:solidFill>
                  <a:srgbClr val="FFFF00"/>
                </a:solidFill>
                <a:effectLst/>
              </a:rPr>
              <a:t>foo.bar</a:t>
            </a:r>
            <a:endParaRPr lang="en-US" dirty="0" smtClean="0">
              <a:solidFill>
                <a:srgbClr val="FFFF00"/>
              </a:solidFill>
              <a:effectLst/>
            </a:endParaRPr>
          </a:p>
          <a:p>
            <a:pPr lvl="1"/>
            <a:r>
              <a:rPr lang="en-US" dirty="0">
                <a:solidFill>
                  <a:srgbClr val="FFFF00"/>
                </a:solidFill>
                <a:effectLst/>
              </a:rPr>
              <a:t>from foo import bar</a:t>
            </a:r>
            <a:endParaRPr lang="en-US" dirty="0">
              <a:solidFill>
                <a:srgbClr val="FFFF00"/>
              </a:solidFill>
              <a:effectLst/>
            </a:endParaRPr>
          </a:p>
          <a:p>
            <a:endParaRPr lang="en-US" dirty="0"/>
          </a:p>
        </p:txBody>
      </p:sp>
    </p:spTree>
    <p:extLst>
      <p:ext uri="{BB962C8B-B14F-4D97-AF65-F5344CB8AC3E}">
        <p14:creationId xmlns:p14="http://schemas.microsoft.com/office/powerpoint/2010/main" val="199283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 Installations</a:t>
            </a:r>
            <a:endParaRPr lang="en-US" dirty="0"/>
          </a:p>
        </p:txBody>
      </p:sp>
      <p:sp>
        <p:nvSpPr>
          <p:cNvPr id="3" name="Content Placeholder 2"/>
          <p:cNvSpPr>
            <a:spLocks noGrp="1"/>
          </p:cNvSpPr>
          <p:nvPr>
            <p:ph idx="1"/>
          </p:nvPr>
        </p:nvSpPr>
        <p:spPr>
          <a:xfrm>
            <a:off x="913795" y="1982468"/>
            <a:ext cx="10353762" cy="3695136"/>
          </a:xfrm>
        </p:spPr>
        <p:txBody>
          <a:bodyPr/>
          <a:lstStyle/>
          <a:p>
            <a:endParaRPr lang="en-US" dirty="0"/>
          </a:p>
        </p:txBody>
      </p:sp>
    </p:spTree>
    <p:extLst>
      <p:ext uri="{BB962C8B-B14F-4D97-AF65-F5344CB8AC3E}">
        <p14:creationId xmlns:p14="http://schemas.microsoft.com/office/powerpoint/2010/main" val="1192216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Programming?</a:t>
            </a:r>
            <a:endParaRPr lang="en-US" dirty="0"/>
          </a:p>
        </p:txBody>
      </p:sp>
      <p:sp>
        <p:nvSpPr>
          <p:cNvPr id="3" name="Content Placeholder 2"/>
          <p:cNvSpPr>
            <a:spLocks noGrp="1"/>
          </p:cNvSpPr>
          <p:nvPr>
            <p:ph idx="1"/>
          </p:nvPr>
        </p:nvSpPr>
        <p:spPr/>
        <p:txBody>
          <a:bodyPr>
            <a:normAutofit/>
          </a:bodyPr>
          <a:lstStyle/>
          <a:p>
            <a:r>
              <a:rPr lang="en-US" sz="2800" dirty="0"/>
              <a:t>Computers are built for </a:t>
            </a:r>
            <a:r>
              <a:rPr lang="en-US" sz="2800" dirty="0" smtClean="0"/>
              <a:t>one purpose - to do things for us</a:t>
            </a:r>
          </a:p>
          <a:p>
            <a:r>
              <a:rPr lang="en-US" sz="2800" dirty="0"/>
              <a:t>But we need to speak their language </a:t>
            </a:r>
            <a:r>
              <a:rPr lang="en-US" sz="2800" dirty="0" smtClean="0"/>
              <a:t>to describe </a:t>
            </a:r>
            <a:r>
              <a:rPr lang="en-US" sz="2800" dirty="0"/>
              <a:t>what we want </a:t>
            </a:r>
            <a:r>
              <a:rPr lang="en-US" sz="2800" dirty="0" smtClean="0"/>
              <a:t>done</a:t>
            </a:r>
          </a:p>
          <a:p>
            <a:r>
              <a:rPr lang="en-US" sz="2800" dirty="0"/>
              <a:t>Users have it easy - someone already </a:t>
            </a:r>
            <a:r>
              <a:rPr lang="en-US" sz="2800" dirty="0" smtClean="0"/>
              <a:t>put many </a:t>
            </a:r>
            <a:r>
              <a:rPr lang="en-US" sz="2800" dirty="0"/>
              <a:t>different programs (instructions) </a:t>
            </a:r>
            <a:r>
              <a:rPr lang="en-US" sz="2800" dirty="0" smtClean="0"/>
              <a:t>into the </a:t>
            </a:r>
            <a:r>
              <a:rPr lang="en-US" sz="2800" dirty="0"/>
              <a:t>computer and users just pick the </a:t>
            </a:r>
            <a:r>
              <a:rPr lang="en-US" sz="2800" dirty="0" smtClean="0"/>
              <a:t>ones we </a:t>
            </a:r>
            <a:r>
              <a:rPr lang="en-US" sz="2800" dirty="0"/>
              <a:t>want to use</a:t>
            </a:r>
            <a:endParaRPr lang="en-US" sz="2800" dirty="0"/>
          </a:p>
        </p:txBody>
      </p:sp>
    </p:spTree>
    <p:extLst>
      <p:ext uri="{BB962C8B-B14F-4D97-AF65-F5344CB8AC3E}">
        <p14:creationId xmlns:p14="http://schemas.microsoft.com/office/powerpoint/2010/main" val="1901623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7878" y="273269"/>
            <a:ext cx="10353761" cy="1326321"/>
          </a:xfrm>
        </p:spPr>
        <p:txBody>
          <a:bodyPr/>
          <a:lstStyle/>
          <a:p>
            <a:r>
              <a:rPr lang="en-US" dirty="0"/>
              <a:t>Users vs. Programmers</a:t>
            </a:r>
            <a:endParaRPr lang="en-US" dirty="0"/>
          </a:p>
        </p:txBody>
      </p:sp>
      <p:sp>
        <p:nvSpPr>
          <p:cNvPr id="3" name="Content Placeholder 2"/>
          <p:cNvSpPr>
            <a:spLocks noGrp="1"/>
          </p:cNvSpPr>
          <p:nvPr>
            <p:ph idx="1"/>
          </p:nvPr>
        </p:nvSpPr>
        <p:spPr>
          <a:xfrm>
            <a:off x="777160" y="1234215"/>
            <a:ext cx="11067998" cy="5261177"/>
          </a:xfrm>
        </p:spPr>
        <p:txBody>
          <a:bodyPr>
            <a:noAutofit/>
          </a:bodyPr>
          <a:lstStyle/>
          <a:p>
            <a:r>
              <a:rPr lang="en-US" sz="2800" dirty="0"/>
              <a:t>Users see computers as a set of tools - word processor, spreadsheet, </a:t>
            </a:r>
            <a:r>
              <a:rPr lang="en-US" sz="2800" dirty="0" smtClean="0"/>
              <a:t>map, </a:t>
            </a:r>
            <a:r>
              <a:rPr lang="en-US" sz="2800" dirty="0" err="1" smtClean="0"/>
              <a:t>todo</a:t>
            </a:r>
            <a:r>
              <a:rPr lang="en-US" sz="2800" dirty="0" smtClean="0"/>
              <a:t> </a:t>
            </a:r>
            <a:r>
              <a:rPr lang="en-US" sz="2800" dirty="0"/>
              <a:t>list, etc.</a:t>
            </a:r>
          </a:p>
          <a:p>
            <a:r>
              <a:rPr lang="en-US" sz="2800" dirty="0" smtClean="0"/>
              <a:t> </a:t>
            </a:r>
            <a:r>
              <a:rPr lang="en-US" sz="2800" dirty="0"/>
              <a:t>Programmers learn the computer “ways” and the computer language</a:t>
            </a:r>
          </a:p>
          <a:p>
            <a:r>
              <a:rPr lang="en-US" sz="2800" dirty="0" smtClean="0"/>
              <a:t>Programmers </a:t>
            </a:r>
            <a:r>
              <a:rPr lang="en-US" sz="2800" dirty="0"/>
              <a:t>have some tools that allow them to build new tools</a:t>
            </a:r>
          </a:p>
          <a:p>
            <a:r>
              <a:rPr lang="en-US" sz="2800" dirty="0" smtClean="0"/>
              <a:t>Programmers </a:t>
            </a:r>
            <a:r>
              <a:rPr lang="en-US" sz="2800" dirty="0"/>
              <a:t>sometimes write tools for lots of users and </a:t>
            </a:r>
            <a:r>
              <a:rPr lang="en-US" sz="2800" dirty="0" smtClean="0"/>
              <a:t>sometimes programmers </a:t>
            </a:r>
            <a:r>
              <a:rPr lang="en-US" sz="2800" dirty="0"/>
              <a:t>write little “helpers” for themselves to automate a task</a:t>
            </a:r>
            <a:endParaRPr lang="en-US" sz="2800" dirty="0"/>
          </a:p>
        </p:txBody>
      </p:sp>
    </p:spTree>
    <p:extLst>
      <p:ext uri="{BB962C8B-B14F-4D97-AF65-F5344CB8AC3E}">
        <p14:creationId xmlns:p14="http://schemas.microsoft.com/office/powerpoint/2010/main" val="2590964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10207"/>
            <a:ext cx="10353761" cy="1326321"/>
          </a:xfrm>
        </p:spPr>
        <p:txBody>
          <a:bodyPr>
            <a:normAutofit/>
          </a:bodyPr>
          <a:lstStyle/>
          <a:p>
            <a:r>
              <a:rPr lang="en-US" sz="3600" dirty="0" smtClean="0"/>
              <a:t>Python</a:t>
            </a:r>
            <a:endParaRPr lang="en-US" sz="3600" dirty="0"/>
          </a:p>
        </p:txBody>
      </p:sp>
      <p:sp>
        <p:nvSpPr>
          <p:cNvPr id="3" name="Content Placeholder 2"/>
          <p:cNvSpPr>
            <a:spLocks noGrp="1"/>
          </p:cNvSpPr>
          <p:nvPr>
            <p:ph idx="1"/>
          </p:nvPr>
        </p:nvSpPr>
        <p:spPr>
          <a:xfrm>
            <a:off x="1586457" y="1231728"/>
            <a:ext cx="7809791" cy="4759169"/>
          </a:xfrm>
        </p:spPr>
        <p:txBody>
          <a:bodyPr>
            <a:noAutofit/>
          </a:bodyPr>
          <a:lstStyle/>
          <a:p>
            <a:pPr marL="0" indent="0" algn="ctr">
              <a:buNone/>
            </a:pPr>
            <a:r>
              <a:rPr lang="en-US" sz="2800" dirty="0">
                <a:solidFill>
                  <a:srgbClr val="FFFF00"/>
                </a:solidFill>
              </a:rPr>
              <a:t>Python</a:t>
            </a:r>
            <a:r>
              <a:rPr lang="en-US" sz="2800" dirty="0"/>
              <a:t> is the language of the </a:t>
            </a:r>
            <a:r>
              <a:rPr lang="en-US" sz="2800" dirty="0" smtClean="0"/>
              <a:t>Python Interpreter </a:t>
            </a:r>
            <a:r>
              <a:rPr lang="en-US" sz="2800" dirty="0"/>
              <a:t>and those who can converse </a:t>
            </a:r>
            <a:r>
              <a:rPr lang="en-US" sz="2800" dirty="0" smtClean="0"/>
              <a:t>with it</a:t>
            </a:r>
            <a:r>
              <a:rPr lang="en-US" sz="2800" dirty="0"/>
              <a:t>. An individual who can speak </a:t>
            </a:r>
            <a:r>
              <a:rPr lang="en-US" sz="2800" dirty="0" smtClean="0">
                <a:solidFill>
                  <a:srgbClr val="FFFF00"/>
                </a:solidFill>
              </a:rPr>
              <a:t>Python</a:t>
            </a:r>
            <a:r>
              <a:rPr lang="en-US" sz="2800" dirty="0" smtClean="0"/>
              <a:t> is known </a:t>
            </a:r>
            <a:r>
              <a:rPr lang="en-US" sz="2800" dirty="0"/>
              <a:t>as a </a:t>
            </a:r>
            <a:r>
              <a:rPr lang="en-US" sz="2800" dirty="0" err="1">
                <a:solidFill>
                  <a:srgbClr val="92D050"/>
                </a:solidFill>
              </a:rPr>
              <a:t>Pythonista</a:t>
            </a:r>
            <a:r>
              <a:rPr lang="en-US" sz="2800" dirty="0"/>
              <a:t>. It is a very </a:t>
            </a:r>
            <a:r>
              <a:rPr lang="en-US" sz="2800" dirty="0" smtClean="0"/>
              <a:t>uncommon skill</a:t>
            </a:r>
            <a:r>
              <a:rPr lang="en-US" sz="2800" dirty="0"/>
              <a:t>, and </a:t>
            </a:r>
            <a:r>
              <a:rPr lang="en-US" sz="2800" dirty="0" smtClean="0"/>
              <a:t>may be </a:t>
            </a:r>
            <a:r>
              <a:rPr lang="en-US" sz="2800" dirty="0"/>
              <a:t>hereditary. Nearly all </a:t>
            </a:r>
            <a:r>
              <a:rPr lang="en-US" sz="2800" dirty="0" smtClean="0"/>
              <a:t>known </a:t>
            </a:r>
            <a:r>
              <a:rPr lang="en-US" sz="2800" dirty="0" err="1" smtClean="0"/>
              <a:t>Pythonistas</a:t>
            </a:r>
            <a:r>
              <a:rPr lang="en-US" sz="2800" dirty="0" smtClean="0"/>
              <a:t> </a:t>
            </a:r>
            <a:r>
              <a:rPr lang="en-US" sz="2800" dirty="0"/>
              <a:t>use </a:t>
            </a:r>
            <a:r>
              <a:rPr lang="en-US" sz="2800" dirty="0" smtClean="0"/>
              <a:t>software initially developed by </a:t>
            </a:r>
            <a:r>
              <a:rPr lang="en-US" sz="2800" dirty="0">
                <a:solidFill>
                  <a:srgbClr val="92D050"/>
                </a:solidFill>
              </a:rPr>
              <a:t>Guido van Rossum</a:t>
            </a:r>
            <a:r>
              <a:rPr lang="en-US" sz="2800" dirty="0"/>
              <a:t>.</a:t>
            </a:r>
            <a:endParaRPr lang="en-US" sz="2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4463" y="3303163"/>
            <a:ext cx="2079321" cy="313150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698" y="4477114"/>
            <a:ext cx="3499556" cy="2065867"/>
          </a:xfrm>
          <a:prstGeom prst="rect">
            <a:avLst/>
          </a:prstGeom>
        </p:spPr>
      </p:pic>
    </p:spTree>
    <p:extLst>
      <p:ext uri="{BB962C8B-B14F-4D97-AF65-F5344CB8AC3E}">
        <p14:creationId xmlns:p14="http://schemas.microsoft.com/office/powerpoint/2010/main" val="1492913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89186"/>
            <a:ext cx="10353761" cy="1326321"/>
          </a:xfrm>
        </p:spPr>
        <p:txBody>
          <a:bodyPr/>
          <a:lstStyle/>
          <a:p>
            <a:r>
              <a:rPr lang="en-US" dirty="0" smtClean="0"/>
              <a:t>Why python?</a:t>
            </a:r>
            <a:endParaRPr lang="en-US" dirty="0"/>
          </a:p>
        </p:txBody>
      </p:sp>
      <p:sp>
        <p:nvSpPr>
          <p:cNvPr id="3" name="Content Placeholder 2"/>
          <p:cNvSpPr>
            <a:spLocks noGrp="1"/>
          </p:cNvSpPr>
          <p:nvPr>
            <p:ph idx="1"/>
          </p:nvPr>
        </p:nvSpPr>
        <p:spPr>
          <a:xfrm>
            <a:off x="913795" y="1360340"/>
            <a:ext cx="10353762" cy="5219136"/>
          </a:xfrm>
        </p:spPr>
        <p:txBody>
          <a:bodyPr>
            <a:noAutofit/>
          </a:bodyPr>
          <a:lstStyle/>
          <a:p>
            <a:pPr>
              <a:lnSpc>
                <a:spcPct val="100000"/>
              </a:lnSpc>
            </a:pPr>
            <a:r>
              <a:rPr lang="en-US" sz="2800" b="1" u="sng" dirty="0" smtClean="0"/>
              <a:t> </a:t>
            </a:r>
            <a:r>
              <a:rPr lang="en-US" sz="2800" b="1" u="sng" dirty="0"/>
              <a:t>Software </a:t>
            </a:r>
            <a:r>
              <a:rPr lang="en-US" sz="2800" b="1" u="sng" dirty="0" smtClean="0"/>
              <a:t>Quality</a:t>
            </a:r>
            <a:endParaRPr lang="en-US" sz="2800" b="1" u="sng" dirty="0"/>
          </a:p>
          <a:p>
            <a:pPr marL="0" indent="0">
              <a:lnSpc>
                <a:spcPct val="100000"/>
              </a:lnSpc>
              <a:buNone/>
            </a:pPr>
            <a:r>
              <a:rPr lang="en-US" sz="2800" dirty="0" smtClean="0"/>
              <a:t>	Readability </a:t>
            </a:r>
            <a:r>
              <a:rPr lang="en-US" sz="2800" dirty="0"/>
              <a:t>=&gt; Reusable, Maintainable</a:t>
            </a:r>
          </a:p>
          <a:p>
            <a:pPr marL="0" indent="0">
              <a:lnSpc>
                <a:spcPct val="100000"/>
              </a:lnSpc>
              <a:buNone/>
            </a:pPr>
            <a:r>
              <a:rPr lang="en-US" sz="2800" dirty="0" smtClean="0"/>
              <a:t>	Object-oriented </a:t>
            </a:r>
            <a:r>
              <a:rPr lang="en-US" sz="2800" dirty="0"/>
              <a:t>(OO)</a:t>
            </a:r>
          </a:p>
          <a:p>
            <a:pPr marL="0" indent="0">
              <a:lnSpc>
                <a:spcPct val="100000"/>
              </a:lnSpc>
              <a:buNone/>
            </a:pPr>
            <a:r>
              <a:rPr lang="en-US" sz="2800" dirty="0" smtClean="0"/>
              <a:t>	Functional</a:t>
            </a:r>
          </a:p>
          <a:p>
            <a:pPr>
              <a:lnSpc>
                <a:spcPct val="100000"/>
              </a:lnSpc>
            </a:pPr>
            <a:r>
              <a:rPr lang="en-US" sz="2800" b="1" u="sng" dirty="0" smtClean="0"/>
              <a:t>Developer </a:t>
            </a:r>
            <a:r>
              <a:rPr lang="en-US" sz="2800" b="1" u="sng" dirty="0"/>
              <a:t>P</a:t>
            </a:r>
            <a:r>
              <a:rPr lang="en-US" sz="2800" b="1" u="sng" dirty="0" smtClean="0"/>
              <a:t>roductivity</a:t>
            </a:r>
            <a:endParaRPr lang="en-US" sz="2800" b="1" u="sng" dirty="0"/>
          </a:p>
          <a:p>
            <a:pPr marL="0" indent="0">
              <a:buNone/>
            </a:pPr>
            <a:r>
              <a:rPr lang="en-US" sz="2800" dirty="0" smtClean="0"/>
              <a:t>	Dynamic </a:t>
            </a:r>
            <a:r>
              <a:rPr lang="en-US" sz="2800" dirty="0"/>
              <a:t>Types</a:t>
            </a:r>
          </a:p>
          <a:p>
            <a:pPr marL="0" indent="0">
              <a:buNone/>
            </a:pPr>
            <a:r>
              <a:rPr lang="en-US" sz="2800" dirty="0" smtClean="0"/>
              <a:t>	Code </a:t>
            </a:r>
            <a:r>
              <a:rPr lang="en-US" sz="2800" dirty="0"/>
              <a:t>Size: 1/3 to 1/5 of C++ or Java code.</a:t>
            </a:r>
          </a:p>
          <a:p>
            <a:pPr marL="0" indent="0">
              <a:buNone/>
            </a:pPr>
            <a:r>
              <a:rPr lang="en-US" sz="2800" dirty="0" smtClean="0"/>
              <a:t>	Short </a:t>
            </a:r>
            <a:r>
              <a:rPr lang="en-US" sz="2800" dirty="0"/>
              <a:t>Code =&gt; Less to type, debug, maintain</a:t>
            </a:r>
            <a:endParaRPr lang="en-US" sz="2800" dirty="0"/>
          </a:p>
        </p:txBody>
      </p:sp>
    </p:spTree>
    <p:extLst>
      <p:ext uri="{BB962C8B-B14F-4D97-AF65-F5344CB8AC3E}">
        <p14:creationId xmlns:p14="http://schemas.microsoft.com/office/powerpoint/2010/main" val="1129050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6347" y="319815"/>
            <a:ext cx="10353762" cy="6343743"/>
          </a:xfrm>
        </p:spPr>
        <p:txBody>
          <a:bodyPr>
            <a:noAutofit/>
          </a:bodyPr>
          <a:lstStyle/>
          <a:p>
            <a:r>
              <a:rPr lang="en-US" sz="2800" b="1" dirty="0"/>
              <a:t>Program portability</a:t>
            </a:r>
          </a:p>
          <a:p>
            <a:pPr marL="0" indent="0">
              <a:buNone/>
            </a:pPr>
            <a:r>
              <a:rPr lang="en-US" sz="2800" dirty="0" smtClean="0"/>
              <a:t>	Same </a:t>
            </a:r>
            <a:r>
              <a:rPr lang="en-US" sz="2800" dirty="0"/>
              <a:t>program runs on windows, </a:t>
            </a:r>
            <a:r>
              <a:rPr lang="en-US" sz="2800" dirty="0" err="1"/>
              <a:t>linux</a:t>
            </a:r>
            <a:r>
              <a:rPr lang="en-US" sz="2800" dirty="0"/>
              <a:t> and </a:t>
            </a:r>
            <a:r>
              <a:rPr lang="en-US" sz="2800" dirty="0" smtClean="0"/>
              <a:t>mac</a:t>
            </a:r>
          </a:p>
          <a:p>
            <a:r>
              <a:rPr lang="en-US" sz="2800" b="1" dirty="0" smtClean="0"/>
              <a:t>Support </a:t>
            </a:r>
            <a:r>
              <a:rPr lang="en-US" sz="2800" b="1" dirty="0"/>
              <a:t>libraries</a:t>
            </a:r>
          </a:p>
          <a:p>
            <a:pPr marL="0" indent="0">
              <a:lnSpc>
                <a:spcPct val="100000"/>
              </a:lnSpc>
              <a:buNone/>
            </a:pPr>
            <a:r>
              <a:rPr lang="en-US" sz="2800" dirty="0" smtClean="0"/>
              <a:t>	Standard </a:t>
            </a:r>
            <a:r>
              <a:rPr lang="en-US" sz="2800" dirty="0"/>
              <a:t>library</a:t>
            </a:r>
          </a:p>
          <a:p>
            <a:pPr marL="457200" lvl="1" indent="0">
              <a:lnSpc>
                <a:spcPct val="100000"/>
              </a:lnSpc>
              <a:buNone/>
            </a:pPr>
            <a:r>
              <a:rPr lang="en-US" sz="2600" dirty="0" smtClean="0"/>
              <a:t>	text </a:t>
            </a:r>
            <a:r>
              <a:rPr lang="en-US" sz="2600" dirty="0"/>
              <a:t>pattern matching to network scripting</a:t>
            </a:r>
          </a:p>
          <a:p>
            <a:pPr marL="914400" lvl="2" indent="0">
              <a:lnSpc>
                <a:spcPct val="100000"/>
              </a:lnSpc>
              <a:buNone/>
            </a:pPr>
            <a:r>
              <a:rPr lang="en-US" sz="2400" dirty="0"/>
              <a:t>Third-party</a:t>
            </a:r>
          </a:p>
          <a:p>
            <a:pPr marL="0" indent="0">
              <a:lnSpc>
                <a:spcPct val="100000"/>
              </a:lnSpc>
              <a:buNone/>
            </a:pPr>
            <a:r>
              <a:rPr lang="en-US" sz="2800" dirty="0" smtClean="0"/>
              <a:t>	+ </a:t>
            </a:r>
            <a:r>
              <a:rPr lang="en-US" sz="2800" dirty="0"/>
              <a:t>Website construction</a:t>
            </a:r>
          </a:p>
          <a:p>
            <a:pPr marL="0" indent="0">
              <a:lnSpc>
                <a:spcPct val="100000"/>
              </a:lnSpc>
              <a:buNone/>
            </a:pPr>
            <a:r>
              <a:rPr lang="en-US" sz="2800" dirty="0" smtClean="0"/>
              <a:t>	+ </a:t>
            </a:r>
            <a:r>
              <a:rPr lang="en-US" sz="2800" dirty="0"/>
              <a:t>Numeric programming</a:t>
            </a:r>
          </a:p>
          <a:p>
            <a:pPr marL="0" indent="0">
              <a:lnSpc>
                <a:spcPct val="100000"/>
              </a:lnSpc>
              <a:buNone/>
            </a:pPr>
            <a:r>
              <a:rPr lang="en-US" sz="2800" dirty="0" smtClean="0"/>
              <a:t>	+ </a:t>
            </a:r>
            <a:r>
              <a:rPr lang="en-US" sz="2800" dirty="0"/>
              <a:t>Serial port access</a:t>
            </a:r>
          </a:p>
          <a:p>
            <a:pPr marL="0" indent="0">
              <a:lnSpc>
                <a:spcPct val="100000"/>
              </a:lnSpc>
              <a:buNone/>
            </a:pPr>
            <a:r>
              <a:rPr lang="en-US" sz="2800" dirty="0" smtClean="0"/>
              <a:t>	+ </a:t>
            </a:r>
            <a:r>
              <a:rPr lang="en-US" sz="2800" dirty="0"/>
              <a:t>Game development</a:t>
            </a:r>
          </a:p>
          <a:p>
            <a:pPr marL="0" indent="0">
              <a:lnSpc>
                <a:spcPct val="100000"/>
              </a:lnSpc>
              <a:buNone/>
            </a:pPr>
            <a:r>
              <a:rPr lang="en-US" sz="2800" dirty="0" smtClean="0"/>
              <a:t>	+ </a:t>
            </a:r>
            <a:r>
              <a:rPr lang="en-US" sz="2800" dirty="0"/>
              <a:t>(e.g.) </a:t>
            </a:r>
            <a:r>
              <a:rPr lang="en-US" sz="2800" dirty="0" err="1"/>
              <a:t>NumPy</a:t>
            </a:r>
            <a:r>
              <a:rPr lang="en-US" sz="2800" dirty="0"/>
              <a:t> is better than </a:t>
            </a:r>
            <a:r>
              <a:rPr lang="en-US" sz="2800" dirty="0" err="1"/>
              <a:t>Matlab</a:t>
            </a:r>
            <a:endParaRPr lang="en-US" sz="2800" dirty="0"/>
          </a:p>
        </p:txBody>
      </p:sp>
    </p:spTree>
    <p:extLst>
      <p:ext uri="{BB962C8B-B14F-4D97-AF65-F5344CB8AC3E}">
        <p14:creationId xmlns:p14="http://schemas.microsoft.com/office/powerpoint/2010/main" val="4146625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194" y="477471"/>
            <a:ext cx="12423834" cy="5050969"/>
          </a:xfrm>
        </p:spPr>
        <p:txBody>
          <a:bodyPr>
            <a:noAutofit/>
          </a:bodyPr>
          <a:lstStyle/>
          <a:p>
            <a:r>
              <a:rPr lang="en-US" sz="2800" b="1" dirty="0"/>
              <a:t>Component Integration</a:t>
            </a:r>
          </a:p>
          <a:p>
            <a:pPr marL="0" indent="0">
              <a:buNone/>
            </a:pPr>
            <a:r>
              <a:rPr lang="en-US" sz="2800" dirty="0" smtClean="0"/>
              <a:t>	Can </a:t>
            </a:r>
            <a:r>
              <a:rPr lang="en-US" sz="2800" dirty="0"/>
              <a:t>invoke C and C++ libraries</a:t>
            </a:r>
          </a:p>
          <a:p>
            <a:pPr marL="0" indent="0">
              <a:buNone/>
            </a:pPr>
            <a:r>
              <a:rPr lang="en-US" sz="2800" dirty="0" smtClean="0"/>
              <a:t>	Can </a:t>
            </a:r>
            <a:r>
              <a:rPr lang="en-US" sz="2800" dirty="0"/>
              <a:t>be called from C and C++</a:t>
            </a:r>
          </a:p>
          <a:p>
            <a:pPr marL="0" indent="0">
              <a:buNone/>
            </a:pPr>
            <a:r>
              <a:rPr lang="en-US" sz="2800" dirty="0" smtClean="0"/>
              <a:t>	Can </a:t>
            </a:r>
            <a:r>
              <a:rPr lang="en-US" sz="2800" dirty="0"/>
              <a:t>integrate with Java and .NET, COM and Silverlight,</a:t>
            </a:r>
          </a:p>
          <a:p>
            <a:pPr marL="0" indent="0">
              <a:buNone/>
            </a:pPr>
            <a:r>
              <a:rPr lang="en-US" sz="2800" dirty="0" smtClean="0"/>
              <a:t>	Can </a:t>
            </a:r>
            <a:r>
              <a:rPr lang="en-US" sz="2800" dirty="0"/>
              <a:t>interface with devices over serial ports</a:t>
            </a:r>
          </a:p>
          <a:p>
            <a:pPr marL="0" indent="0">
              <a:buNone/>
            </a:pPr>
            <a:r>
              <a:rPr lang="en-US" sz="2800" dirty="0" smtClean="0"/>
              <a:t>	Interact </a:t>
            </a:r>
            <a:r>
              <a:rPr lang="en-US" sz="2800" dirty="0"/>
              <a:t>over networks with interfaces like SOAP, XML-RPC, </a:t>
            </a:r>
            <a:r>
              <a:rPr lang="en-US" sz="2800" dirty="0" smtClean="0"/>
              <a:t>and 	CORBA</a:t>
            </a:r>
            <a:r>
              <a:rPr lang="en-US" sz="2800" dirty="0"/>
              <a:t>.</a:t>
            </a:r>
            <a:endParaRPr lang="en-US" sz="2800" dirty="0"/>
          </a:p>
        </p:txBody>
      </p:sp>
      <p:sp>
        <p:nvSpPr>
          <p:cNvPr id="4" name="Rectangle 3"/>
          <p:cNvSpPr/>
          <p:nvPr/>
        </p:nvSpPr>
        <p:spPr>
          <a:xfrm>
            <a:off x="620111" y="4962066"/>
            <a:ext cx="10930758" cy="1384995"/>
          </a:xfrm>
          <a:prstGeom prst="rect">
            <a:avLst/>
          </a:prstGeom>
        </p:spPr>
        <p:txBody>
          <a:bodyPr wrap="square">
            <a:spAutoFit/>
          </a:bodyPr>
          <a:lstStyle/>
          <a:p>
            <a:r>
              <a:rPr lang="en-US" sz="2800" b="1" u="sng" dirty="0" smtClean="0">
                <a:solidFill>
                  <a:srgbClr val="F0F0F0"/>
                </a:solidFill>
                <a:latin typeface="Arial-BoldMT"/>
              </a:rPr>
              <a:t>Is Python Scripting language?</a:t>
            </a:r>
          </a:p>
          <a:p>
            <a:r>
              <a:rPr lang="en-US" sz="2800" b="1" dirty="0" smtClean="0">
                <a:solidFill>
                  <a:srgbClr val="F0F0F0"/>
                </a:solidFill>
                <a:latin typeface="Arial-BoldMT"/>
              </a:rPr>
              <a:t>Yes</a:t>
            </a:r>
            <a:r>
              <a:rPr lang="en-US" sz="2800" b="1" dirty="0">
                <a:solidFill>
                  <a:srgbClr val="F0F0F0"/>
                </a:solidFill>
                <a:latin typeface="Arial-BoldMT"/>
              </a:rPr>
              <a:t>, </a:t>
            </a:r>
            <a:r>
              <a:rPr lang="en-US" sz="2800" dirty="0">
                <a:solidFill>
                  <a:srgbClr val="F0F0F0"/>
                </a:solidFill>
                <a:latin typeface="ArialMT"/>
              </a:rPr>
              <a:t>general-purpose programming language that </a:t>
            </a:r>
            <a:r>
              <a:rPr lang="en-US" sz="2800" dirty="0" smtClean="0">
                <a:solidFill>
                  <a:srgbClr val="F0F0F0"/>
                </a:solidFill>
                <a:latin typeface="ArialMT"/>
              </a:rPr>
              <a:t>blends procedural</a:t>
            </a:r>
            <a:r>
              <a:rPr lang="en-US" sz="2800" dirty="0">
                <a:solidFill>
                  <a:srgbClr val="F0F0F0"/>
                </a:solidFill>
                <a:latin typeface="ArialMT"/>
              </a:rPr>
              <a:t>, functional, and object-oriented </a:t>
            </a:r>
            <a:r>
              <a:rPr lang="en-US" sz="2800" dirty="0" smtClean="0">
                <a:solidFill>
                  <a:srgbClr val="F0F0F0"/>
                </a:solidFill>
                <a:latin typeface="ArialMT"/>
              </a:rPr>
              <a:t>paradigms.</a:t>
            </a:r>
            <a:endParaRPr lang="en-US" sz="2800" dirty="0"/>
          </a:p>
        </p:txBody>
      </p:sp>
    </p:spTree>
    <p:extLst>
      <p:ext uri="{BB962C8B-B14F-4D97-AF65-F5344CB8AC3E}">
        <p14:creationId xmlns:p14="http://schemas.microsoft.com/office/powerpoint/2010/main" val="2257743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6347" y="94593"/>
            <a:ext cx="10353761" cy="1326321"/>
          </a:xfrm>
        </p:spPr>
        <p:txBody>
          <a:bodyPr/>
          <a:lstStyle/>
          <a:p>
            <a:r>
              <a:rPr lang="en-US" dirty="0" smtClean="0"/>
              <a:t>Python Use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1655" y="1272760"/>
            <a:ext cx="8607973" cy="5279808"/>
          </a:xfrm>
          <a:prstGeom prst="rect">
            <a:avLst/>
          </a:prstGeom>
        </p:spPr>
      </p:pic>
    </p:spTree>
    <p:extLst>
      <p:ext uri="{BB962C8B-B14F-4D97-AF65-F5344CB8AC3E}">
        <p14:creationId xmlns:p14="http://schemas.microsoft.com/office/powerpoint/2010/main" val="3929081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7368" y="199697"/>
            <a:ext cx="10353761" cy="1326321"/>
          </a:xfrm>
        </p:spPr>
        <p:txBody>
          <a:bodyPr/>
          <a:lstStyle/>
          <a:p>
            <a:r>
              <a:rPr lang="en-US" dirty="0" smtClean="0"/>
              <a:t>What can I do with Python?</a:t>
            </a:r>
            <a:endParaRPr lang="en-US" dirty="0"/>
          </a:p>
        </p:txBody>
      </p:sp>
      <p:sp>
        <p:nvSpPr>
          <p:cNvPr id="3" name="Content Placeholder 2"/>
          <p:cNvSpPr>
            <a:spLocks noGrp="1"/>
          </p:cNvSpPr>
          <p:nvPr>
            <p:ph idx="1"/>
          </p:nvPr>
        </p:nvSpPr>
        <p:spPr>
          <a:xfrm>
            <a:off x="987367" y="1202685"/>
            <a:ext cx="10353762" cy="5240156"/>
          </a:xfrm>
        </p:spPr>
        <p:txBody>
          <a:bodyPr>
            <a:noAutofit/>
          </a:bodyPr>
          <a:lstStyle/>
          <a:p>
            <a:r>
              <a:rPr lang="en-US" sz="2800" dirty="0" smtClean="0"/>
              <a:t>System Programming</a:t>
            </a:r>
          </a:p>
          <a:p>
            <a:r>
              <a:rPr lang="en-US" sz="2800" dirty="0" smtClean="0"/>
              <a:t>GUIs</a:t>
            </a:r>
          </a:p>
          <a:p>
            <a:r>
              <a:rPr lang="en-US" sz="2800" dirty="0" smtClean="0"/>
              <a:t>Internet Scripting</a:t>
            </a:r>
          </a:p>
          <a:p>
            <a:r>
              <a:rPr lang="en-US" sz="2800" dirty="0" smtClean="0"/>
              <a:t>Component Integration</a:t>
            </a:r>
          </a:p>
          <a:p>
            <a:r>
              <a:rPr lang="en-US" sz="2800" dirty="0" smtClean="0"/>
              <a:t>Database Programming</a:t>
            </a:r>
          </a:p>
          <a:p>
            <a:r>
              <a:rPr lang="en-US" sz="2800" dirty="0" smtClean="0"/>
              <a:t>Rapid Prototyping</a:t>
            </a:r>
          </a:p>
          <a:p>
            <a:r>
              <a:rPr lang="en-US" sz="2800" dirty="0" smtClean="0"/>
              <a:t>Numeric and Scientific Programming</a:t>
            </a:r>
          </a:p>
          <a:p>
            <a:r>
              <a:rPr lang="en-US" sz="2800" dirty="0" smtClean="0"/>
              <a:t>And More: Gaming, Images, Data Mining, Robots, Excel..</a:t>
            </a:r>
            <a:r>
              <a:rPr lang="en-US" sz="2800" dirty="0" err="1" smtClean="0"/>
              <a:t>etc</a:t>
            </a:r>
            <a:r>
              <a:rPr lang="en-US" sz="2800" dirty="0" smtClean="0"/>
              <a:t>.</a:t>
            </a:r>
            <a:endParaRPr lang="en-US" sz="2800" dirty="0"/>
          </a:p>
        </p:txBody>
      </p:sp>
    </p:spTree>
    <p:extLst>
      <p:ext uri="{BB962C8B-B14F-4D97-AF65-F5344CB8AC3E}">
        <p14:creationId xmlns:p14="http://schemas.microsoft.com/office/powerpoint/2010/main" val="2691652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65</TotalTime>
  <Words>475</Words>
  <Application>Microsoft Office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Arial-BoldMT</vt:lpstr>
      <vt:lpstr>ArialMT</vt:lpstr>
      <vt:lpstr>Bookman Old Style</vt:lpstr>
      <vt:lpstr>Rockwell</vt:lpstr>
      <vt:lpstr>Damask</vt:lpstr>
      <vt:lpstr>Introduction to Python </vt:lpstr>
      <vt:lpstr>Why Programming?</vt:lpstr>
      <vt:lpstr>Users vs. Programmers</vt:lpstr>
      <vt:lpstr>Python</vt:lpstr>
      <vt:lpstr>Why python?</vt:lpstr>
      <vt:lpstr>PowerPoint Presentation</vt:lpstr>
      <vt:lpstr>PowerPoint Presentation</vt:lpstr>
      <vt:lpstr>Python Use</vt:lpstr>
      <vt:lpstr>What can I do with Python?</vt:lpstr>
      <vt:lpstr>Elements of Python</vt:lpstr>
      <vt:lpstr>Installations</vt:lpstr>
      <vt:lpstr>Modules</vt:lpstr>
      <vt:lpstr>Packages</vt:lpstr>
      <vt:lpstr>Packages Installations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Kiran</dc:creator>
  <cp:lastModifiedBy>Kiran</cp:lastModifiedBy>
  <cp:revision>6</cp:revision>
  <dcterms:created xsi:type="dcterms:W3CDTF">2018-11-14T14:05:16Z</dcterms:created>
  <dcterms:modified xsi:type="dcterms:W3CDTF">2018-11-14T15:11:11Z</dcterms:modified>
</cp:coreProperties>
</file>