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85" r:id="rId3"/>
    <p:sldId id="266" r:id="rId4"/>
    <p:sldId id="267" r:id="rId5"/>
    <p:sldId id="269" r:id="rId6"/>
    <p:sldId id="279" r:id="rId7"/>
    <p:sldId id="280" r:id="rId8"/>
    <p:sldId id="281" r:id="rId9"/>
    <p:sldId id="273" r:id="rId10"/>
    <p:sldId id="282" r:id="rId11"/>
    <p:sldId id="275" r:id="rId12"/>
    <p:sldId id="283" r:id="rId13"/>
    <p:sldId id="291" r:id="rId14"/>
    <p:sldId id="286" r:id="rId15"/>
    <p:sldId id="287" r:id="rId16"/>
    <p:sldId id="288" r:id="rId17"/>
    <p:sldId id="289" r:id="rId18"/>
    <p:sldId id="290" r:id="rId19"/>
    <p:sldId id="277"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90406F9-98F3-4EAE-AC5D-77F7EBCDA3EE}">
          <p14:sldIdLst>
            <p14:sldId id="256"/>
            <p14:sldId id="285"/>
            <p14:sldId id="266"/>
            <p14:sldId id="267"/>
            <p14:sldId id="269"/>
            <p14:sldId id="279"/>
            <p14:sldId id="280"/>
            <p14:sldId id="281"/>
            <p14:sldId id="273"/>
            <p14:sldId id="282"/>
            <p14:sldId id="275"/>
            <p14:sldId id="283"/>
            <p14:sldId id="291"/>
            <p14:sldId id="286"/>
            <p14:sldId id="287"/>
            <p14:sldId id="288"/>
            <p14:sldId id="289"/>
            <p14:sldId id="290"/>
            <p14:sldId id="277"/>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59B2DF-F5A3-4F57-8B47-B4296AE07813}"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7F24D26C-FAB5-449E-A888-B79FCC4EEF73}">
      <dgm:prSet/>
      <dgm:spPr/>
      <dgm:t>
        <a:bodyPr/>
        <a:lstStyle/>
        <a:p>
          <a:r>
            <a:rPr lang="en-US" dirty="0"/>
            <a:t>1.  What’s the count of crashes in every region?</a:t>
          </a:r>
        </a:p>
      </dgm:t>
    </dgm:pt>
    <dgm:pt modelId="{B333D834-06DB-4803-AA22-B4BCB8414250}" type="parTrans" cxnId="{EB709554-B1F5-4682-B6DC-259B64B2A7C6}">
      <dgm:prSet/>
      <dgm:spPr/>
      <dgm:t>
        <a:bodyPr/>
        <a:lstStyle/>
        <a:p>
          <a:endParaRPr lang="en-US"/>
        </a:p>
      </dgm:t>
    </dgm:pt>
    <dgm:pt modelId="{FC2EC2CE-DC20-4071-A95E-4F206C2B3538}" type="sibTrans" cxnId="{EB709554-B1F5-4682-B6DC-259B64B2A7C6}">
      <dgm:prSet/>
      <dgm:spPr/>
      <dgm:t>
        <a:bodyPr/>
        <a:lstStyle/>
        <a:p>
          <a:endParaRPr lang="en-US"/>
        </a:p>
      </dgm:t>
    </dgm:pt>
    <dgm:pt modelId="{D81D5F42-F423-4633-9298-C19BD55A607F}">
      <dgm:prSet/>
      <dgm:spPr/>
      <dgm:t>
        <a:bodyPr/>
        <a:lstStyle/>
        <a:p>
          <a:r>
            <a:rPr lang="en-US" dirty="0"/>
            <a:t>2.  What’s Are the causes for the accidents?</a:t>
          </a:r>
        </a:p>
      </dgm:t>
    </dgm:pt>
    <dgm:pt modelId="{5A9D9F5D-3380-4037-8885-9ED0C7D34A76}" type="parTrans" cxnId="{26669E62-5A6C-4077-ABD1-A45CB7EA84AF}">
      <dgm:prSet/>
      <dgm:spPr/>
      <dgm:t>
        <a:bodyPr/>
        <a:lstStyle/>
        <a:p>
          <a:endParaRPr lang="en-US"/>
        </a:p>
      </dgm:t>
    </dgm:pt>
    <dgm:pt modelId="{27CAAFA8-8120-4647-A401-6223448BEB54}" type="sibTrans" cxnId="{26669E62-5A6C-4077-ABD1-A45CB7EA84AF}">
      <dgm:prSet/>
      <dgm:spPr/>
      <dgm:t>
        <a:bodyPr/>
        <a:lstStyle/>
        <a:p>
          <a:endParaRPr lang="en-US"/>
        </a:p>
      </dgm:t>
    </dgm:pt>
    <dgm:pt modelId="{F3195CD1-1020-4442-8ECE-F15B62C824A8}">
      <dgm:prSet/>
      <dgm:spPr/>
      <dgm:t>
        <a:bodyPr/>
        <a:lstStyle/>
        <a:p>
          <a:r>
            <a:rPr lang="en-US" dirty="0"/>
            <a:t>3.  Accidents By different Demographics</a:t>
          </a:r>
        </a:p>
      </dgm:t>
    </dgm:pt>
    <dgm:pt modelId="{388EF237-A92E-47B7-9334-B955D41F5A8C}" type="parTrans" cxnId="{23957926-A1F5-4C80-8B71-C045C96FEFD7}">
      <dgm:prSet/>
      <dgm:spPr/>
      <dgm:t>
        <a:bodyPr/>
        <a:lstStyle/>
        <a:p>
          <a:endParaRPr lang="en-US"/>
        </a:p>
      </dgm:t>
    </dgm:pt>
    <dgm:pt modelId="{8ECC8E06-11D3-49CC-8B2D-AB787C2369C2}" type="sibTrans" cxnId="{23957926-A1F5-4C80-8B71-C045C96FEFD7}">
      <dgm:prSet/>
      <dgm:spPr/>
      <dgm:t>
        <a:bodyPr/>
        <a:lstStyle/>
        <a:p>
          <a:endParaRPr lang="en-US"/>
        </a:p>
      </dgm:t>
    </dgm:pt>
    <dgm:pt modelId="{8CAED080-6EB6-4ACC-A4E1-F1EC27EAFA49}">
      <dgm:prSet/>
      <dgm:spPr/>
      <dgm:t>
        <a:bodyPr/>
        <a:lstStyle/>
        <a:p>
          <a:r>
            <a:rPr lang="en-US" dirty="0"/>
            <a:t>4.Use Of helmets and restraints</a:t>
          </a:r>
        </a:p>
      </dgm:t>
    </dgm:pt>
    <dgm:pt modelId="{A8098F01-251E-4C76-BE77-518E7D1310E6}" type="parTrans" cxnId="{15A63A2F-EE7E-44B9-B6BC-EBF08B7EF740}">
      <dgm:prSet/>
      <dgm:spPr/>
      <dgm:t>
        <a:bodyPr/>
        <a:lstStyle/>
        <a:p>
          <a:endParaRPr lang="en-US"/>
        </a:p>
      </dgm:t>
    </dgm:pt>
    <dgm:pt modelId="{A1863A3D-E72E-4631-8910-950970F2FAB5}" type="sibTrans" cxnId="{15A63A2F-EE7E-44B9-B6BC-EBF08B7EF740}">
      <dgm:prSet/>
      <dgm:spPr/>
      <dgm:t>
        <a:bodyPr/>
        <a:lstStyle/>
        <a:p>
          <a:endParaRPr lang="en-US"/>
        </a:p>
      </dgm:t>
    </dgm:pt>
    <dgm:pt modelId="{EE4F8D2F-48CF-46AB-8080-D5F93492AA29}">
      <dgm:prSet/>
      <dgm:spPr/>
      <dgm:t>
        <a:bodyPr/>
        <a:lstStyle/>
        <a:p>
          <a:r>
            <a:rPr lang="en-US" dirty="0"/>
            <a:t>5.  Severity of the crashes?</a:t>
          </a:r>
        </a:p>
      </dgm:t>
    </dgm:pt>
    <dgm:pt modelId="{436FB557-A7F1-4F74-B24F-5F382F6A0807}" type="parTrans" cxnId="{A5CF0119-583D-4E6F-AC17-EFD3AEBF9A3B}">
      <dgm:prSet/>
      <dgm:spPr/>
      <dgm:t>
        <a:bodyPr/>
        <a:lstStyle/>
        <a:p>
          <a:endParaRPr lang="en-US"/>
        </a:p>
      </dgm:t>
    </dgm:pt>
    <dgm:pt modelId="{8FD01CC0-ED50-4BD6-9C03-D331CF0763B0}" type="sibTrans" cxnId="{A5CF0119-583D-4E6F-AC17-EFD3AEBF9A3B}">
      <dgm:prSet/>
      <dgm:spPr/>
      <dgm:t>
        <a:bodyPr/>
        <a:lstStyle/>
        <a:p>
          <a:endParaRPr lang="en-US"/>
        </a:p>
      </dgm:t>
    </dgm:pt>
    <dgm:pt modelId="{DCAADF75-FFE9-4CF6-8C0C-F99389F6991D}">
      <dgm:prSet/>
      <dgm:spPr/>
      <dgm:t>
        <a:bodyPr/>
        <a:lstStyle/>
        <a:p>
          <a:r>
            <a:rPr lang="en-US" dirty="0"/>
            <a:t>Casualties Of the Accidents.</a:t>
          </a:r>
        </a:p>
      </dgm:t>
    </dgm:pt>
    <dgm:pt modelId="{9FEEB2C2-0274-41CB-8A31-73F0D9F537A7}" type="parTrans" cxnId="{FD9608C1-9C2D-45B7-A769-5E10FC4C90BD}">
      <dgm:prSet/>
      <dgm:spPr/>
      <dgm:t>
        <a:bodyPr/>
        <a:lstStyle/>
        <a:p>
          <a:endParaRPr lang="en-CA"/>
        </a:p>
      </dgm:t>
    </dgm:pt>
    <dgm:pt modelId="{6390CAC8-E1C0-45BA-A498-2B5B33483CE2}" type="sibTrans" cxnId="{FD9608C1-9C2D-45B7-A769-5E10FC4C90BD}">
      <dgm:prSet/>
      <dgm:spPr/>
      <dgm:t>
        <a:bodyPr/>
        <a:lstStyle/>
        <a:p>
          <a:endParaRPr lang="en-CA"/>
        </a:p>
      </dgm:t>
    </dgm:pt>
    <dgm:pt modelId="{A1BD829A-F5E8-4E05-BD9D-0B1DE99570D8}" type="pres">
      <dgm:prSet presAssocID="{5859B2DF-F5A3-4F57-8B47-B4296AE07813}" presName="diagram" presStyleCnt="0">
        <dgm:presLayoutVars>
          <dgm:dir/>
          <dgm:resizeHandles val="exact"/>
        </dgm:presLayoutVars>
      </dgm:prSet>
      <dgm:spPr/>
    </dgm:pt>
    <dgm:pt modelId="{0FEE7499-8E1E-4B2C-AF1E-F76E09C6AE03}" type="pres">
      <dgm:prSet presAssocID="{7F24D26C-FAB5-449E-A888-B79FCC4EEF73}" presName="node" presStyleLbl="node1" presStyleIdx="0" presStyleCnt="6">
        <dgm:presLayoutVars>
          <dgm:bulletEnabled val="1"/>
        </dgm:presLayoutVars>
      </dgm:prSet>
      <dgm:spPr/>
    </dgm:pt>
    <dgm:pt modelId="{1837FD24-4379-4300-8656-CEA134FA80B5}" type="pres">
      <dgm:prSet presAssocID="{FC2EC2CE-DC20-4071-A95E-4F206C2B3538}" presName="sibTrans" presStyleCnt="0"/>
      <dgm:spPr/>
    </dgm:pt>
    <dgm:pt modelId="{C02976D3-C8FF-4C72-8510-A75C636FFE53}" type="pres">
      <dgm:prSet presAssocID="{D81D5F42-F423-4633-9298-C19BD55A607F}" presName="node" presStyleLbl="node1" presStyleIdx="1" presStyleCnt="6">
        <dgm:presLayoutVars>
          <dgm:bulletEnabled val="1"/>
        </dgm:presLayoutVars>
      </dgm:prSet>
      <dgm:spPr/>
    </dgm:pt>
    <dgm:pt modelId="{295E3E33-6EF7-413A-86EF-216057721C3B}" type="pres">
      <dgm:prSet presAssocID="{27CAAFA8-8120-4647-A401-6223448BEB54}" presName="sibTrans" presStyleCnt="0"/>
      <dgm:spPr/>
    </dgm:pt>
    <dgm:pt modelId="{6A975910-5FBB-4F41-A110-4B8B51BC2881}" type="pres">
      <dgm:prSet presAssocID="{F3195CD1-1020-4442-8ECE-F15B62C824A8}" presName="node" presStyleLbl="node1" presStyleIdx="2" presStyleCnt="6">
        <dgm:presLayoutVars>
          <dgm:bulletEnabled val="1"/>
        </dgm:presLayoutVars>
      </dgm:prSet>
      <dgm:spPr/>
    </dgm:pt>
    <dgm:pt modelId="{BAF4BEA1-3F9B-4697-A0E3-094F597362A2}" type="pres">
      <dgm:prSet presAssocID="{8ECC8E06-11D3-49CC-8B2D-AB787C2369C2}" presName="sibTrans" presStyleCnt="0"/>
      <dgm:spPr/>
    </dgm:pt>
    <dgm:pt modelId="{A19D0B2E-93B6-4F65-A129-75F0FF89B40E}" type="pres">
      <dgm:prSet presAssocID="{8CAED080-6EB6-4ACC-A4E1-F1EC27EAFA49}" presName="node" presStyleLbl="node1" presStyleIdx="3" presStyleCnt="6">
        <dgm:presLayoutVars>
          <dgm:bulletEnabled val="1"/>
        </dgm:presLayoutVars>
      </dgm:prSet>
      <dgm:spPr/>
    </dgm:pt>
    <dgm:pt modelId="{2A6F51A6-2D70-4E75-A1E1-B0BA78CA21CD}" type="pres">
      <dgm:prSet presAssocID="{A1863A3D-E72E-4631-8910-950970F2FAB5}" presName="sibTrans" presStyleCnt="0"/>
      <dgm:spPr/>
    </dgm:pt>
    <dgm:pt modelId="{DB3B0996-56D0-487C-A7AF-591BE5587AB0}" type="pres">
      <dgm:prSet presAssocID="{EE4F8D2F-48CF-46AB-8080-D5F93492AA29}" presName="node" presStyleLbl="node1" presStyleIdx="4" presStyleCnt="6">
        <dgm:presLayoutVars>
          <dgm:bulletEnabled val="1"/>
        </dgm:presLayoutVars>
      </dgm:prSet>
      <dgm:spPr/>
    </dgm:pt>
    <dgm:pt modelId="{442F8A39-2C3B-4900-BFD3-7CD697C5D6EB}" type="pres">
      <dgm:prSet presAssocID="{8FD01CC0-ED50-4BD6-9C03-D331CF0763B0}" presName="sibTrans" presStyleCnt="0"/>
      <dgm:spPr/>
    </dgm:pt>
    <dgm:pt modelId="{38ABE6A2-D98D-474C-9B83-EA2226EF3DB9}" type="pres">
      <dgm:prSet presAssocID="{DCAADF75-FFE9-4CF6-8C0C-F99389F6991D}" presName="node" presStyleLbl="node1" presStyleIdx="5" presStyleCnt="6">
        <dgm:presLayoutVars>
          <dgm:bulletEnabled val="1"/>
        </dgm:presLayoutVars>
      </dgm:prSet>
      <dgm:spPr/>
    </dgm:pt>
  </dgm:ptLst>
  <dgm:cxnLst>
    <dgm:cxn modelId="{CA01AF01-BCCA-49E8-B88B-5F1114A46502}" type="presOf" srcId="{DCAADF75-FFE9-4CF6-8C0C-F99389F6991D}" destId="{38ABE6A2-D98D-474C-9B83-EA2226EF3DB9}" srcOrd="0" destOrd="0" presId="urn:microsoft.com/office/officeart/2005/8/layout/default"/>
    <dgm:cxn modelId="{A5CF0119-583D-4E6F-AC17-EFD3AEBF9A3B}" srcId="{5859B2DF-F5A3-4F57-8B47-B4296AE07813}" destId="{EE4F8D2F-48CF-46AB-8080-D5F93492AA29}" srcOrd="4" destOrd="0" parTransId="{436FB557-A7F1-4F74-B24F-5F382F6A0807}" sibTransId="{8FD01CC0-ED50-4BD6-9C03-D331CF0763B0}"/>
    <dgm:cxn modelId="{23957926-A1F5-4C80-8B71-C045C96FEFD7}" srcId="{5859B2DF-F5A3-4F57-8B47-B4296AE07813}" destId="{F3195CD1-1020-4442-8ECE-F15B62C824A8}" srcOrd="2" destOrd="0" parTransId="{388EF237-A92E-47B7-9334-B955D41F5A8C}" sibTransId="{8ECC8E06-11D3-49CC-8B2D-AB787C2369C2}"/>
    <dgm:cxn modelId="{15A63A2F-EE7E-44B9-B6BC-EBF08B7EF740}" srcId="{5859B2DF-F5A3-4F57-8B47-B4296AE07813}" destId="{8CAED080-6EB6-4ACC-A4E1-F1EC27EAFA49}" srcOrd="3" destOrd="0" parTransId="{A8098F01-251E-4C76-BE77-518E7D1310E6}" sibTransId="{A1863A3D-E72E-4631-8910-950970F2FAB5}"/>
    <dgm:cxn modelId="{50935E35-1A2D-4DAC-B3E5-9A4A0233E788}" type="presOf" srcId="{D81D5F42-F423-4633-9298-C19BD55A607F}" destId="{C02976D3-C8FF-4C72-8510-A75C636FFE53}" srcOrd="0" destOrd="0" presId="urn:microsoft.com/office/officeart/2005/8/layout/default"/>
    <dgm:cxn modelId="{9BF29240-419E-4B65-AC8D-AB6BF847A782}" type="presOf" srcId="{7F24D26C-FAB5-449E-A888-B79FCC4EEF73}" destId="{0FEE7499-8E1E-4B2C-AF1E-F76E09C6AE03}" srcOrd="0" destOrd="0" presId="urn:microsoft.com/office/officeart/2005/8/layout/default"/>
    <dgm:cxn modelId="{26669E62-5A6C-4077-ABD1-A45CB7EA84AF}" srcId="{5859B2DF-F5A3-4F57-8B47-B4296AE07813}" destId="{D81D5F42-F423-4633-9298-C19BD55A607F}" srcOrd="1" destOrd="0" parTransId="{5A9D9F5D-3380-4037-8885-9ED0C7D34A76}" sibTransId="{27CAAFA8-8120-4647-A401-6223448BEB54}"/>
    <dgm:cxn modelId="{EB709554-B1F5-4682-B6DC-259B64B2A7C6}" srcId="{5859B2DF-F5A3-4F57-8B47-B4296AE07813}" destId="{7F24D26C-FAB5-449E-A888-B79FCC4EEF73}" srcOrd="0" destOrd="0" parTransId="{B333D834-06DB-4803-AA22-B4BCB8414250}" sibTransId="{FC2EC2CE-DC20-4071-A95E-4F206C2B3538}"/>
    <dgm:cxn modelId="{E17CADBD-E7A3-4277-B1D4-2AFC8216EF8E}" type="presOf" srcId="{EE4F8D2F-48CF-46AB-8080-D5F93492AA29}" destId="{DB3B0996-56D0-487C-A7AF-591BE5587AB0}" srcOrd="0" destOrd="0" presId="urn:microsoft.com/office/officeart/2005/8/layout/default"/>
    <dgm:cxn modelId="{FD9608C1-9C2D-45B7-A769-5E10FC4C90BD}" srcId="{5859B2DF-F5A3-4F57-8B47-B4296AE07813}" destId="{DCAADF75-FFE9-4CF6-8C0C-F99389F6991D}" srcOrd="5" destOrd="0" parTransId="{9FEEB2C2-0274-41CB-8A31-73F0D9F537A7}" sibTransId="{6390CAC8-E1C0-45BA-A498-2B5B33483CE2}"/>
    <dgm:cxn modelId="{D98A21D1-E83B-4302-B0BA-F8CD92B1C241}" type="presOf" srcId="{5859B2DF-F5A3-4F57-8B47-B4296AE07813}" destId="{A1BD829A-F5E8-4E05-BD9D-0B1DE99570D8}" srcOrd="0" destOrd="0" presId="urn:microsoft.com/office/officeart/2005/8/layout/default"/>
    <dgm:cxn modelId="{59DB74E3-3695-48EA-BE0B-31AE87AD82A1}" type="presOf" srcId="{8CAED080-6EB6-4ACC-A4E1-F1EC27EAFA49}" destId="{A19D0B2E-93B6-4F65-A129-75F0FF89B40E}" srcOrd="0" destOrd="0" presId="urn:microsoft.com/office/officeart/2005/8/layout/default"/>
    <dgm:cxn modelId="{5862ACFE-DD90-4BE2-8603-7CB4807573F0}" type="presOf" srcId="{F3195CD1-1020-4442-8ECE-F15B62C824A8}" destId="{6A975910-5FBB-4F41-A110-4B8B51BC2881}" srcOrd="0" destOrd="0" presId="urn:microsoft.com/office/officeart/2005/8/layout/default"/>
    <dgm:cxn modelId="{BB7334EC-102C-4A5D-8586-1E61B5FF0DA4}" type="presParOf" srcId="{A1BD829A-F5E8-4E05-BD9D-0B1DE99570D8}" destId="{0FEE7499-8E1E-4B2C-AF1E-F76E09C6AE03}" srcOrd="0" destOrd="0" presId="urn:microsoft.com/office/officeart/2005/8/layout/default"/>
    <dgm:cxn modelId="{9AFE2918-0864-45F6-B2E8-427AA3C0D937}" type="presParOf" srcId="{A1BD829A-F5E8-4E05-BD9D-0B1DE99570D8}" destId="{1837FD24-4379-4300-8656-CEA134FA80B5}" srcOrd="1" destOrd="0" presId="urn:microsoft.com/office/officeart/2005/8/layout/default"/>
    <dgm:cxn modelId="{2536CACB-667A-46A1-B54E-C6EFEF5A58CC}" type="presParOf" srcId="{A1BD829A-F5E8-4E05-BD9D-0B1DE99570D8}" destId="{C02976D3-C8FF-4C72-8510-A75C636FFE53}" srcOrd="2" destOrd="0" presId="urn:microsoft.com/office/officeart/2005/8/layout/default"/>
    <dgm:cxn modelId="{3692CBD9-6318-4AF6-9EDA-46EC2070F689}" type="presParOf" srcId="{A1BD829A-F5E8-4E05-BD9D-0B1DE99570D8}" destId="{295E3E33-6EF7-413A-86EF-216057721C3B}" srcOrd="3" destOrd="0" presId="urn:microsoft.com/office/officeart/2005/8/layout/default"/>
    <dgm:cxn modelId="{B4C84E9F-9976-4E58-924B-99C3B621EC67}" type="presParOf" srcId="{A1BD829A-F5E8-4E05-BD9D-0B1DE99570D8}" destId="{6A975910-5FBB-4F41-A110-4B8B51BC2881}" srcOrd="4" destOrd="0" presId="urn:microsoft.com/office/officeart/2005/8/layout/default"/>
    <dgm:cxn modelId="{C2A68F8F-513E-4750-9B5E-C7DB4008323E}" type="presParOf" srcId="{A1BD829A-F5E8-4E05-BD9D-0B1DE99570D8}" destId="{BAF4BEA1-3F9B-4697-A0E3-094F597362A2}" srcOrd="5" destOrd="0" presId="urn:microsoft.com/office/officeart/2005/8/layout/default"/>
    <dgm:cxn modelId="{72593E55-7F10-47FD-9F3B-FAE6648F1F1A}" type="presParOf" srcId="{A1BD829A-F5E8-4E05-BD9D-0B1DE99570D8}" destId="{A19D0B2E-93B6-4F65-A129-75F0FF89B40E}" srcOrd="6" destOrd="0" presId="urn:microsoft.com/office/officeart/2005/8/layout/default"/>
    <dgm:cxn modelId="{FF19CCCC-19F7-40D5-A7A2-B73DF2E0D6EB}" type="presParOf" srcId="{A1BD829A-F5E8-4E05-BD9D-0B1DE99570D8}" destId="{2A6F51A6-2D70-4E75-A1E1-B0BA78CA21CD}" srcOrd="7" destOrd="0" presId="urn:microsoft.com/office/officeart/2005/8/layout/default"/>
    <dgm:cxn modelId="{1171B8C6-A17E-4062-9914-8423DE36AB49}" type="presParOf" srcId="{A1BD829A-F5E8-4E05-BD9D-0B1DE99570D8}" destId="{DB3B0996-56D0-487C-A7AF-591BE5587AB0}" srcOrd="8" destOrd="0" presId="urn:microsoft.com/office/officeart/2005/8/layout/default"/>
    <dgm:cxn modelId="{00AE1F70-2229-4357-9485-4A0617C3E821}" type="presParOf" srcId="{A1BD829A-F5E8-4E05-BD9D-0B1DE99570D8}" destId="{442F8A39-2C3B-4900-BFD3-7CD697C5D6EB}" srcOrd="9" destOrd="0" presId="urn:microsoft.com/office/officeart/2005/8/layout/default"/>
    <dgm:cxn modelId="{A2C86991-F4EC-476D-BD0B-72A2FF317834}" type="presParOf" srcId="{A1BD829A-F5E8-4E05-BD9D-0B1DE99570D8}" destId="{38ABE6A2-D98D-474C-9B83-EA2226EF3DB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E7499-8E1E-4B2C-AF1E-F76E09C6AE03}">
      <dsp:nvSpPr>
        <dsp:cNvPr id="0" name=""/>
        <dsp:cNvSpPr/>
      </dsp:nvSpPr>
      <dsp:spPr>
        <a:xfrm>
          <a:off x="1233487" y="829"/>
          <a:ext cx="2753320" cy="1651992"/>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1.  What’s the count of crashes in every region?</a:t>
          </a:r>
        </a:p>
      </dsp:txBody>
      <dsp:txXfrm>
        <a:off x="1233487" y="829"/>
        <a:ext cx="2753320" cy="1651992"/>
      </dsp:txXfrm>
    </dsp:sp>
    <dsp:sp modelId="{C02976D3-C8FF-4C72-8510-A75C636FFE53}">
      <dsp:nvSpPr>
        <dsp:cNvPr id="0" name=""/>
        <dsp:cNvSpPr/>
      </dsp:nvSpPr>
      <dsp:spPr>
        <a:xfrm>
          <a:off x="4262139" y="829"/>
          <a:ext cx="2753320" cy="1651992"/>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2.  What’s Are the causes for the accidents?</a:t>
          </a:r>
        </a:p>
      </dsp:txBody>
      <dsp:txXfrm>
        <a:off x="4262139" y="829"/>
        <a:ext cx="2753320" cy="1651992"/>
      </dsp:txXfrm>
    </dsp:sp>
    <dsp:sp modelId="{6A975910-5FBB-4F41-A110-4B8B51BC2881}">
      <dsp:nvSpPr>
        <dsp:cNvPr id="0" name=""/>
        <dsp:cNvSpPr/>
      </dsp:nvSpPr>
      <dsp:spPr>
        <a:xfrm>
          <a:off x="7290792" y="829"/>
          <a:ext cx="2753320" cy="1651992"/>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3.  Accidents By different Demographics</a:t>
          </a:r>
        </a:p>
      </dsp:txBody>
      <dsp:txXfrm>
        <a:off x="7290792" y="829"/>
        <a:ext cx="2753320" cy="1651992"/>
      </dsp:txXfrm>
    </dsp:sp>
    <dsp:sp modelId="{A19D0B2E-93B6-4F65-A129-75F0FF89B40E}">
      <dsp:nvSpPr>
        <dsp:cNvPr id="0" name=""/>
        <dsp:cNvSpPr/>
      </dsp:nvSpPr>
      <dsp:spPr>
        <a:xfrm>
          <a:off x="1233487" y="1928154"/>
          <a:ext cx="2753320" cy="1651992"/>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4.Use Of helmets and restraints</a:t>
          </a:r>
        </a:p>
      </dsp:txBody>
      <dsp:txXfrm>
        <a:off x="1233487" y="1928154"/>
        <a:ext cx="2753320" cy="1651992"/>
      </dsp:txXfrm>
    </dsp:sp>
    <dsp:sp modelId="{DB3B0996-56D0-487C-A7AF-591BE5587AB0}">
      <dsp:nvSpPr>
        <dsp:cNvPr id="0" name=""/>
        <dsp:cNvSpPr/>
      </dsp:nvSpPr>
      <dsp:spPr>
        <a:xfrm>
          <a:off x="4262139" y="1928154"/>
          <a:ext cx="2753320" cy="1651992"/>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5.  Severity of the crashes?</a:t>
          </a:r>
        </a:p>
      </dsp:txBody>
      <dsp:txXfrm>
        <a:off x="4262139" y="1928154"/>
        <a:ext cx="2753320" cy="1651992"/>
      </dsp:txXfrm>
    </dsp:sp>
    <dsp:sp modelId="{38ABE6A2-D98D-474C-9B83-EA2226EF3DB9}">
      <dsp:nvSpPr>
        <dsp:cNvPr id="0" name=""/>
        <dsp:cNvSpPr/>
      </dsp:nvSpPr>
      <dsp:spPr>
        <a:xfrm>
          <a:off x="7290792" y="1928154"/>
          <a:ext cx="2753320" cy="1651992"/>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Casualties Of the Accidents.</a:t>
          </a:r>
        </a:p>
      </dsp:txBody>
      <dsp:txXfrm>
        <a:off x="7290792" y="1928154"/>
        <a:ext cx="2753320" cy="16519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D1C14C-A143-42F5-B247-D0E800131009}" type="datetimeFigureOut">
              <a:rPr lang="en-US" smtClean="0"/>
              <a:t>1/9/2023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382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1761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69511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06359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6109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95336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1C14C-A143-42F5-B247-D0E800131009}" type="datetimeFigureOut">
              <a:rPr lang="en-US" smtClean="0"/>
              <a:t>1/9/2023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95699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D1C14C-A143-42F5-B247-D0E80013100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07216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D1C14C-A143-42F5-B247-D0E80013100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1827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3018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1529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3831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7286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2740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5402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8052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4982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D1C14C-A143-42F5-B247-D0E800131009}" type="datetimeFigureOut">
              <a:rPr lang="en-US" smtClean="0"/>
              <a:t>1/9/2023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55033151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ata.gov.au/dataset/ds-qld-f3e0ca94-2d7b-44ee-abef-d6b06e9b0729/details?q=accid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1167975-DDDA-4824-9DB4-36C383B0C284}"/>
              </a:ext>
            </a:extLst>
          </p:cNvPr>
          <p:cNvSpPr>
            <a:spLocks noGrp="1"/>
          </p:cNvSpPr>
          <p:nvPr>
            <p:ph type="ctrTitle"/>
          </p:nvPr>
        </p:nvSpPr>
        <p:spPr>
          <a:xfrm>
            <a:off x="1857321" y="2225629"/>
            <a:ext cx="8825658" cy="2677648"/>
          </a:xfrm>
        </p:spPr>
        <p:txBody>
          <a:bodyPr/>
          <a:lstStyle/>
          <a:p>
            <a:pPr algn="ctr"/>
            <a:r>
              <a:rPr lang="en-CA" dirty="0">
                <a:solidFill>
                  <a:schemeClr val="bg1"/>
                </a:solidFill>
              </a:rPr>
              <a:t>Crashes In Queensland 2011-2020</a:t>
            </a:r>
            <a:endParaRPr dirty="0">
              <a:solidFill>
                <a:schemeClr val="bg1"/>
              </a:solidFill>
            </a:endParaRPr>
          </a:p>
        </p:txBody>
      </p:sp>
      <p:sp>
        <p:nvSpPr>
          <p:cNvPr id="3" name="slide1">
            <a:extLst>
              <a:ext uri="{FF2B5EF4-FFF2-40B4-BE49-F238E27FC236}">
                <a16:creationId xmlns:a16="http://schemas.microsoft.com/office/drawing/2014/main" id="{3B4E8B60-2D84-4ED0-8C90-7FCD89098622}"/>
              </a:ext>
            </a:extLst>
          </p:cNvPr>
          <p:cNvSpPr>
            <a:spLocks noGrp="1"/>
          </p:cNvSpPr>
          <p:nvPr>
            <p:ph type="subTitle" idx="1"/>
          </p:nvPr>
        </p:nvSpPr>
        <p:spPr>
          <a:xfrm>
            <a:off x="1683170" y="5055675"/>
            <a:ext cx="8825658" cy="861420"/>
          </a:xfrm>
        </p:spPr>
        <p:txBody>
          <a:bodyPr>
            <a:normAutofit fontScale="77500" lnSpcReduction="20000"/>
          </a:bodyPr>
          <a:lstStyle/>
          <a:p>
            <a:pPr algn="r"/>
            <a:endParaRPr lang="en-CA" dirty="0">
              <a:solidFill>
                <a:srgbClr val="FF0000"/>
              </a:solidFill>
            </a:endParaRPr>
          </a:p>
          <a:p>
            <a:pPr algn="r"/>
            <a:endParaRPr lang="en-CA" dirty="0">
              <a:solidFill>
                <a:srgbClr val="FF0000"/>
              </a:solidFill>
            </a:endParaRPr>
          </a:p>
          <a:p>
            <a:pPr algn="r"/>
            <a:r>
              <a:rPr lang="en-CA" dirty="0">
                <a:solidFill>
                  <a:schemeClr val="bg1"/>
                </a:solidFill>
              </a:rPr>
              <a:t>By Group - </a:t>
            </a:r>
            <a:r>
              <a:rPr lang="en-CA" dirty="0" err="1">
                <a:solidFill>
                  <a:schemeClr val="bg1"/>
                </a:solidFill>
              </a:rPr>
              <a:t>Canadata</a:t>
            </a:r>
            <a:endParaRPr dirty="0">
              <a:solidFill>
                <a:schemeClr val="bg1"/>
              </a:solidFill>
            </a:endParaRPr>
          </a:p>
        </p:txBody>
      </p:sp>
      <p:pic>
        <p:nvPicPr>
          <p:cNvPr id="5" name="Picture 4" descr="Logo&#10;&#10;Description automatically generated with medium confidence">
            <a:extLst>
              <a:ext uri="{FF2B5EF4-FFF2-40B4-BE49-F238E27FC236}">
                <a16:creationId xmlns:a16="http://schemas.microsoft.com/office/drawing/2014/main" id="{4447600B-1C55-481A-9497-17B1C3696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534" y="1038886"/>
            <a:ext cx="2878931" cy="212169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88E643-2697-7A43-B723-46EA2E7C0BAD}"/>
              </a:ext>
            </a:extLst>
          </p:cNvPr>
          <p:cNvPicPr>
            <a:picLocks noGrp="1" noChangeAspect="1"/>
          </p:cNvPicPr>
          <p:nvPr>
            <p:ph idx="1"/>
          </p:nvPr>
        </p:nvPicPr>
        <p:blipFill>
          <a:blip r:embed="rId2"/>
          <a:stretch>
            <a:fillRect/>
          </a:stretch>
        </p:blipFill>
        <p:spPr>
          <a:xfrm>
            <a:off x="834887" y="980661"/>
            <a:ext cx="10442713" cy="5627308"/>
          </a:xfrm>
        </p:spPr>
      </p:pic>
    </p:spTree>
    <p:extLst>
      <p:ext uri="{BB962C8B-B14F-4D97-AF65-F5344CB8AC3E}">
        <p14:creationId xmlns:p14="http://schemas.microsoft.com/office/powerpoint/2010/main" val="8852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D8D46A-BFAB-4EB6-8B95-BCB47E802C93}"/>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b="0" i="0" kern="1200">
                <a:solidFill>
                  <a:srgbClr val="EBEBEB"/>
                </a:solidFill>
                <a:latin typeface="+mj-lt"/>
                <a:ea typeface="+mj-ea"/>
                <a:cs typeface="+mj-cs"/>
              </a:rPr>
              <a:t>Casualties Restraint, or Helmet Use</a:t>
            </a:r>
            <a:br>
              <a:rPr lang="en-US" sz="4200" b="0" i="0" kern="1200" cap="all">
                <a:solidFill>
                  <a:srgbClr val="EBEBEB"/>
                </a:solidFill>
                <a:latin typeface="+mj-lt"/>
                <a:ea typeface="+mj-ea"/>
                <a:cs typeface="+mj-cs"/>
              </a:rPr>
            </a:br>
            <a:endParaRPr lang="en-US" sz="4200" b="0" i="0" kern="1200" cap="all">
              <a:solidFill>
                <a:srgbClr val="EBEBEB"/>
              </a:solidFill>
              <a:latin typeface="+mj-lt"/>
              <a:ea typeface="+mj-ea"/>
              <a:cs typeface="+mj-cs"/>
            </a:endParaRP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 name="Content Placeholder 7">
            <a:extLst>
              <a:ext uri="{FF2B5EF4-FFF2-40B4-BE49-F238E27FC236}">
                <a16:creationId xmlns:a16="http://schemas.microsoft.com/office/drawing/2014/main" id="{93D1248A-A237-73FF-3A42-FFFE04F4EAC0}"/>
              </a:ext>
            </a:extLst>
          </p:cNvPr>
          <p:cNvPicPr>
            <a:picLocks noGrp="1" noChangeAspect="1"/>
          </p:cNvPicPr>
          <p:nvPr>
            <p:ph idx="1"/>
          </p:nvPr>
        </p:nvPicPr>
        <p:blipFill>
          <a:blip r:embed="rId3"/>
          <a:stretch>
            <a:fillRect/>
          </a:stretch>
        </p:blipFill>
        <p:spPr>
          <a:xfrm>
            <a:off x="1109763" y="1367182"/>
            <a:ext cx="6443180" cy="4123635"/>
          </a:xfrm>
          <a:prstGeom prst="rect">
            <a:avLst/>
          </a:prstGeom>
        </p:spPr>
      </p:pic>
    </p:spTree>
    <p:extLst>
      <p:ext uri="{BB962C8B-B14F-4D97-AF65-F5344CB8AC3E}">
        <p14:creationId xmlns:p14="http://schemas.microsoft.com/office/powerpoint/2010/main" val="303598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00A04D-AD24-2F66-2491-534288BEEBBD}"/>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a:solidFill>
                  <a:srgbClr val="EBEBEB"/>
                </a:solidFill>
                <a:effectLst/>
                <a:latin typeface="+mj-lt"/>
                <a:ea typeface="+mj-ea"/>
                <a:cs typeface="+mj-cs"/>
              </a:rPr>
              <a:t>Severity Of Crashes</a:t>
            </a:r>
            <a:endParaRPr lang="en-US" sz="5400" b="0" i="0" kern="1200">
              <a:solidFill>
                <a:srgbClr val="EBEBEB"/>
              </a:solidFill>
              <a:latin typeface="+mj-lt"/>
              <a:ea typeface="+mj-ea"/>
              <a:cs typeface="+mj-cs"/>
            </a:endParaRPr>
          </a:p>
        </p:txBody>
      </p:sp>
      <p:pic>
        <p:nvPicPr>
          <p:cNvPr id="5" name="Content Placeholder 4">
            <a:extLst>
              <a:ext uri="{FF2B5EF4-FFF2-40B4-BE49-F238E27FC236}">
                <a16:creationId xmlns:a16="http://schemas.microsoft.com/office/drawing/2014/main" id="{39AA50F7-6717-E383-4C90-6A85031B264B}"/>
              </a:ext>
            </a:extLst>
          </p:cNvPr>
          <p:cNvPicPr>
            <a:picLocks noGrp="1" noChangeAspect="1"/>
          </p:cNvPicPr>
          <p:nvPr>
            <p:ph idx="1"/>
          </p:nvPr>
        </p:nvPicPr>
        <p:blipFill>
          <a:blip r:embed="rId3"/>
          <a:stretch>
            <a:fillRect/>
          </a:stretch>
        </p:blipFill>
        <p:spPr>
          <a:xfrm>
            <a:off x="1109763" y="914400"/>
            <a:ext cx="7051010" cy="519350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3409731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D8F64-EA82-EF49-E30E-23D5399A3DC1}"/>
              </a:ext>
            </a:extLst>
          </p:cNvPr>
          <p:cNvSpPr>
            <a:spLocks noGrp="1"/>
          </p:cNvSpPr>
          <p:nvPr>
            <p:ph idx="1"/>
          </p:nvPr>
        </p:nvSpPr>
        <p:spPr/>
        <p:txBody>
          <a:bodyPr>
            <a:normAutofit/>
          </a:bodyPr>
          <a:lstStyle/>
          <a:p>
            <a:pPr marL="0" indent="0" algn="ctr">
              <a:buNone/>
            </a:pPr>
            <a:r>
              <a:rPr lang="en-US" sz="2800" b="0" i="0" dirty="0">
                <a:solidFill>
                  <a:schemeClr val="accent6">
                    <a:lumMod val="75000"/>
                  </a:schemeClr>
                </a:solidFill>
                <a:effectLst/>
                <a:latin typeface="Segoe UI" panose="020B0502040204020203" pitchFamily="34" charset="0"/>
              </a:rPr>
              <a:t>Research Topic – You are working for a company, and your IT director assigns you to do research and provide Analytics and BI Platforms for your company. How will you Choose a Platform? Review and compare five platforms</a:t>
            </a:r>
            <a:endParaRPr lang="en-CA" sz="2800" dirty="0">
              <a:solidFill>
                <a:schemeClr val="accent6">
                  <a:lumMod val="75000"/>
                </a:schemeClr>
              </a:solidFill>
            </a:endParaRPr>
          </a:p>
        </p:txBody>
      </p:sp>
    </p:spTree>
    <p:extLst>
      <p:ext uri="{BB962C8B-B14F-4D97-AF65-F5344CB8AC3E}">
        <p14:creationId xmlns:p14="http://schemas.microsoft.com/office/powerpoint/2010/main" val="179995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840D-E1DD-C72A-8B55-45C36B6994F3}"/>
              </a:ext>
            </a:extLst>
          </p:cNvPr>
          <p:cNvSpPr>
            <a:spLocks noGrp="1"/>
          </p:cNvSpPr>
          <p:nvPr>
            <p:ph type="title"/>
          </p:nvPr>
        </p:nvSpPr>
        <p:spPr/>
        <p:txBody>
          <a:bodyPr/>
          <a:lstStyle/>
          <a:p>
            <a:pPr algn="ctr"/>
            <a:r>
              <a:rPr lang="en-CA" dirty="0"/>
              <a:t>Research Topic</a:t>
            </a:r>
          </a:p>
        </p:txBody>
      </p:sp>
      <p:pic>
        <p:nvPicPr>
          <p:cNvPr id="5" name="Content Placeholder 4" descr="Diagram&#10;&#10;Description automatically generated">
            <a:extLst>
              <a:ext uri="{FF2B5EF4-FFF2-40B4-BE49-F238E27FC236}">
                <a16:creationId xmlns:a16="http://schemas.microsoft.com/office/drawing/2014/main" id="{5100ADBE-23C1-2810-F595-DD64F6813E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5479" y="2603500"/>
            <a:ext cx="4545354" cy="3416300"/>
          </a:xfrm>
        </p:spPr>
      </p:pic>
    </p:spTree>
    <p:extLst>
      <p:ext uri="{BB962C8B-B14F-4D97-AF65-F5344CB8AC3E}">
        <p14:creationId xmlns:p14="http://schemas.microsoft.com/office/powerpoint/2010/main" val="155579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808D-B1A7-8A77-E725-9D6BF6FFE693}"/>
              </a:ext>
            </a:extLst>
          </p:cNvPr>
          <p:cNvSpPr>
            <a:spLocks noGrp="1"/>
          </p:cNvSpPr>
          <p:nvPr>
            <p:ph type="title"/>
          </p:nvPr>
        </p:nvSpPr>
        <p:spPr>
          <a:xfrm>
            <a:off x="848140" y="973668"/>
            <a:ext cx="9362660" cy="706964"/>
          </a:xfrm>
        </p:spPr>
        <p:txBody>
          <a:bodyPr/>
          <a:lstStyle/>
          <a:p>
            <a:r>
              <a:rPr lang="en-US" dirty="0"/>
              <a:t>Things to consider choosing Analytics and BI Platforms</a:t>
            </a:r>
            <a:br>
              <a:rPr lang="en-US" b="0" i="0" dirty="0">
                <a:solidFill>
                  <a:srgbClr val="242424"/>
                </a:solidFill>
                <a:effectLst/>
                <a:latin typeface="Segoe UI" panose="020B0502040204020203" pitchFamily="34" charset="0"/>
              </a:rPr>
            </a:br>
            <a:endParaRPr lang="en-CA" dirty="0"/>
          </a:p>
        </p:txBody>
      </p:sp>
      <p:sp>
        <p:nvSpPr>
          <p:cNvPr id="3" name="Content Placeholder 2">
            <a:extLst>
              <a:ext uri="{FF2B5EF4-FFF2-40B4-BE49-F238E27FC236}">
                <a16:creationId xmlns:a16="http://schemas.microsoft.com/office/drawing/2014/main" id="{61A36B77-3106-529F-22C5-E3042336BFB9}"/>
              </a:ext>
            </a:extLst>
          </p:cNvPr>
          <p:cNvSpPr>
            <a:spLocks noGrp="1"/>
          </p:cNvSpPr>
          <p:nvPr>
            <p:ph idx="1"/>
          </p:nvPr>
        </p:nvSpPr>
        <p:spPr/>
        <p:txBody>
          <a:bodyPr/>
          <a:lstStyle/>
          <a:p>
            <a:pPr algn="l"/>
            <a:r>
              <a:rPr lang="en-US" b="0" i="0" dirty="0">
                <a:solidFill>
                  <a:srgbClr val="242424"/>
                </a:solidFill>
                <a:effectLst/>
                <a:latin typeface="Segoe UI" panose="020B0502040204020203" pitchFamily="34" charset="0"/>
              </a:rPr>
              <a:t>VISUAL FUNCTIONALITY &amp; PRESENTATION</a:t>
            </a:r>
            <a:br>
              <a:rPr lang="en-US" b="0" i="0" dirty="0">
                <a:solidFill>
                  <a:srgbClr val="242424"/>
                </a:solidFill>
                <a:effectLst/>
                <a:latin typeface="Segoe UI" panose="020B0502040204020203" pitchFamily="34" charset="0"/>
              </a:rPr>
            </a:br>
            <a:endParaRPr lang="en-US" b="0" i="0" dirty="0">
              <a:solidFill>
                <a:srgbClr val="242424"/>
              </a:solidFill>
              <a:effectLst/>
              <a:latin typeface="Segoe UI" panose="020B0502040204020203" pitchFamily="34" charset="0"/>
            </a:endParaRPr>
          </a:p>
          <a:p>
            <a:pPr algn="l"/>
            <a:r>
              <a:rPr lang="en-US" b="0" i="0" dirty="0">
                <a:solidFill>
                  <a:srgbClr val="242424"/>
                </a:solidFill>
                <a:effectLst/>
                <a:latin typeface="Segoe UI" panose="020B0502040204020203" pitchFamily="34" charset="0"/>
              </a:rPr>
              <a:t>INTEGRATION</a:t>
            </a:r>
            <a:br>
              <a:rPr lang="en-US" b="0" i="0" dirty="0">
                <a:solidFill>
                  <a:srgbClr val="242424"/>
                </a:solidFill>
                <a:effectLst/>
                <a:latin typeface="Segoe UI" panose="020B0502040204020203" pitchFamily="34" charset="0"/>
              </a:rPr>
            </a:br>
            <a:endParaRPr lang="en-US" b="0" i="0" dirty="0">
              <a:solidFill>
                <a:srgbClr val="242424"/>
              </a:solidFill>
              <a:effectLst/>
              <a:latin typeface="Segoe UI" panose="020B0502040204020203" pitchFamily="34" charset="0"/>
            </a:endParaRPr>
          </a:p>
          <a:p>
            <a:pPr algn="l"/>
            <a:r>
              <a:rPr lang="en-US" b="0" i="0" dirty="0">
                <a:solidFill>
                  <a:srgbClr val="242424"/>
                </a:solidFill>
                <a:effectLst/>
                <a:latin typeface="Segoe UI" panose="020B0502040204020203" pitchFamily="34" charset="0"/>
              </a:rPr>
              <a:t>TRAINING REQUIREMENTS</a:t>
            </a:r>
            <a:br>
              <a:rPr lang="en-US" b="0" i="0" dirty="0">
                <a:solidFill>
                  <a:srgbClr val="242424"/>
                </a:solidFill>
                <a:effectLst/>
                <a:latin typeface="Segoe UI" panose="020B0502040204020203" pitchFamily="34" charset="0"/>
              </a:rPr>
            </a:br>
            <a:endParaRPr lang="en-US" b="0" i="0" dirty="0">
              <a:solidFill>
                <a:srgbClr val="242424"/>
              </a:solidFill>
              <a:effectLst/>
              <a:latin typeface="Segoe UI" panose="020B0502040204020203" pitchFamily="34" charset="0"/>
            </a:endParaRPr>
          </a:p>
          <a:p>
            <a:pPr algn="l"/>
            <a:r>
              <a:rPr lang="en-US" b="0" i="0" dirty="0">
                <a:solidFill>
                  <a:srgbClr val="242424"/>
                </a:solidFill>
                <a:effectLst/>
                <a:latin typeface="Segoe UI" panose="020B0502040204020203" pitchFamily="34" charset="0"/>
              </a:rPr>
              <a:t>PRICING</a:t>
            </a:r>
            <a:br>
              <a:rPr lang="en-US" b="0" i="0" dirty="0">
                <a:solidFill>
                  <a:srgbClr val="242424"/>
                </a:solidFill>
                <a:effectLst/>
                <a:latin typeface="Segoe UI" panose="020B0502040204020203" pitchFamily="34" charset="0"/>
              </a:rPr>
            </a:br>
            <a:endParaRPr lang="en-US" b="0" i="0" dirty="0">
              <a:solidFill>
                <a:srgbClr val="242424"/>
              </a:solidFill>
              <a:effectLst/>
              <a:latin typeface="Segoe UI" panose="020B0502040204020203" pitchFamily="34" charset="0"/>
            </a:endParaRPr>
          </a:p>
          <a:p>
            <a:pPr algn="l"/>
            <a:r>
              <a:rPr lang="en-US" b="0" i="0" dirty="0">
                <a:solidFill>
                  <a:srgbClr val="242424"/>
                </a:solidFill>
                <a:effectLst/>
                <a:latin typeface="Segoe UI" panose="020B0502040204020203" pitchFamily="34" charset="0"/>
              </a:rPr>
              <a:t>IT SUPPORT</a:t>
            </a:r>
          </a:p>
          <a:p>
            <a:endParaRPr lang="en-CA" dirty="0"/>
          </a:p>
        </p:txBody>
      </p:sp>
    </p:spTree>
    <p:extLst>
      <p:ext uri="{BB962C8B-B14F-4D97-AF65-F5344CB8AC3E}">
        <p14:creationId xmlns:p14="http://schemas.microsoft.com/office/powerpoint/2010/main" val="2140633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45F3-2985-752F-AD32-021B0ED56101}"/>
              </a:ext>
            </a:extLst>
          </p:cNvPr>
          <p:cNvSpPr>
            <a:spLocks noGrp="1"/>
          </p:cNvSpPr>
          <p:nvPr>
            <p:ph type="title"/>
          </p:nvPr>
        </p:nvSpPr>
        <p:spPr/>
        <p:txBody>
          <a:bodyPr/>
          <a:lstStyle/>
          <a:p>
            <a:r>
              <a:rPr lang="en-CA" dirty="0"/>
              <a:t>Top 5 Analytics and BI tools that is popular in the market</a:t>
            </a:r>
          </a:p>
        </p:txBody>
      </p:sp>
      <p:sp>
        <p:nvSpPr>
          <p:cNvPr id="3" name="Content Placeholder 2">
            <a:extLst>
              <a:ext uri="{FF2B5EF4-FFF2-40B4-BE49-F238E27FC236}">
                <a16:creationId xmlns:a16="http://schemas.microsoft.com/office/drawing/2014/main" id="{E8CA98E9-DA49-B06E-64A0-F4CEB30EB11A}"/>
              </a:ext>
            </a:extLst>
          </p:cNvPr>
          <p:cNvSpPr>
            <a:spLocks noGrp="1"/>
          </p:cNvSpPr>
          <p:nvPr>
            <p:ph idx="1"/>
          </p:nvPr>
        </p:nvSpPr>
        <p:spPr/>
        <p:txBody>
          <a:bodyPr/>
          <a:lstStyle/>
          <a:p>
            <a:r>
              <a:rPr lang="en-CA" b="0" i="0" dirty="0">
                <a:solidFill>
                  <a:srgbClr val="242424"/>
                </a:solidFill>
                <a:effectLst/>
                <a:latin typeface="Segoe UI" panose="020B0502040204020203" pitchFamily="34" charset="0"/>
              </a:rPr>
              <a:t>Google Marketing Platform (Enterprise)</a:t>
            </a:r>
            <a:br>
              <a:rPr lang="en-CA" dirty="0"/>
            </a:br>
            <a:endParaRPr lang="en-CA" dirty="0"/>
          </a:p>
          <a:p>
            <a:r>
              <a:rPr lang="en-CA" b="0" i="0" dirty="0">
                <a:solidFill>
                  <a:srgbClr val="242424"/>
                </a:solidFill>
                <a:effectLst/>
                <a:latin typeface="Segoe UI" panose="020B0502040204020203" pitchFamily="34" charset="0"/>
              </a:rPr>
              <a:t>Microsoft Power BI</a:t>
            </a:r>
            <a:br>
              <a:rPr lang="en-CA" dirty="0"/>
            </a:br>
            <a:endParaRPr lang="en-CA" dirty="0"/>
          </a:p>
          <a:p>
            <a:r>
              <a:rPr lang="en-CA" b="0" i="0" dirty="0">
                <a:solidFill>
                  <a:srgbClr val="242424"/>
                </a:solidFill>
                <a:effectLst/>
                <a:latin typeface="Segoe UI" panose="020B0502040204020203" pitchFamily="34" charset="0"/>
              </a:rPr>
              <a:t>Oracle Analytics Cloud</a:t>
            </a:r>
            <a:br>
              <a:rPr lang="en-CA" dirty="0"/>
            </a:br>
            <a:endParaRPr lang="en-CA" dirty="0"/>
          </a:p>
          <a:p>
            <a:r>
              <a:rPr lang="en-CA" b="0" i="0" dirty="0">
                <a:solidFill>
                  <a:srgbClr val="242424"/>
                </a:solidFill>
                <a:effectLst/>
                <a:latin typeface="Segoe UI" panose="020B0502040204020203" pitchFamily="34" charset="0"/>
              </a:rPr>
              <a:t>Qlik</a:t>
            </a:r>
            <a:br>
              <a:rPr lang="en-CA" dirty="0"/>
            </a:br>
            <a:endParaRPr lang="en-CA" dirty="0"/>
          </a:p>
          <a:p>
            <a:r>
              <a:rPr lang="en-CA" b="0" i="0" dirty="0">
                <a:solidFill>
                  <a:srgbClr val="242424"/>
                </a:solidFill>
                <a:effectLst/>
                <a:latin typeface="Segoe UI" panose="020B0502040204020203" pitchFamily="34" charset="0"/>
              </a:rPr>
              <a:t>Tableau</a:t>
            </a:r>
            <a:endParaRPr lang="en-CA" dirty="0"/>
          </a:p>
        </p:txBody>
      </p:sp>
    </p:spTree>
    <p:extLst>
      <p:ext uri="{BB962C8B-B14F-4D97-AF65-F5344CB8AC3E}">
        <p14:creationId xmlns:p14="http://schemas.microsoft.com/office/powerpoint/2010/main" val="53977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9AC7-F1BF-F216-DF6D-827DB843E6E6}"/>
              </a:ext>
            </a:extLst>
          </p:cNvPr>
          <p:cNvSpPr>
            <a:spLocks noGrp="1"/>
          </p:cNvSpPr>
          <p:nvPr>
            <p:ph type="title"/>
          </p:nvPr>
        </p:nvSpPr>
        <p:spPr/>
        <p:txBody>
          <a:bodyPr/>
          <a:lstStyle/>
          <a:p>
            <a:pPr algn="ctr"/>
            <a:r>
              <a:rPr lang="en-US" dirty="0"/>
              <a:t>Top performers in the market</a:t>
            </a:r>
            <a:endParaRPr lang="en-CA" dirty="0"/>
          </a:p>
        </p:txBody>
      </p:sp>
      <p:pic>
        <p:nvPicPr>
          <p:cNvPr id="5" name="Content Placeholder 4" descr="Timeline&#10;&#10;Description automatically generated">
            <a:extLst>
              <a:ext uri="{FF2B5EF4-FFF2-40B4-BE49-F238E27FC236}">
                <a16:creationId xmlns:a16="http://schemas.microsoft.com/office/drawing/2014/main" id="{08D0311D-74BA-EC6B-6A97-C55D1F103E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4708" y="2603499"/>
            <a:ext cx="4646317" cy="3989457"/>
          </a:xfrm>
        </p:spPr>
      </p:pic>
    </p:spTree>
    <p:extLst>
      <p:ext uri="{BB962C8B-B14F-4D97-AF65-F5344CB8AC3E}">
        <p14:creationId xmlns:p14="http://schemas.microsoft.com/office/powerpoint/2010/main" val="3014859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FB79BF0-2593-803B-C833-D5B3C129E57D}"/>
              </a:ext>
            </a:extLst>
          </p:cNvPr>
          <p:cNvSpPr>
            <a:spLocks noGrp="1"/>
          </p:cNvSpPr>
          <p:nvPr>
            <p:ph idx="1"/>
          </p:nvPr>
        </p:nvSpPr>
        <p:spPr/>
        <p:txBody>
          <a:bodyPr/>
          <a:lstStyle/>
          <a:p>
            <a:r>
              <a:rPr lang="en-US" b="0" i="0" dirty="0">
                <a:solidFill>
                  <a:srgbClr val="242424"/>
                </a:solidFill>
                <a:effectLst/>
                <a:latin typeface="Segoe UI" panose="020B0502040204020203" pitchFamily="34" charset="0"/>
              </a:rPr>
              <a:t>Of all the Analytics tools, All applications have it’s own advantages and disadvantages. The features that the application provides for the end users varies. Out of the top 5 applications, The top 2 popular and most used application in the market for analytics purposes is Microsoft Power BI and Tableau. Both the applications provide almost all the features that one need to analyze and provide valuable insights preparing reports.</a:t>
            </a:r>
            <a:endParaRPr lang="en-CA" dirty="0"/>
          </a:p>
        </p:txBody>
      </p:sp>
      <p:sp>
        <p:nvSpPr>
          <p:cNvPr id="8" name="Title 1">
            <a:extLst>
              <a:ext uri="{FF2B5EF4-FFF2-40B4-BE49-F238E27FC236}">
                <a16:creationId xmlns:a16="http://schemas.microsoft.com/office/drawing/2014/main" id="{D9B0F46D-1675-C896-0695-16EB6032DC2A}"/>
              </a:ext>
            </a:extLst>
          </p:cNvPr>
          <p:cNvSpPr>
            <a:spLocks noGrp="1"/>
          </p:cNvSpPr>
          <p:nvPr>
            <p:ph type="title"/>
          </p:nvPr>
        </p:nvSpPr>
        <p:spPr>
          <a:xfrm>
            <a:off x="1154954" y="973668"/>
            <a:ext cx="8761413" cy="706964"/>
          </a:xfrm>
        </p:spPr>
        <p:txBody>
          <a:bodyPr/>
          <a:lstStyle/>
          <a:p>
            <a:pPr algn="ctr"/>
            <a:r>
              <a:rPr lang="en-US" dirty="0"/>
              <a:t>Top performers in the market</a:t>
            </a:r>
            <a:endParaRPr lang="en-CA" dirty="0"/>
          </a:p>
        </p:txBody>
      </p:sp>
    </p:spTree>
    <p:extLst>
      <p:ext uri="{BB962C8B-B14F-4D97-AF65-F5344CB8AC3E}">
        <p14:creationId xmlns:p14="http://schemas.microsoft.com/office/powerpoint/2010/main" val="1321209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9905-88BB-45F7-A770-4564926614C8}"/>
              </a:ext>
            </a:extLst>
          </p:cNvPr>
          <p:cNvSpPr>
            <a:spLocks noGrp="1"/>
          </p:cNvSpPr>
          <p:nvPr>
            <p:ph type="title"/>
          </p:nvPr>
        </p:nvSpPr>
        <p:spPr/>
        <p:txBody>
          <a:bodyPr/>
          <a:lstStyle/>
          <a:p>
            <a:pPr algn="ctr"/>
            <a:r>
              <a:rPr lang="en-CA" sz="3200" kern="1100" cap="all" dirty="0">
                <a:solidFill>
                  <a:schemeClr val="bg1"/>
                </a:solidFill>
                <a:latin typeface="Calibri" panose="020F0502020204030204" pitchFamily="34"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1AE85FC-AB38-4587-9FAB-DC7F87235E61}"/>
              </a:ext>
            </a:extLst>
          </p:cNvPr>
          <p:cNvSpPr>
            <a:spLocks noGrp="1"/>
          </p:cNvSpPr>
          <p:nvPr>
            <p:ph idx="1"/>
          </p:nvPr>
        </p:nvSpPr>
        <p:spPr/>
        <p:txBody>
          <a:bodyPr>
            <a:normAutofit fontScale="62500" lnSpcReduction="20000"/>
          </a:bodyPr>
          <a:lstStyle/>
          <a:p>
            <a:pPr marL="0" marR="45720" indent="0" algn="just">
              <a:spcAft>
                <a:spcPts val="600"/>
              </a:spcAft>
              <a:buNone/>
            </a:pPr>
            <a:r>
              <a:rPr lang="en-US" sz="2100" kern="1100" dirty="0">
                <a:solidFill>
                  <a:schemeClr val="tx1"/>
                </a:solidFill>
                <a:latin typeface="Calibri" panose="020F0502020204030204" pitchFamily="34" charset="0"/>
                <a:cs typeface="Times New Roman" panose="02020603050405020304" pitchFamily="18" charset="0"/>
              </a:rPr>
              <a:t>The team has successfully completed the visualization of all the research questions that were intended to be analyzed for the crashes that have occurred </a:t>
            </a:r>
            <a:r>
              <a:rPr lang="en-US" sz="2100" kern="1100">
                <a:solidFill>
                  <a:schemeClr val="tx1"/>
                </a:solidFill>
                <a:latin typeface="Calibri" panose="020F0502020204030204" pitchFamily="34" charset="0"/>
                <a:cs typeface="Times New Roman" panose="02020603050405020304" pitchFamily="18" charset="0"/>
              </a:rPr>
              <a:t>in Queensland.</a:t>
            </a:r>
            <a:endParaRPr lang="en-CA" sz="2100" kern="1100" dirty="0">
              <a:solidFill>
                <a:schemeClr val="tx1"/>
              </a:solidFill>
              <a:latin typeface="Calibri" panose="020F0502020204030204" pitchFamily="34" charset="0"/>
              <a:cs typeface="Times New Roman" panose="02020603050405020304" pitchFamily="18" charset="0"/>
            </a:endParaRPr>
          </a:p>
          <a:p>
            <a:pPr marL="0" marR="45720" indent="0" algn="just">
              <a:spcAft>
                <a:spcPts val="600"/>
              </a:spcAft>
              <a:buNone/>
            </a:pPr>
            <a:r>
              <a:rPr lang="en-US" sz="2100" kern="1100" dirty="0">
                <a:solidFill>
                  <a:schemeClr val="tx1"/>
                </a:solidFill>
                <a:latin typeface="Calibri" panose="020F0502020204030204" pitchFamily="34" charset="0"/>
                <a:cs typeface="Times New Roman" panose="02020603050405020304" pitchFamily="18" charset="0"/>
              </a:rPr>
              <a:t>Below are some of the observations that were derived after the successful plotting of the graphs in tableau.</a:t>
            </a:r>
            <a:endParaRPr lang="en-CA" sz="2100" kern="1100" dirty="0">
              <a:solidFill>
                <a:schemeClr val="tx1"/>
              </a:solidFill>
              <a:latin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CA" sz="2100" kern="1100" dirty="0">
                <a:solidFill>
                  <a:schemeClr val="tx1"/>
                </a:solidFill>
                <a:latin typeface="Calibri" panose="020F0502020204030204" pitchFamily="34" charset="0"/>
                <a:cs typeface="Times New Roman" panose="02020603050405020304" pitchFamily="18" charset="0"/>
              </a:rPr>
              <a:t>Brisbane city faces the highest number of crashes in the state of Queensland.</a:t>
            </a:r>
          </a:p>
          <a:p>
            <a:pPr marL="342900" lvl="0" indent="-342900" algn="just">
              <a:lnSpc>
                <a:spcPct val="107000"/>
              </a:lnSpc>
              <a:buFont typeface="+mj-lt"/>
              <a:buAutoNum type="arabicPeriod"/>
            </a:pPr>
            <a:r>
              <a:rPr lang="en-CA" sz="1800" dirty="0">
                <a:effectLst/>
                <a:latin typeface="Arial" panose="020B0604020202020204" pitchFamily="34" charset="0"/>
                <a:ea typeface="Calibri" panose="020F0502020204030204" pitchFamily="34" charset="0"/>
              </a:rPr>
              <a:t>The casualties due to drinking and driving are majorly hospitalized.</a:t>
            </a:r>
          </a:p>
          <a:p>
            <a:pPr marL="342900" lvl="0" indent="-342900" algn="just">
              <a:lnSpc>
                <a:spcPct val="107000"/>
              </a:lnSpc>
              <a:buFont typeface="+mj-lt"/>
              <a:buAutoNum type="arabicPeriod"/>
            </a:pPr>
            <a:r>
              <a:rPr lang="en-CA" sz="1800" dirty="0">
                <a:effectLst/>
                <a:latin typeface="Arial" panose="020B0604020202020204" pitchFamily="34" charset="0"/>
                <a:ea typeface="Calibri" panose="020F0502020204030204" pitchFamily="34" charset="0"/>
              </a:rPr>
              <a:t>Most number of property damages were caused by the defective vehicle</a:t>
            </a:r>
          </a:p>
          <a:p>
            <a:pPr marL="342900" lvl="0" indent="-342900" algn="just">
              <a:lnSpc>
                <a:spcPct val="107000"/>
              </a:lnSpc>
              <a:buFont typeface="+mj-lt"/>
              <a:buAutoNum type="arabicPeriod"/>
            </a:pPr>
            <a:r>
              <a:rPr lang="en-CA" sz="1800" dirty="0">
                <a:effectLst/>
                <a:latin typeface="Arial" panose="020B0604020202020204" pitchFamily="34" charset="0"/>
                <a:ea typeface="Calibri" panose="020F0502020204030204" pitchFamily="34" charset="0"/>
              </a:rPr>
              <a:t>that crashes due to speeding have caused the highest percentage of fatalities</a:t>
            </a:r>
            <a:endParaRPr lang="en-CA" sz="2100" kern="1100" dirty="0">
              <a:solidFill>
                <a:schemeClr val="tx1"/>
              </a:solidFill>
              <a:latin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CA" sz="2100" kern="1100" dirty="0">
                <a:solidFill>
                  <a:schemeClr val="tx1"/>
                </a:solidFill>
                <a:latin typeface="Calibri" panose="020F0502020204030204" pitchFamily="34" charset="0"/>
                <a:cs typeface="Times New Roman" panose="02020603050405020304" pitchFamily="18" charset="0"/>
              </a:rPr>
              <a:t>The age group 17 to 24 are accountable for the highest number of crashes.</a:t>
            </a:r>
          </a:p>
          <a:p>
            <a:pPr marL="342900" lvl="0" indent="-342900" algn="just">
              <a:lnSpc>
                <a:spcPct val="107000"/>
              </a:lnSpc>
              <a:buFont typeface="+mj-lt"/>
              <a:buAutoNum type="arabicPeriod"/>
            </a:pPr>
            <a:r>
              <a:rPr lang="en-CA" sz="1800" dirty="0">
                <a:effectLst/>
                <a:latin typeface="Arial" panose="020B0604020202020204" pitchFamily="34" charset="0"/>
                <a:ea typeface="Calibri" panose="020F0502020204030204" pitchFamily="34" charset="0"/>
              </a:rPr>
              <a:t>there were a maximum number of hospitalizations when the accidents were caused by male drivers </a:t>
            </a:r>
          </a:p>
          <a:p>
            <a:pPr marL="342900" lvl="0" indent="-342900" algn="just">
              <a:lnSpc>
                <a:spcPct val="107000"/>
              </a:lnSpc>
              <a:buFont typeface="+mj-lt"/>
              <a:buAutoNum type="arabicPeriod"/>
            </a:pPr>
            <a:r>
              <a:rPr lang="en-CA" sz="2100" kern="1100" dirty="0">
                <a:solidFill>
                  <a:schemeClr val="tx1"/>
                </a:solidFill>
                <a:latin typeface="Calibri" panose="020F0502020204030204" pitchFamily="34" charset="0"/>
                <a:cs typeface="Times New Roman" panose="02020603050405020304" pitchFamily="18" charset="0"/>
              </a:rPr>
              <a:t>The maximum number Of fatalities are amongst drivers.</a:t>
            </a:r>
          </a:p>
          <a:p>
            <a:pPr marL="342900" lvl="0" indent="-342900" algn="just">
              <a:lnSpc>
                <a:spcPct val="107000"/>
              </a:lnSpc>
              <a:spcAft>
                <a:spcPts val="800"/>
              </a:spcAft>
              <a:buFont typeface="+mj-lt"/>
              <a:buAutoNum type="arabicPeriod"/>
            </a:pPr>
            <a:r>
              <a:rPr lang="en-CA" sz="2100" kern="1100" dirty="0">
                <a:solidFill>
                  <a:schemeClr val="tx1"/>
                </a:solidFill>
                <a:latin typeface="Calibri" panose="020F0502020204030204" pitchFamily="34" charset="0"/>
                <a:cs typeface="Times New Roman" panose="02020603050405020304" pitchFamily="18" charset="0"/>
              </a:rPr>
              <a:t>The number of crashes have declined in the past decade. </a:t>
            </a:r>
          </a:p>
          <a:p>
            <a:endParaRPr lang="en-CA" dirty="0"/>
          </a:p>
        </p:txBody>
      </p:sp>
    </p:spTree>
    <p:extLst>
      <p:ext uri="{BB962C8B-B14F-4D97-AF65-F5344CB8AC3E}">
        <p14:creationId xmlns:p14="http://schemas.microsoft.com/office/powerpoint/2010/main" val="262274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EEAD-E96B-4CCD-A024-F90799D30E9B}"/>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gn="ctr">
              <a:lnSpc>
                <a:spcPct val="90000"/>
              </a:lnSpc>
            </a:pPr>
            <a:r>
              <a:rPr lang="en-US" sz="2500" cap="all" dirty="0"/>
              <a:t>Objective</a:t>
            </a:r>
          </a:p>
        </p:txBody>
      </p:sp>
      <p:sp>
        <p:nvSpPr>
          <p:cNvPr id="6" name="Content Placeholder 5">
            <a:extLst>
              <a:ext uri="{FF2B5EF4-FFF2-40B4-BE49-F238E27FC236}">
                <a16:creationId xmlns:a16="http://schemas.microsoft.com/office/drawing/2014/main" id="{C5656279-4912-1CCA-0219-C607E634B1EC}"/>
              </a:ext>
            </a:extLst>
          </p:cNvPr>
          <p:cNvSpPr>
            <a:spLocks noGrp="1"/>
          </p:cNvSpPr>
          <p:nvPr>
            <p:ph idx="1"/>
          </p:nvPr>
        </p:nvSpPr>
        <p:spPr/>
        <p:txBody>
          <a:bodyPr>
            <a:normAutofit fontScale="85000" lnSpcReduction="20000"/>
          </a:bodyPr>
          <a:lstStyle/>
          <a:p>
            <a:pPr marL="45720" marR="45720" algn="just">
              <a:spcAft>
                <a:spcPts val="200"/>
              </a:spcAft>
            </a:pPr>
            <a:r>
              <a:rPr lang="en-US" sz="1800" b="1" kern="1100" cap="all" dirty="0">
                <a:solidFill>
                  <a:srgbClr val="355D7E"/>
                </a:solidFill>
                <a:effectLst/>
                <a:latin typeface="Calibri" panose="020F0502020204030204" pitchFamily="34" charset="0"/>
                <a:ea typeface="Times New Roman" panose="02020603050405020304" pitchFamily="18" charset="0"/>
                <a:cs typeface="Times New Roman" panose="02020603050405020304" pitchFamily="18" charset="0"/>
              </a:rPr>
              <a:t>Queensland is a state situated in northeastern Australia and is the second largest and third-most populous Australian state. Vehicle crash contributes to a significant number of deaths and injuries in this area and the objective of this project is to analyze the number of road crashes that occur in the state of Queensland every year. To proceed with the analysis, the team has gathered data from Australian government data website with respect to crashes in Queensland that is made freely available by the government of Australia for the public. The data includes information regarding location of the crashes, fatalities, Hospitalization, Medical Treatment, Minor Injuries, and characteristics for all reported Road Traffic Crashes occurred from 1 January 2001 to 31 July 2021. The dataset contains information on crashes reported to the police which resulted from the movement of at least 1 road vehicle on a road or road related area. Crashes listed in this resource have occurred on a public road and meet at least one of the following criteria,</a:t>
            </a:r>
            <a:endParaRPr lang="en-CA" sz="1800" b="1" kern="1100" cap="all" dirty="0">
              <a:solidFill>
                <a:srgbClr val="355D7E"/>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45720" lvl="0" indent="-342900" algn="just">
              <a:spcAft>
                <a:spcPts val="200"/>
              </a:spcAft>
              <a:buFont typeface="Symbol" panose="05050102010706020507" pitchFamily="18" charset="2"/>
              <a:buChar char=""/>
            </a:pPr>
            <a:r>
              <a:rPr lang="en-US" sz="1800" b="1" kern="1100" cap="all" dirty="0">
                <a:solidFill>
                  <a:srgbClr val="355D7E"/>
                </a:solidFill>
                <a:effectLst/>
                <a:latin typeface="Calibri" panose="020F0502020204030204" pitchFamily="34" charset="0"/>
                <a:ea typeface="Times New Roman" panose="02020603050405020304" pitchFamily="18" charset="0"/>
                <a:cs typeface="Times New Roman" panose="02020603050405020304" pitchFamily="18" charset="0"/>
              </a:rPr>
              <a:t>A </a:t>
            </a:r>
            <a:r>
              <a:rPr lang="en-CA" sz="1800" b="1" kern="0" cap="all" dirty="0">
                <a:solidFill>
                  <a:srgbClr val="355D7E"/>
                </a:solidFill>
                <a:effectLst/>
                <a:latin typeface="Calibri" panose="020F0502020204030204" pitchFamily="34" charset="0"/>
                <a:ea typeface="Calibri" panose="020F0502020204030204" pitchFamily="34" charset="0"/>
                <a:cs typeface="Times New Roman" panose="02020603050405020304" pitchFamily="18" charset="0"/>
              </a:rPr>
              <a:t>person is killed or injured, or</a:t>
            </a:r>
            <a:endParaRPr lang="en-CA" sz="1800" b="1" kern="1100" cap="all" dirty="0">
              <a:solidFill>
                <a:srgbClr val="355D7E"/>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45720" lvl="0" indent="-342900" algn="just">
              <a:spcAft>
                <a:spcPts val="200"/>
              </a:spcAft>
              <a:buFont typeface="Symbol" panose="05050102010706020507" pitchFamily="18" charset="2"/>
              <a:buChar char=""/>
            </a:pPr>
            <a:r>
              <a:rPr lang="en-US" sz="1800" b="1" kern="1100" cap="all" dirty="0">
                <a:solidFill>
                  <a:srgbClr val="355D7E"/>
                </a:solidFill>
                <a:effectLst/>
                <a:latin typeface="Calibri" panose="020F0502020204030204" pitchFamily="34" charset="0"/>
                <a:ea typeface="Times New Roman" panose="02020603050405020304" pitchFamily="18" charset="0"/>
                <a:cs typeface="Times New Roman" panose="02020603050405020304" pitchFamily="18" charset="0"/>
              </a:rPr>
              <a:t>At least 1 vehicle was towed away, or</a:t>
            </a:r>
            <a:endParaRPr lang="en-CA" sz="1800" b="1" kern="1100" cap="all" dirty="0">
              <a:solidFill>
                <a:srgbClr val="355D7E"/>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45720" lvl="0" indent="-342900" algn="just">
              <a:spcAft>
                <a:spcPts val="200"/>
              </a:spcAft>
              <a:buFont typeface="Symbol" panose="05050102010706020507" pitchFamily="18" charset="2"/>
              <a:buChar char=""/>
            </a:pPr>
            <a:r>
              <a:rPr lang="en-US" sz="1800" b="1" kern="1100" cap="all" dirty="0">
                <a:solidFill>
                  <a:srgbClr val="355D7E"/>
                </a:solidFill>
                <a:effectLst/>
                <a:latin typeface="Calibri" panose="020F0502020204030204" pitchFamily="34" charset="0"/>
                <a:ea typeface="Times New Roman" panose="02020603050405020304" pitchFamily="18" charset="0"/>
                <a:cs typeface="Times New Roman" panose="02020603050405020304" pitchFamily="18" charset="0"/>
              </a:rPr>
              <a:t>A property was damaged.</a:t>
            </a:r>
            <a:endParaRPr lang="en-CA" sz="1800" b="1" kern="1100" cap="all" dirty="0">
              <a:solidFill>
                <a:srgbClr val="355D7E"/>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845906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80E9-15A5-332F-A559-10CB6B422768}"/>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13E3B6E4-9442-891D-DA9B-A5A2335CAED4}"/>
              </a:ext>
            </a:extLst>
          </p:cNvPr>
          <p:cNvSpPr>
            <a:spLocks noGrp="1"/>
          </p:cNvSpPr>
          <p:nvPr>
            <p:ph idx="1"/>
          </p:nvPr>
        </p:nvSpPr>
        <p:spPr/>
        <p:txBody>
          <a:bodyPr/>
          <a:lstStyle/>
          <a:p>
            <a:pPr marL="0" indent="0">
              <a:buNone/>
            </a:pPr>
            <a:r>
              <a:rPr lang="en-CA" dirty="0"/>
              <a:t>Dataset:</a:t>
            </a:r>
          </a:p>
          <a:p>
            <a:pPr marL="0" indent="0">
              <a:buNone/>
            </a:pPr>
            <a:endParaRPr lang="en-CA" dirty="0"/>
          </a:p>
          <a:p>
            <a:pPr rtl="0"/>
            <a:r>
              <a:rPr lang="en-CA" dirty="0">
                <a:effectLst/>
                <a:latin typeface="-apple-system"/>
                <a:hlinkClick r:id="rId2" tooltip="https://data.gov.au/dataset/ds-qld-f3e0ca94-2d7b-44ee-abef-d6b06e9b0729/details?q=accidents"/>
              </a:rPr>
              <a:t>Crash data from Queensland roads | Datasets | data.gov.au - beta</a:t>
            </a:r>
            <a:endParaRPr lang="en-CA" dirty="0">
              <a:effectLst/>
              <a:latin typeface="-apple-system"/>
            </a:endParaRPr>
          </a:p>
          <a:p>
            <a:pPr marL="0" indent="0" rtl="0">
              <a:buNone/>
            </a:pPr>
            <a:endParaRPr lang="en-CA" dirty="0">
              <a:effectLst/>
              <a:latin typeface="-apple-system"/>
            </a:endParaRPr>
          </a:p>
          <a:p>
            <a:pPr marL="0" indent="0">
              <a:buNone/>
            </a:pPr>
            <a:endParaRPr lang="en-CA" dirty="0"/>
          </a:p>
        </p:txBody>
      </p:sp>
    </p:spTree>
    <p:extLst>
      <p:ext uri="{BB962C8B-B14F-4D97-AF65-F5344CB8AC3E}">
        <p14:creationId xmlns:p14="http://schemas.microsoft.com/office/powerpoint/2010/main" val="268738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7" name="Rectangle 36">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C12EFB8-1CF9-4B77-9887-18DFEE6B36AD}"/>
              </a:ext>
            </a:extLst>
          </p:cNvPr>
          <p:cNvSpPr>
            <a:spLocks noGrp="1"/>
          </p:cNvSpPr>
          <p:nvPr>
            <p:ph type="title"/>
          </p:nvPr>
        </p:nvSpPr>
        <p:spPr>
          <a:xfrm>
            <a:off x="838200" y="661578"/>
            <a:ext cx="8761413" cy="706964"/>
          </a:xfrm>
        </p:spPr>
        <p:txBody>
          <a:bodyPr>
            <a:normAutofit/>
          </a:bodyPr>
          <a:lstStyle/>
          <a:p>
            <a:r>
              <a:rPr lang="en-CA" kern="1100" cap="all" dirty="0">
                <a:solidFill>
                  <a:srgbClr val="FFFFFF"/>
                </a:solidFill>
                <a:latin typeface="Calibri" panose="020F0502020204030204" pitchFamily="34" charset="0"/>
                <a:cs typeface="Times New Roman" panose="02020603050405020304" pitchFamily="18" charset="0"/>
              </a:rPr>
              <a:t>Problem Statement</a:t>
            </a:r>
          </a:p>
        </p:txBody>
      </p:sp>
      <p:sp>
        <p:nvSpPr>
          <p:cNvPr id="40" name="Rectangle 39">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D0815BFA-957B-09CE-CA0B-06099F5C6B1C}"/>
              </a:ext>
            </a:extLst>
          </p:cNvPr>
          <p:cNvGraphicFramePr>
            <a:graphicFrameLocks noGrp="1"/>
          </p:cNvGraphicFramePr>
          <p:nvPr>
            <p:ph idx="1"/>
            <p:extLst>
              <p:ext uri="{D42A27DB-BD31-4B8C-83A1-F6EECF244321}">
                <p14:modId xmlns:p14="http://schemas.microsoft.com/office/powerpoint/2010/main" val="2964440252"/>
              </p:ext>
            </p:extLst>
          </p:nvPr>
        </p:nvGraphicFramePr>
        <p:xfrm>
          <a:off x="483704" y="2735497"/>
          <a:ext cx="11277600" cy="3580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0" name="Group 29">
            <a:extLst>
              <a:ext uri="{FF2B5EF4-FFF2-40B4-BE49-F238E27FC236}">
                <a16:creationId xmlns:a16="http://schemas.microsoft.com/office/drawing/2014/main" id="{4480A7D2-7261-4BF4-A1FF-37BFA2410572}"/>
              </a:ext>
            </a:extLst>
          </p:cNvPr>
          <p:cNvGrpSpPr/>
          <p:nvPr/>
        </p:nvGrpSpPr>
        <p:grpSpPr>
          <a:xfrm>
            <a:off x="483704" y="1625626"/>
            <a:ext cx="11224592" cy="627244"/>
            <a:chOff x="601586" y="580"/>
            <a:chExt cx="2631940" cy="1579164"/>
          </a:xfrm>
        </p:grpSpPr>
        <p:sp>
          <p:nvSpPr>
            <p:cNvPr id="32" name="Rectangle 31">
              <a:extLst>
                <a:ext uri="{FF2B5EF4-FFF2-40B4-BE49-F238E27FC236}">
                  <a16:creationId xmlns:a16="http://schemas.microsoft.com/office/drawing/2014/main" id="{7194A459-9C40-4166-ABCF-BC16E52ABCA1}"/>
                </a:ext>
              </a:extLst>
            </p:cNvPr>
            <p:cNvSpPr/>
            <p:nvPr/>
          </p:nvSpPr>
          <p:spPr>
            <a:xfrm>
              <a:off x="601586" y="580"/>
              <a:ext cx="2631940" cy="1579164"/>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A59793D6-DF13-4581-B2AB-41630BD86818}"/>
                </a:ext>
              </a:extLst>
            </p:cNvPr>
            <p:cNvSpPr txBox="1"/>
            <p:nvPr/>
          </p:nvSpPr>
          <p:spPr>
            <a:xfrm>
              <a:off x="601586" y="580"/>
              <a:ext cx="2631940" cy="15791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1400" kern="1200" dirty="0"/>
                <a:t>THIS STUDY AIMS TO PROMOTE AND ELABORATE MORE ON DATA VISUALIZATION TECHNIQUES USING THE INTERACTIVE GRAPHS AND DATA DASHBOARD TO DISPLAY VEHICLE CRASH DATA. INTERACTIVE MAP AND DATA DASHBOARD CAN HELP TO DESCRIBE VEHICLE CRASH DATA BY ANSWERING THE BELOW RESEARCH QUESTIONS:</a:t>
              </a:r>
            </a:p>
          </p:txBody>
        </p:sp>
      </p:grpSp>
    </p:spTree>
    <p:extLst>
      <p:ext uri="{BB962C8B-B14F-4D97-AF65-F5344CB8AC3E}">
        <p14:creationId xmlns:p14="http://schemas.microsoft.com/office/powerpoint/2010/main" val="23269056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4FBB78-3494-4D28-B396-9F0A03F1178D}"/>
              </a:ext>
            </a:extLst>
          </p:cNvPr>
          <p:cNvSpPr>
            <a:spLocks noGrp="1"/>
          </p:cNvSpPr>
          <p:nvPr>
            <p:ph type="title"/>
          </p:nvPr>
        </p:nvSpPr>
        <p:spPr>
          <a:xfrm>
            <a:off x="18790" y="1009394"/>
            <a:ext cx="10901001" cy="1391692"/>
          </a:xfrm>
        </p:spPr>
        <p:txBody>
          <a:bodyPr>
            <a:normAutofit/>
          </a:bodyPr>
          <a:lstStyle/>
          <a:p>
            <a:pPr algn="ctr">
              <a:lnSpc>
                <a:spcPct val="90000"/>
              </a:lnSpc>
            </a:pPr>
            <a:r>
              <a:rPr lang="en-US" sz="3100" kern="1100" cap="all" dirty="0">
                <a:solidFill>
                  <a:schemeClr val="tx2"/>
                </a:solidFill>
                <a:latin typeface="Calibri" panose="020F0502020204030204" pitchFamily="34" charset="0"/>
                <a:cs typeface="Times New Roman" panose="02020603050405020304" pitchFamily="18" charset="0"/>
              </a:rPr>
              <a:t>      What’s the count of crashes in every region?</a:t>
            </a:r>
            <a:endParaRPr lang="en-CA" sz="3100" kern="1100" cap="all" dirty="0">
              <a:solidFill>
                <a:schemeClr val="tx2"/>
              </a:solidFill>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194D7B-A7A7-4E9F-BACD-0FE3FAF8CC30}"/>
              </a:ext>
            </a:extLst>
          </p:cNvPr>
          <p:cNvSpPr>
            <a:spLocks noGrp="1"/>
          </p:cNvSpPr>
          <p:nvPr>
            <p:ph idx="1"/>
          </p:nvPr>
        </p:nvSpPr>
        <p:spPr>
          <a:xfrm>
            <a:off x="561110" y="2603500"/>
            <a:ext cx="4072673" cy="3416300"/>
          </a:xfrm>
        </p:spPr>
        <p:txBody>
          <a:bodyPr>
            <a:normAutofit/>
          </a:bodyPr>
          <a:lstStyle/>
          <a:p>
            <a:pPr marL="0" marR="45720" indent="0">
              <a:spcAft>
                <a:spcPts val="600"/>
              </a:spcAft>
              <a:buNone/>
            </a:pPr>
            <a:r>
              <a:rPr lang="en-US" kern="1100">
                <a:effectLst/>
                <a:latin typeface="Calibri" panose="020F0502020204030204" pitchFamily="34" charset="0"/>
                <a:ea typeface="Times New Roman" panose="02020603050405020304" pitchFamily="18" charset="0"/>
                <a:cs typeface="Times New Roman" panose="02020603050405020304" pitchFamily="18" charset="0"/>
              </a:rPr>
              <a:t> </a:t>
            </a:r>
            <a:endParaRPr lang="en-CA" kern="1100">
              <a:effectLst/>
              <a:latin typeface="Calibri" panose="020F0502020204030204" pitchFamily="34" charset="0"/>
              <a:ea typeface="Times New Roman" panose="02020603050405020304" pitchFamily="18" charset="0"/>
              <a:cs typeface="Times New Roman" panose="02020603050405020304" pitchFamily="18" charset="0"/>
            </a:endParaRPr>
          </a:p>
          <a:p>
            <a:pPr marL="0" marR="45720" indent="0">
              <a:spcAft>
                <a:spcPts val="600"/>
              </a:spcAft>
              <a:buNone/>
            </a:pPr>
            <a:r>
              <a:rPr lang="en-US" kern="1100">
                <a:effectLst/>
                <a:latin typeface="Calibri" panose="020F0502020204030204" pitchFamily="34" charset="0"/>
                <a:ea typeface="Times New Roman" panose="02020603050405020304" pitchFamily="18" charset="0"/>
                <a:cs typeface="Times New Roman" panose="02020603050405020304" pitchFamily="18" charset="0"/>
              </a:rPr>
              <a:t> </a:t>
            </a:r>
            <a:endParaRPr lang="en-CA" kern="1100">
              <a:effectLst/>
              <a:latin typeface="Calibri" panose="020F0502020204030204" pitchFamily="34" charset="0"/>
              <a:ea typeface="Times New Roman" panose="02020603050405020304" pitchFamily="18" charset="0"/>
              <a:cs typeface="Times New Roman" panose="02020603050405020304" pitchFamily="18" charset="0"/>
            </a:endParaRPr>
          </a:p>
          <a:p>
            <a:endParaRPr lang="en-CA" dirty="0"/>
          </a:p>
        </p:txBody>
      </p:sp>
      <p:sp>
        <p:nvSpPr>
          <p:cNvPr id="13"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B10D8CB0-DBAC-D0C0-9DFE-09F0B32200A3}"/>
              </a:ext>
            </a:extLst>
          </p:cNvPr>
          <p:cNvPicPr>
            <a:picLocks noChangeAspect="1"/>
          </p:cNvPicPr>
          <p:nvPr/>
        </p:nvPicPr>
        <p:blipFill>
          <a:blip r:embed="rId2"/>
          <a:stretch>
            <a:fillRect/>
          </a:stretch>
        </p:blipFill>
        <p:spPr>
          <a:xfrm>
            <a:off x="1424610" y="2603500"/>
            <a:ext cx="9280838" cy="3168813"/>
          </a:xfrm>
          <a:prstGeom prst="rect">
            <a:avLst/>
          </a:prstGeom>
        </p:spPr>
      </p:pic>
    </p:spTree>
    <p:extLst>
      <p:ext uri="{BB962C8B-B14F-4D97-AF65-F5344CB8AC3E}">
        <p14:creationId xmlns:p14="http://schemas.microsoft.com/office/powerpoint/2010/main" val="234863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EEAD-E96B-4CCD-A024-F90799D30E9B}"/>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gn="ctr">
              <a:lnSpc>
                <a:spcPct val="90000"/>
              </a:lnSpc>
            </a:pPr>
            <a:r>
              <a:rPr lang="en-US" sz="2500" cap="all" dirty="0"/>
              <a:t>What Are the Causes for the accidents?</a:t>
            </a:r>
          </a:p>
        </p:txBody>
      </p:sp>
      <p:pic>
        <p:nvPicPr>
          <p:cNvPr id="8" name="Content Placeholder 7">
            <a:extLst>
              <a:ext uri="{FF2B5EF4-FFF2-40B4-BE49-F238E27FC236}">
                <a16:creationId xmlns:a16="http://schemas.microsoft.com/office/drawing/2014/main" id="{49748695-85E5-DFF2-5FE5-5806475BC112}"/>
              </a:ext>
            </a:extLst>
          </p:cNvPr>
          <p:cNvPicPr>
            <a:picLocks noGrp="1" noChangeAspect="1"/>
          </p:cNvPicPr>
          <p:nvPr>
            <p:ph idx="1"/>
          </p:nvPr>
        </p:nvPicPr>
        <p:blipFill>
          <a:blip r:embed="rId2"/>
          <a:stretch>
            <a:fillRect/>
          </a:stretch>
        </p:blipFill>
        <p:spPr>
          <a:xfrm>
            <a:off x="1225621" y="2603500"/>
            <a:ext cx="8685070" cy="3416300"/>
          </a:xfrm>
        </p:spPr>
      </p:pic>
    </p:spTree>
    <p:extLst>
      <p:ext uri="{BB962C8B-B14F-4D97-AF65-F5344CB8AC3E}">
        <p14:creationId xmlns:p14="http://schemas.microsoft.com/office/powerpoint/2010/main" val="159569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B16B07-5660-BD73-2650-2C4F5F194587}"/>
              </a:ext>
            </a:extLst>
          </p:cNvPr>
          <p:cNvPicPr>
            <a:picLocks noGrp="1" noChangeAspect="1"/>
          </p:cNvPicPr>
          <p:nvPr>
            <p:ph idx="1"/>
          </p:nvPr>
        </p:nvPicPr>
        <p:blipFill>
          <a:blip r:embed="rId2"/>
          <a:stretch>
            <a:fillRect/>
          </a:stretch>
        </p:blipFill>
        <p:spPr>
          <a:xfrm>
            <a:off x="1644875" y="3014316"/>
            <a:ext cx="8570945" cy="3416300"/>
          </a:xfrm>
        </p:spPr>
      </p:pic>
      <p:sp>
        <p:nvSpPr>
          <p:cNvPr id="7" name="TextBox 6">
            <a:extLst>
              <a:ext uri="{FF2B5EF4-FFF2-40B4-BE49-F238E27FC236}">
                <a16:creationId xmlns:a16="http://schemas.microsoft.com/office/drawing/2014/main" id="{BCAEF79B-CD69-F11A-1F4F-32873676337D}"/>
              </a:ext>
            </a:extLst>
          </p:cNvPr>
          <p:cNvSpPr txBox="1"/>
          <p:nvPr/>
        </p:nvSpPr>
        <p:spPr>
          <a:xfrm>
            <a:off x="2193235" y="892073"/>
            <a:ext cx="7030278" cy="477054"/>
          </a:xfrm>
          <a:prstGeom prst="rect">
            <a:avLst/>
          </a:prstGeom>
          <a:noFill/>
        </p:spPr>
        <p:txBody>
          <a:bodyPr wrap="square">
            <a:spAutoFit/>
          </a:bodyPr>
          <a:lstStyle/>
          <a:p>
            <a:r>
              <a:rPr lang="en-US" sz="2500" cap="all" dirty="0">
                <a:solidFill>
                  <a:schemeClr val="bg2"/>
                </a:solidFill>
                <a:latin typeface="+mj-lt"/>
                <a:ea typeface="+mj-ea"/>
                <a:cs typeface="+mj-cs"/>
              </a:rPr>
              <a:t>What Are the Causes for the accidents?</a:t>
            </a:r>
            <a:endParaRPr lang="en-CA" sz="2500" cap="all" dirty="0">
              <a:solidFill>
                <a:schemeClr val="bg2"/>
              </a:solidFill>
              <a:latin typeface="+mj-lt"/>
              <a:ea typeface="+mj-ea"/>
              <a:cs typeface="+mj-cs"/>
            </a:endParaRPr>
          </a:p>
        </p:txBody>
      </p:sp>
    </p:spTree>
    <p:extLst>
      <p:ext uri="{BB962C8B-B14F-4D97-AF65-F5344CB8AC3E}">
        <p14:creationId xmlns:p14="http://schemas.microsoft.com/office/powerpoint/2010/main" val="96878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D147-7ACB-006C-0481-E6C147CBCE62}"/>
              </a:ext>
            </a:extLst>
          </p:cNvPr>
          <p:cNvSpPr>
            <a:spLocks noGrp="1"/>
          </p:cNvSpPr>
          <p:nvPr>
            <p:ph type="title"/>
          </p:nvPr>
        </p:nvSpPr>
        <p:spPr/>
        <p:txBody>
          <a:bodyPr/>
          <a:lstStyle/>
          <a:p>
            <a:r>
              <a:rPr lang="en-CA" dirty="0">
                <a:effectLst/>
              </a:rPr>
              <a:t>Accidents By Different Demographics</a:t>
            </a:r>
            <a:endParaRPr lang="en-CA" dirty="0"/>
          </a:p>
        </p:txBody>
      </p:sp>
      <p:pic>
        <p:nvPicPr>
          <p:cNvPr id="5" name="Content Placeholder 4">
            <a:extLst>
              <a:ext uri="{FF2B5EF4-FFF2-40B4-BE49-F238E27FC236}">
                <a16:creationId xmlns:a16="http://schemas.microsoft.com/office/drawing/2014/main" id="{AA9B1A71-E636-CBA7-972E-F9628203C6DF}"/>
              </a:ext>
            </a:extLst>
          </p:cNvPr>
          <p:cNvPicPr>
            <a:picLocks noGrp="1" noChangeAspect="1"/>
          </p:cNvPicPr>
          <p:nvPr>
            <p:ph idx="1"/>
          </p:nvPr>
        </p:nvPicPr>
        <p:blipFill>
          <a:blip r:embed="rId2"/>
          <a:stretch>
            <a:fillRect/>
          </a:stretch>
        </p:blipFill>
        <p:spPr>
          <a:xfrm>
            <a:off x="1155700" y="3029114"/>
            <a:ext cx="8824913" cy="2565072"/>
          </a:xfrm>
        </p:spPr>
      </p:pic>
    </p:spTree>
    <p:extLst>
      <p:ext uri="{BB962C8B-B14F-4D97-AF65-F5344CB8AC3E}">
        <p14:creationId xmlns:p14="http://schemas.microsoft.com/office/powerpoint/2010/main" val="208569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099B072-54C4-4758-836A-A10C77535831}"/>
              </a:ext>
            </a:extLst>
          </p:cNvPr>
          <p:cNvPicPr>
            <a:picLocks noGrp="1" noChangeAspect="1"/>
          </p:cNvPicPr>
          <p:nvPr>
            <p:ph idx="1"/>
          </p:nvPr>
        </p:nvPicPr>
        <p:blipFill>
          <a:blip r:embed="rId2"/>
          <a:stretch>
            <a:fillRect/>
          </a:stretch>
        </p:blipFill>
        <p:spPr>
          <a:xfrm>
            <a:off x="1126435" y="1292087"/>
            <a:ext cx="9846365" cy="5062330"/>
          </a:xfrm>
        </p:spPr>
      </p:pic>
    </p:spTree>
    <p:extLst>
      <p:ext uri="{BB962C8B-B14F-4D97-AF65-F5344CB8AC3E}">
        <p14:creationId xmlns:p14="http://schemas.microsoft.com/office/powerpoint/2010/main" val="423275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4310-792E-4AEC-ACD5-684E8AD4A791}"/>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gn="ctr">
              <a:lnSpc>
                <a:spcPct val="90000"/>
              </a:lnSpc>
            </a:pPr>
            <a:r>
              <a:rPr lang="en-CA" dirty="0"/>
              <a:t>Casualties Of The Accidents </a:t>
            </a:r>
            <a:endParaRPr lang="en-US" dirty="0"/>
          </a:p>
        </p:txBody>
      </p:sp>
      <p:pic>
        <p:nvPicPr>
          <p:cNvPr id="9" name="Content Placeholder 8">
            <a:extLst>
              <a:ext uri="{FF2B5EF4-FFF2-40B4-BE49-F238E27FC236}">
                <a16:creationId xmlns:a16="http://schemas.microsoft.com/office/drawing/2014/main" id="{B8D80334-EF7C-94F2-D278-A47CCE58A087}"/>
              </a:ext>
            </a:extLst>
          </p:cNvPr>
          <p:cNvPicPr>
            <a:picLocks noGrp="1" noChangeAspect="1"/>
          </p:cNvPicPr>
          <p:nvPr>
            <p:ph idx="1"/>
          </p:nvPr>
        </p:nvPicPr>
        <p:blipFill>
          <a:blip r:embed="rId2"/>
          <a:stretch>
            <a:fillRect/>
          </a:stretch>
        </p:blipFill>
        <p:spPr>
          <a:xfrm>
            <a:off x="1350243" y="2603500"/>
            <a:ext cx="10033374" cy="3868738"/>
          </a:xfrm>
        </p:spPr>
      </p:pic>
    </p:spTree>
    <p:extLst>
      <p:ext uri="{BB962C8B-B14F-4D97-AF65-F5344CB8AC3E}">
        <p14:creationId xmlns:p14="http://schemas.microsoft.com/office/powerpoint/2010/main" val="324596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240</TotalTime>
  <Words>694</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Century Gothic</vt:lpstr>
      <vt:lpstr>Segoe UI</vt:lpstr>
      <vt:lpstr>Symbol</vt:lpstr>
      <vt:lpstr>Wingdings 3</vt:lpstr>
      <vt:lpstr>Ion Boardroom</vt:lpstr>
      <vt:lpstr>Crashes In Queensland 2011-2020</vt:lpstr>
      <vt:lpstr>Objective</vt:lpstr>
      <vt:lpstr>Problem Statement</vt:lpstr>
      <vt:lpstr>      What’s the count of crashes in every region?</vt:lpstr>
      <vt:lpstr>What Are the Causes for the accidents?</vt:lpstr>
      <vt:lpstr>PowerPoint Presentation</vt:lpstr>
      <vt:lpstr>Accidents By Different Demographics</vt:lpstr>
      <vt:lpstr>PowerPoint Presentation</vt:lpstr>
      <vt:lpstr>Casualties Of The Accidents </vt:lpstr>
      <vt:lpstr>PowerPoint Presentation</vt:lpstr>
      <vt:lpstr>Casualties Restraint, or Helmet Use </vt:lpstr>
      <vt:lpstr>Severity Of Crashes</vt:lpstr>
      <vt:lpstr>PowerPoint Presentation</vt:lpstr>
      <vt:lpstr>Research Topic</vt:lpstr>
      <vt:lpstr>Things to consider choosing Analytics and BI Platforms </vt:lpstr>
      <vt:lpstr>Top 5 Analytics and BI tools that is popular in the market</vt:lpstr>
      <vt:lpstr>Top performers in the market</vt:lpstr>
      <vt:lpstr>Top performers in the market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Crashes In Queensland 2011-2020</dc:title>
  <dc:creator>Tanveer Ahmed Ilkal</dc:creator>
  <cp:lastModifiedBy>Kiran Kumar Thutukuru Babu</cp:lastModifiedBy>
  <cp:revision>37</cp:revision>
  <dcterms:created xsi:type="dcterms:W3CDTF">2022-04-26T00:39:10Z</dcterms:created>
  <dcterms:modified xsi:type="dcterms:W3CDTF">2023-01-09T19:49:34Z</dcterms:modified>
</cp:coreProperties>
</file>