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6" r:id="rId2"/>
    <p:sldId id="258" r:id="rId3"/>
    <p:sldId id="261" r:id="rId4"/>
    <p:sldId id="259" r:id="rId5"/>
    <p:sldId id="260" r:id="rId6"/>
    <p:sldId id="263" r:id="rId7"/>
    <p:sldId id="264" r:id="rId8"/>
    <p:sldId id="265" r:id="rId9"/>
    <p:sldId id="262" r:id="rId10"/>
    <p:sldId id="267" r:id="rId11"/>
    <p:sldId id="266" r:id="rId12"/>
    <p:sldId id="268" r:id="rId13"/>
    <p:sldId id="269" r:id="rId14"/>
    <p:sldId id="270" r:id="rId15"/>
    <p:sldId id="271" r:id="rId16"/>
    <p:sldId id="272" r:id="rId17"/>
    <p:sldId id="273" r:id="rId18"/>
    <p:sldId id="274" r:id="rId19"/>
    <p:sldId id="276"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88611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126132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705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1326827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483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1401699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379539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200713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418937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081C8-BF2A-4BC0-910A-EFAAEBD1B362}"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309719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081C8-BF2A-4BC0-910A-EFAAEBD1B36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399558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081C8-BF2A-4BC0-910A-EFAAEBD1B362}"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377528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081C8-BF2A-4BC0-910A-EFAAEBD1B362}"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420282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081C8-BF2A-4BC0-910A-EFAAEBD1B362}"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157737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0081C8-BF2A-4BC0-910A-EFAAEBD1B36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141053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081C8-BF2A-4BC0-910A-EFAAEBD1B362}"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28046C-4CF6-4640-9670-5C4E0457557B}" type="slidenum">
              <a:rPr lang="en-US" smtClean="0"/>
              <a:t>‹#›</a:t>
            </a:fld>
            <a:endParaRPr lang="en-US"/>
          </a:p>
        </p:txBody>
      </p:sp>
    </p:spTree>
    <p:extLst>
      <p:ext uri="{BB962C8B-B14F-4D97-AF65-F5344CB8AC3E}">
        <p14:creationId xmlns:p14="http://schemas.microsoft.com/office/powerpoint/2010/main" val="10396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0081C8-BF2A-4BC0-910A-EFAAEBD1B362}" type="datetimeFigureOut">
              <a:rPr lang="en-US" smtClean="0"/>
              <a:t>1/15/2023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28046C-4CF6-4640-9670-5C4E0457557B}" type="slidenum">
              <a:rPr lang="en-US" smtClean="0"/>
              <a:t>‹#›</a:t>
            </a:fld>
            <a:endParaRPr lang="en-US"/>
          </a:p>
        </p:txBody>
      </p:sp>
    </p:spTree>
    <p:extLst>
      <p:ext uri="{BB962C8B-B14F-4D97-AF65-F5344CB8AC3E}">
        <p14:creationId xmlns:p14="http://schemas.microsoft.com/office/powerpoint/2010/main" val="4157474796"/>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group9project.atlassian.net/jira/software/projects/UOI/boards/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572C-EE1A-A7F3-5955-F91982C9BEF6}"/>
              </a:ext>
            </a:extLst>
          </p:cNvPr>
          <p:cNvSpPr>
            <a:spLocks noGrp="1"/>
          </p:cNvSpPr>
          <p:nvPr>
            <p:ph type="ctrTitle"/>
          </p:nvPr>
        </p:nvSpPr>
        <p:spPr/>
        <p:txBody>
          <a:bodyPr>
            <a:normAutofit fontScale="90000"/>
          </a:bodyPr>
          <a:lstStyle/>
          <a:p>
            <a:r>
              <a:rPr lang="en-US" sz="6000" b="1" dirty="0">
                <a:latin typeface="Calibri" panose="020F0502020204030204" pitchFamily="34" charset="0"/>
                <a:ea typeface="Calibri" panose="020F0502020204030204" pitchFamily="34" charset="0"/>
                <a:cs typeface="Calibri" panose="020F0502020204030204" pitchFamily="34" charset="0"/>
              </a:rPr>
              <a:t>UNIVERSITY OF INVINCIBLES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70B03A5-229D-4852-B0EC-9892523AE21A}"/>
              </a:ext>
            </a:extLst>
          </p:cNvPr>
          <p:cNvSpPr>
            <a:spLocks noGrp="1"/>
          </p:cNvSpPr>
          <p:nvPr>
            <p:ph type="subTitle" idx="1"/>
          </p:nvPr>
        </p:nvSpPr>
        <p:spPr/>
        <p:txBody>
          <a:bodyPr>
            <a:normAutofit/>
          </a:bodyPr>
          <a:lstStyle/>
          <a:p>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PROJECT MANAGEMENT ANALYTICS</a:t>
            </a:r>
            <a:b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40470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D8D1-E78E-011B-7BBE-52968BFA140B}"/>
              </a:ext>
            </a:extLst>
          </p:cNvPr>
          <p:cNvSpPr>
            <a:spLocks noGrp="1"/>
          </p:cNvSpPr>
          <p:nvPr>
            <p:ph type="title"/>
          </p:nvPr>
        </p:nvSpPr>
        <p:spPr/>
        <p:txBody>
          <a:bodyPr/>
          <a:lstStyle/>
          <a:p>
            <a:r>
              <a:rPr lang="en-US" dirty="0"/>
              <a:t>Estimation Techniques and Schedule</a:t>
            </a:r>
          </a:p>
        </p:txBody>
      </p:sp>
      <p:sp>
        <p:nvSpPr>
          <p:cNvPr id="3" name="Content Placeholder 2">
            <a:extLst>
              <a:ext uri="{FF2B5EF4-FFF2-40B4-BE49-F238E27FC236}">
                <a16:creationId xmlns:a16="http://schemas.microsoft.com/office/drawing/2014/main" id="{26566E05-1316-2F42-E1AF-48C02327EB79}"/>
              </a:ext>
            </a:extLst>
          </p:cNvPr>
          <p:cNvSpPr>
            <a:spLocks noGrp="1"/>
          </p:cNvSpPr>
          <p:nvPr>
            <p:ph idx="1"/>
          </p:nvPr>
        </p:nvSpPr>
        <p:spPr>
          <a:xfrm>
            <a:off x="677333" y="2160589"/>
            <a:ext cx="8942527" cy="3880773"/>
          </a:xfrm>
        </p:spPr>
        <p:txBody>
          <a:bodyPr>
            <a:normAutofit fontScale="92500"/>
          </a:bodyPr>
          <a:lstStyle/>
          <a:p>
            <a:pPr rtl="0">
              <a:spcBef>
                <a:spcPts val="1200"/>
              </a:spcBef>
              <a:spcAft>
                <a:spcPts val="1200"/>
              </a:spcAft>
            </a:pPr>
            <a:r>
              <a:rPr lang="en-US" sz="1800" b="1" i="0" u="none" strike="noStrike" dirty="0">
                <a:solidFill>
                  <a:schemeClr val="tx1"/>
                </a:solidFill>
                <a:effectLst/>
                <a:latin typeface="Arial" panose="020B0604020202020204" pitchFamily="34" charset="0"/>
              </a:rPr>
              <a:t>Dot voting estimation</a:t>
            </a:r>
            <a:endParaRPr lang="en-US" b="0" dirty="0">
              <a:solidFill>
                <a:schemeClr val="tx1"/>
              </a:solidFill>
              <a:effectLst/>
            </a:endParaRPr>
          </a:p>
          <a:p>
            <a:pPr marL="0" indent="0" rtl="0">
              <a:spcBef>
                <a:spcPts val="1200"/>
              </a:spcBef>
              <a:spcAft>
                <a:spcPts val="1200"/>
              </a:spcAft>
              <a:buNone/>
            </a:pPr>
            <a:r>
              <a:rPr lang="en-US" sz="1800" b="1" i="0" u="none" strike="noStrike" dirty="0">
                <a:solidFill>
                  <a:schemeClr val="tx1"/>
                </a:solidFill>
                <a:effectLst/>
                <a:latin typeface="Arial" panose="020B0604020202020204" pitchFamily="34" charset="0"/>
              </a:rPr>
              <a:t>	Each team member has been given the chance to roughly estimate the story 	points and asked the reason justifying why they gave. The higher the story 	points they justified that it consumes higher resources and the vice </a:t>
            </a:r>
            <a:r>
              <a:rPr lang="en-US" sz="1800" b="1" i="0" u="none" strike="noStrike">
                <a:solidFill>
                  <a:schemeClr val="tx1"/>
                </a:solidFill>
                <a:effectLst/>
                <a:latin typeface="Arial" panose="020B0604020202020204" pitchFamily="34" charset="0"/>
              </a:rPr>
              <a:t>versa. The </a:t>
            </a:r>
            <a:r>
              <a:rPr lang="en-US" sz="1800" b="1" i="0" u="none" strike="noStrike" dirty="0">
                <a:solidFill>
                  <a:schemeClr val="tx1"/>
                </a:solidFill>
                <a:effectLst/>
                <a:latin typeface="Arial" panose="020B0604020202020204" pitchFamily="34" charset="0"/>
              </a:rPr>
              <a:t>	story points were given based on the discussion made by the entire team. </a:t>
            </a:r>
            <a:endParaRPr lang="en-US" b="0" dirty="0">
              <a:solidFill>
                <a:schemeClr val="tx1"/>
              </a:solidFill>
              <a:effectLst/>
            </a:endParaRPr>
          </a:p>
          <a:p>
            <a:pPr rtl="0">
              <a:spcBef>
                <a:spcPts val="1200"/>
              </a:spcBef>
              <a:spcAft>
                <a:spcPts val="1200"/>
              </a:spcAft>
            </a:pPr>
            <a:r>
              <a:rPr lang="en-US" sz="1800" b="1" i="0" u="none" strike="noStrike" dirty="0">
                <a:solidFill>
                  <a:schemeClr val="tx1"/>
                </a:solidFill>
                <a:effectLst/>
                <a:latin typeface="Arial" panose="020B0604020202020204" pitchFamily="34" charset="0"/>
              </a:rPr>
              <a:t>Scheduling</a:t>
            </a:r>
            <a:endParaRPr lang="en-US" b="0" dirty="0">
              <a:solidFill>
                <a:schemeClr val="tx1"/>
              </a:solidFill>
              <a:effectLst/>
            </a:endParaRPr>
          </a:p>
          <a:p>
            <a:pPr marL="0" indent="0" rtl="0">
              <a:spcBef>
                <a:spcPts val="1200"/>
              </a:spcBef>
              <a:spcAft>
                <a:spcPts val="1200"/>
              </a:spcAft>
              <a:buNone/>
            </a:pPr>
            <a:r>
              <a:rPr lang="en-US" sz="1800" b="1" i="0" u="none" strike="noStrike" dirty="0">
                <a:solidFill>
                  <a:schemeClr val="tx1"/>
                </a:solidFill>
                <a:effectLst/>
                <a:latin typeface="Arial" panose="020B0604020202020204" pitchFamily="34" charset="0"/>
              </a:rPr>
              <a:t>	Since all the feature's so-called Epics have the same type of development stage 	that can be done in 3 stages, i.e., UI web development, Database development 	and a DevOps engineer, Each of the experts from this field were put together to 	complete this.</a:t>
            </a:r>
            <a:br>
              <a:rPr lang="en-US" dirty="0"/>
            </a:br>
            <a:endParaRPr lang="en-US" dirty="0"/>
          </a:p>
        </p:txBody>
      </p:sp>
    </p:spTree>
    <p:extLst>
      <p:ext uri="{BB962C8B-B14F-4D97-AF65-F5344CB8AC3E}">
        <p14:creationId xmlns:p14="http://schemas.microsoft.com/office/powerpoint/2010/main" val="132439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72B1-00B6-9CAA-DF88-86A5F89A623B}"/>
              </a:ext>
            </a:extLst>
          </p:cNvPr>
          <p:cNvSpPr>
            <a:spLocks noGrp="1"/>
          </p:cNvSpPr>
          <p:nvPr>
            <p:ph type="title"/>
          </p:nvPr>
        </p:nvSpPr>
        <p:spPr>
          <a:xfrm>
            <a:off x="677334" y="609600"/>
            <a:ext cx="8596668" cy="1247192"/>
          </a:xfrm>
        </p:spPr>
        <p:txBody>
          <a:bodyPr/>
          <a:lstStyle/>
          <a:p>
            <a:r>
              <a:rPr lang="en-US" dirty="0"/>
              <a:t>Project Road Map</a:t>
            </a:r>
          </a:p>
        </p:txBody>
      </p:sp>
      <p:pic>
        <p:nvPicPr>
          <p:cNvPr id="2050" name="Picture 2">
            <a:extLst>
              <a:ext uri="{FF2B5EF4-FFF2-40B4-BE49-F238E27FC236}">
                <a16:creationId xmlns:a16="http://schemas.microsoft.com/office/drawing/2014/main" id="{0FA3B618-4C8A-C51B-922C-4DA5F9FF0C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792687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85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A800-64DA-7F79-44A0-A6E91EA39DD8}"/>
              </a:ext>
            </a:extLst>
          </p:cNvPr>
          <p:cNvSpPr>
            <a:spLocks noGrp="1"/>
          </p:cNvSpPr>
          <p:nvPr>
            <p:ph type="title"/>
          </p:nvPr>
        </p:nvSpPr>
        <p:spPr/>
        <p:txBody>
          <a:bodyPr/>
          <a:lstStyle/>
          <a:p>
            <a:r>
              <a:rPr lang="en-US" dirty="0"/>
              <a:t>Project Road Map</a:t>
            </a:r>
          </a:p>
        </p:txBody>
      </p:sp>
      <p:sp>
        <p:nvSpPr>
          <p:cNvPr id="3" name="Content Placeholder 2">
            <a:extLst>
              <a:ext uri="{FF2B5EF4-FFF2-40B4-BE49-F238E27FC236}">
                <a16:creationId xmlns:a16="http://schemas.microsoft.com/office/drawing/2014/main" id="{BCD69859-804A-4D32-6532-63A7950E9734}"/>
              </a:ext>
            </a:extLst>
          </p:cNvPr>
          <p:cNvSpPr>
            <a:spLocks noGrp="1"/>
          </p:cNvSpPr>
          <p:nvPr>
            <p:ph idx="1"/>
          </p:nvPr>
        </p:nvSpPr>
        <p:spPr/>
        <p:txBody>
          <a:bodyPr>
            <a:normAutofit lnSpcReduction="10000"/>
          </a:bodyPr>
          <a:lstStyle/>
          <a:p>
            <a:pPr rtl="0">
              <a:spcBef>
                <a:spcPts val="1200"/>
              </a:spcBef>
              <a:spcAft>
                <a:spcPts val="1200"/>
              </a:spcAft>
            </a:pPr>
            <a:r>
              <a:rPr lang="en-US" sz="1800" b="1" i="0" u="none" strike="noStrike" dirty="0">
                <a:solidFill>
                  <a:schemeClr val="tx1"/>
                </a:solidFill>
                <a:effectLst/>
                <a:latin typeface="Arial" panose="020B0604020202020204" pitchFamily="34" charset="0"/>
              </a:rPr>
              <a:t>Since the features have internal dependency between them, The feature deliveries are planned in the same way. </a:t>
            </a:r>
            <a:endParaRPr lang="en-US" b="0" dirty="0">
              <a:solidFill>
                <a:schemeClr val="tx1"/>
              </a:solidFill>
              <a:effectLst/>
            </a:endParaRPr>
          </a:p>
          <a:p>
            <a:pPr rtl="0">
              <a:spcBef>
                <a:spcPts val="1200"/>
              </a:spcBef>
              <a:spcAft>
                <a:spcPts val="1200"/>
              </a:spcAft>
            </a:pPr>
            <a:r>
              <a:rPr lang="en-US" sz="1800" b="1" i="0" u="none" strike="noStrike" dirty="0">
                <a:solidFill>
                  <a:schemeClr val="tx1"/>
                </a:solidFill>
                <a:effectLst/>
                <a:latin typeface="Arial" panose="020B0604020202020204" pitchFamily="34" charset="0"/>
              </a:rPr>
              <a:t>Timetable Portal and Library Portal can only start after the completion of Application Portal since the student data is needed to login into the application.</a:t>
            </a:r>
            <a:endParaRPr lang="en-US" b="0" dirty="0">
              <a:solidFill>
                <a:schemeClr val="tx1"/>
              </a:solidFill>
              <a:effectLst/>
            </a:endParaRPr>
          </a:p>
          <a:p>
            <a:pPr rtl="0">
              <a:spcBef>
                <a:spcPts val="1200"/>
              </a:spcBef>
              <a:spcAft>
                <a:spcPts val="1200"/>
              </a:spcAft>
            </a:pPr>
            <a:r>
              <a:rPr lang="en-US" sz="1800" b="1" i="0" u="none" strike="noStrike" dirty="0">
                <a:solidFill>
                  <a:schemeClr val="tx1"/>
                </a:solidFill>
                <a:effectLst/>
                <a:latin typeface="Arial" panose="020B0604020202020204" pitchFamily="34" charset="0"/>
              </a:rPr>
              <a:t>In the same way, The Study Portal can only be done when the timetable is done. </a:t>
            </a:r>
            <a:endParaRPr lang="en-US" b="0" dirty="0">
              <a:solidFill>
                <a:schemeClr val="tx1"/>
              </a:solidFill>
              <a:effectLst/>
            </a:endParaRPr>
          </a:p>
          <a:p>
            <a:pPr rtl="0">
              <a:spcBef>
                <a:spcPts val="1200"/>
              </a:spcBef>
              <a:spcAft>
                <a:spcPts val="1200"/>
              </a:spcAft>
            </a:pPr>
            <a:r>
              <a:rPr lang="en-US" sz="1800" b="1" i="0" u="none" strike="noStrike" dirty="0">
                <a:solidFill>
                  <a:schemeClr val="tx1"/>
                </a:solidFill>
                <a:effectLst/>
                <a:latin typeface="Arial" panose="020B0604020202020204" pitchFamily="34" charset="0"/>
              </a:rPr>
              <a:t>Three user stories for each epic/feature has been created and assigned with its Parents epic since there are only 3 development stages for each feature.</a:t>
            </a:r>
            <a:br>
              <a:rPr lang="en-US" dirty="0"/>
            </a:br>
            <a:endParaRPr lang="en-US" dirty="0"/>
          </a:p>
        </p:txBody>
      </p:sp>
    </p:spTree>
    <p:extLst>
      <p:ext uri="{BB962C8B-B14F-4D97-AF65-F5344CB8AC3E}">
        <p14:creationId xmlns:p14="http://schemas.microsoft.com/office/powerpoint/2010/main" val="194195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6CD4-55C4-31A4-2437-4E3F3D5808D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Sprint Planning</a:t>
            </a:r>
          </a:p>
        </p:txBody>
      </p:sp>
      <p:sp>
        <p:nvSpPr>
          <p:cNvPr id="3" name="Content Placeholder 2">
            <a:extLst>
              <a:ext uri="{FF2B5EF4-FFF2-40B4-BE49-F238E27FC236}">
                <a16:creationId xmlns:a16="http://schemas.microsoft.com/office/drawing/2014/main" id="{EDBFF083-BD27-F066-BB8C-A39AF0467DFE}"/>
              </a:ext>
            </a:extLst>
          </p:cNvPr>
          <p:cNvSpPr>
            <a:spLocks noGrp="1"/>
          </p:cNvSpPr>
          <p:nvPr>
            <p:ph idx="1"/>
          </p:nvPr>
        </p:nvSpPr>
        <p:spPr/>
        <p:txBody>
          <a:bodyPr>
            <a:normAutofit/>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rPr>
              <a:t>User Stories were created according to the epics and moved to the Product Backlogs. </a:t>
            </a:r>
            <a:endParaRPr lang="en-US" b="0" dirty="0">
              <a:effectLst/>
            </a:endParaRPr>
          </a:p>
          <a:p>
            <a:pPr rtl="0">
              <a:spcBef>
                <a:spcPts val="1200"/>
              </a:spcBef>
              <a:spcAft>
                <a:spcPts val="1200"/>
              </a:spcAft>
            </a:pPr>
            <a:r>
              <a:rPr lang="en-US" sz="1800" b="1" i="0" u="none" strike="noStrike" dirty="0">
                <a:solidFill>
                  <a:srgbClr val="000000"/>
                </a:solidFill>
                <a:effectLst/>
                <a:latin typeface="Arial" panose="020B0604020202020204" pitchFamily="34" charset="0"/>
              </a:rPr>
              <a:t>The story sprint points were estimated using Dot voting technique of Agile.</a:t>
            </a:r>
            <a:endParaRPr lang="en-US" b="0" dirty="0">
              <a:effectLst/>
            </a:endParaRPr>
          </a:p>
          <a:p>
            <a:pPr rtl="0">
              <a:spcBef>
                <a:spcPts val="1200"/>
              </a:spcBef>
              <a:spcAft>
                <a:spcPts val="1200"/>
              </a:spcAft>
            </a:pPr>
            <a:r>
              <a:rPr lang="en-US" sz="1800" b="1" i="0" u="none" strike="noStrike" dirty="0">
                <a:solidFill>
                  <a:srgbClr val="000000"/>
                </a:solidFill>
                <a:effectLst/>
                <a:latin typeface="Arial" panose="020B0604020202020204" pitchFamily="34" charset="0"/>
              </a:rPr>
              <a:t>User stories that have top priority have been picked up and moved accordingly and have been prioritized to deliver the feature viable product.</a:t>
            </a:r>
            <a:endParaRPr lang="en-US" b="0" dirty="0">
              <a:effectLst/>
            </a:endParaRPr>
          </a:p>
        </p:txBody>
      </p:sp>
    </p:spTree>
    <p:extLst>
      <p:ext uri="{BB962C8B-B14F-4D97-AF65-F5344CB8AC3E}">
        <p14:creationId xmlns:p14="http://schemas.microsoft.com/office/powerpoint/2010/main" val="413742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A590-3B51-4315-06A6-153635BB5DE1}"/>
              </a:ext>
            </a:extLst>
          </p:cNvPr>
          <p:cNvSpPr>
            <a:spLocks noGrp="1"/>
          </p:cNvSpPr>
          <p:nvPr>
            <p:ph type="title"/>
          </p:nvPr>
        </p:nvSpPr>
        <p:spPr>
          <a:xfrm>
            <a:off x="677334" y="226715"/>
            <a:ext cx="8596668" cy="1079242"/>
          </a:xfrm>
        </p:spPr>
        <p:txBody>
          <a:bodyPr>
            <a:noAutofit/>
          </a:bodyPr>
          <a:lstStyle/>
          <a:p>
            <a:pPr>
              <a:spcAft>
                <a:spcPts val="1200"/>
              </a:spcAft>
            </a:pPr>
            <a:r>
              <a:rPr lang="en-US" dirty="0">
                <a:latin typeface="Calibri" panose="020F0502020204030204" pitchFamily="34" charset="0"/>
                <a:ea typeface="Calibri" panose="020F0502020204030204" pitchFamily="34" charset="0"/>
                <a:cs typeface="Calibri" panose="020F0502020204030204" pitchFamily="34" charset="0"/>
              </a:rPr>
              <a:t>Sprint 1</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Dates - Nov 28- Dec 2</a:t>
            </a:r>
          </a:p>
        </p:txBody>
      </p:sp>
      <p:sp>
        <p:nvSpPr>
          <p:cNvPr id="3" name="Content Placeholder 2">
            <a:extLst>
              <a:ext uri="{FF2B5EF4-FFF2-40B4-BE49-F238E27FC236}">
                <a16:creationId xmlns:a16="http://schemas.microsoft.com/office/drawing/2014/main" id="{78259F3B-920E-D589-B22C-6D2DBC6C21E9}"/>
              </a:ext>
            </a:extLst>
          </p:cNvPr>
          <p:cNvSpPr>
            <a:spLocks noGrp="1"/>
          </p:cNvSpPr>
          <p:nvPr>
            <p:ph idx="1"/>
          </p:nvPr>
        </p:nvSpPr>
        <p:spPr>
          <a:xfrm>
            <a:off x="677334" y="1396814"/>
            <a:ext cx="8596668" cy="5069299"/>
          </a:xfrm>
        </p:spPr>
        <p:txBody>
          <a:bodyPr>
            <a:normAutofit lnSpcReduction="10000"/>
          </a:bodyPr>
          <a:lstStyle/>
          <a:p>
            <a:r>
              <a:rPr lang="en-US" sz="1800" b="1" i="0" u="none" strike="noStrike" dirty="0">
                <a:solidFill>
                  <a:srgbClr val="000000"/>
                </a:solidFill>
                <a:effectLst/>
                <a:latin typeface="Arial" panose="020B0604020202020204" pitchFamily="34" charset="0"/>
              </a:rPr>
              <a:t>As per the features planned from the roadmap, Sprint 1 had 6 user stories for delivering Application and Timetable portals. The total story points for Sprint 1 is 40.</a:t>
            </a:r>
          </a:p>
          <a:p>
            <a:pPr marL="0" indent="0">
              <a:buNone/>
            </a:pPr>
            <a:endParaRPr lang="en-US" sz="1800" b="1" i="0" u="none" strike="noStrike" dirty="0">
              <a:solidFill>
                <a:srgbClr val="000000"/>
              </a:solidFill>
              <a:effectLst/>
              <a:latin typeface="Arial" panose="020B0604020202020204" pitchFamily="34" charset="0"/>
            </a:endParaRPr>
          </a:p>
          <a:p>
            <a:pPr marL="0" indent="0">
              <a:buNone/>
            </a:pPr>
            <a:endParaRPr lang="en-US" b="1" dirty="0">
              <a:solidFill>
                <a:srgbClr val="000000"/>
              </a:solidFill>
              <a:latin typeface="Arial" panose="020B0604020202020204" pitchFamily="34" charset="0"/>
            </a:endParaRPr>
          </a:p>
          <a:p>
            <a:pPr marL="0" indent="0">
              <a:buNone/>
            </a:pPr>
            <a:endParaRPr lang="en-US" sz="1800" b="1" i="0" u="none" strike="noStrike" dirty="0">
              <a:solidFill>
                <a:srgbClr val="000000"/>
              </a:solidFill>
              <a:effectLst/>
              <a:latin typeface="Arial" panose="020B0604020202020204" pitchFamily="34" charset="0"/>
            </a:endParaRPr>
          </a:p>
          <a:p>
            <a:pPr marL="0" indent="0">
              <a:buNone/>
            </a:pPr>
            <a:endParaRPr lang="en-US" sz="1800" b="1" i="0" u="none" strike="noStrike" dirty="0">
              <a:solidFill>
                <a:srgbClr val="000000"/>
              </a:solidFill>
              <a:effectLst/>
              <a:latin typeface="Arial" panose="020B0604020202020204" pitchFamily="34" charset="0"/>
            </a:endParaRPr>
          </a:p>
          <a:p>
            <a:pPr marL="0" indent="0">
              <a:buNone/>
            </a:pPr>
            <a:endParaRPr lang="en-US" b="1" dirty="0">
              <a:solidFill>
                <a:srgbClr val="000000"/>
              </a:solidFill>
              <a:latin typeface="Arial" panose="020B0604020202020204" pitchFamily="34" charset="0"/>
            </a:endParaRPr>
          </a:p>
          <a:p>
            <a:pPr marL="0" indent="0">
              <a:buNone/>
            </a:pPr>
            <a:endParaRPr lang="en-US" sz="1800" b="1" i="0" u="none" strike="noStrike" dirty="0">
              <a:solidFill>
                <a:srgbClr val="000000"/>
              </a:solidFill>
              <a:effectLst/>
              <a:latin typeface="Arial" panose="020B0604020202020204" pitchFamily="34" charset="0"/>
            </a:endParaRPr>
          </a:p>
          <a:p>
            <a:pPr marL="0" indent="0">
              <a:buNone/>
            </a:pPr>
            <a:endParaRPr lang="en-US" sz="1800" b="1" i="0" u="none" strike="noStrike" dirty="0">
              <a:solidFill>
                <a:srgbClr val="000000"/>
              </a:solidFill>
              <a:effectLst/>
              <a:latin typeface="Arial" panose="020B0604020202020204" pitchFamily="34" charset="0"/>
            </a:endParaRPr>
          </a:p>
          <a:p>
            <a:pPr marL="0" indent="0">
              <a:buNone/>
            </a:pPr>
            <a:endParaRPr lang="en-US" sz="1800" b="1" i="0" u="none" strike="noStrike" dirty="0">
              <a:solidFill>
                <a:srgbClr val="000000"/>
              </a:solidFill>
              <a:effectLst/>
              <a:latin typeface="Arial" panose="020B0604020202020204" pitchFamily="34" charset="0"/>
            </a:endParaRPr>
          </a:p>
          <a:p>
            <a:pPr marL="0" indent="0">
              <a:buNone/>
            </a:pPr>
            <a:endParaRPr lang="en-US" sz="1800" b="1" i="0" u="none" strike="noStrike" dirty="0">
              <a:solidFill>
                <a:srgbClr val="000000"/>
              </a:solidFill>
              <a:effectLst/>
              <a:latin typeface="Arial" panose="020B0604020202020204" pitchFamily="34" charset="0"/>
            </a:endParaRPr>
          </a:p>
          <a:p>
            <a:r>
              <a:rPr lang="en-US" sz="1800" b="1" i="0" u="none" strike="noStrike" dirty="0">
                <a:solidFill>
                  <a:srgbClr val="000000"/>
                </a:solidFill>
                <a:effectLst/>
                <a:latin typeface="Arial" panose="020B0604020202020204" pitchFamily="34" charset="0"/>
              </a:rPr>
              <a:t>The velocity of the sprint was decided based on the roadmap since there were no previous sprints to consider and evaluate the velocity of the team and plan accordingly.</a:t>
            </a:r>
          </a:p>
        </p:txBody>
      </p:sp>
      <p:pic>
        <p:nvPicPr>
          <p:cNvPr id="6" name="Picture 2">
            <a:extLst>
              <a:ext uri="{FF2B5EF4-FFF2-40B4-BE49-F238E27FC236}">
                <a16:creationId xmlns:a16="http://schemas.microsoft.com/office/drawing/2014/main" id="{748768BF-80D0-1595-A051-2282809DB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477" y="2288015"/>
            <a:ext cx="6105373" cy="310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45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2E15-AD77-DF90-E839-3B084738FE5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Report Analysis</a:t>
            </a:r>
          </a:p>
        </p:txBody>
      </p:sp>
      <p:pic>
        <p:nvPicPr>
          <p:cNvPr id="5124" name="Picture 4">
            <a:extLst>
              <a:ext uri="{FF2B5EF4-FFF2-40B4-BE49-F238E27FC236}">
                <a16:creationId xmlns:a16="http://schemas.microsoft.com/office/drawing/2014/main" id="{314C87B4-A003-7F46-9A28-81594E2F62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3" y="1270000"/>
            <a:ext cx="4304684" cy="38292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D03EE76-F9AD-423A-E499-4E070050E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237" y="1269999"/>
            <a:ext cx="4092640" cy="38292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43B13B-E3B7-681B-CD3D-1D9CE6496CE1}"/>
              </a:ext>
            </a:extLst>
          </p:cNvPr>
          <p:cNvSpPr txBox="1"/>
          <p:nvPr/>
        </p:nvSpPr>
        <p:spPr>
          <a:xfrm>
            <a:off x="867746" y="4927601"/>
            <a:ext cx="8696131" cy="2215991"/>
          </a:xfrm>
          <a:prstGeom prst="rect">
            <a:avLst/>
          </a:prstGeom>
          <a:noFill/>
        </p:spPr>
        <p:txBody>
          <a:bodyPr wrap="square">
            <a:spAutoFit/>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rPr>
              <a:t>The Burnup and burndown chart in Sprint 1 depicts </a:t>
            </a:r>
            <a:endParaRPr lang="en-US" b="0" dirty="0">
              <a:effectLst/>
            </a:endParaRPr>
          </a:p>
          <a:p>
            <a:pPr rtl="0">
              <a:spcBef>
                <a:spcPts val="1200"/>
              </a:spcBef>
              <a:spcAft>
                <a:spcPts val="1200"/>
              </a:spcAft>
            </a:pPr>
            <a:r>
              <a:rPr lang="en-US" sz="1800" b="1" i="0" u="none" strike="noStrike" dirty="0">
                <a:solidFill>
                  <a:srgbClr val="000000"/>
                </a:solidFill>
                <a:effectLst/>
                <a:latin typeface="Arial" panose="020B0604020202020204" pitchFamily="34" charset="0"/>
              </a:rPr>
              <a:t>The project is not performing as per the trendline and was lagging. The completed sprint points are always below the trendline and are not going as expected.</a:t>
            </a:r>
            <a:endParaRPr lang="en-US" b="0" dirty="0">
              <a:effectLst/>
            </a:endParaRPr>
          </a:p>
          <a:p>
            <a:br>
              <a:rPr lang="en-US" dirty="0"/>
            </a:br>
            <a:endParaRPr lang="en-US" dirty="0"/>
          </a:p>
        </p:txBody>
      </p:sp>
    </p:spTree>
    <p:extLst>
      <p:ext uri="{BB962C8B-B14F-4D97-AF65-F5344CB8AC3E}">
        <p14:creationId xmlns:p14="http://schemas.microsoft.com/office/powerpoint/2010/main" val="338269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EF11-DB7D-C1B4-7377-E4EA853FE739}"/>
              </a:ext>
            </a:extLst>
          </p:cNvPr>
          <p:cNvSpPr>
            <a:spLocks noGrp="1"/>
          </p:cNvSpPr>
          <p:nvPr>
            <p:ph type="title"/>
          </p:nvPr>
        </p:nvSpPr>
        <p:spPr>
          <a:xfrm>
            <a:off x="677334" y="267903"/>
            <a:ext cx="8596668" cy="1032588"/>
          </a:xfrm>
        </p:spPr>
        <p:txBody>
          <a:bodyPr>
            <a:normAutofit fontScale="90000"/>
          </a:bodyPr>
          <a:lstStyle/>
          <a:p>
            <a:pPr rtl="0">
              <a:spcBef>
                <a:spcPts val="1200"/>
              </a:spcBef>
              <a:spcAft>
                <a:spcPts val="1200"/>
              </a:spcAft>
            </a:pPr>
            <a:r>
              <a:rPr lang="fr-FR" sz="4000" dirty="0">
                <a:latin typeface="Calibri" panose="020F0502020204030204" pitchFamily="34" charset="0"/>
                <a:ea typeface="Calibri" panose="020F0502020204030204" pitchFamily="34" charset="0"/>
                <a:cs typeface="Calibri" panose="020F0502020204030204" pitchFamily="34" charset="0"/>
              </a:rPr>
              <a:t>Sprint 2</a:t>
            </a:r>
            <a:br>
              <a:rPr lang="fr-FR" sz="4000" dirty="0">
                <a:latin typeface="Calibri" panose="020F0502020204030204" pitchFamily="34" charset="0"/>
                <a:ea typeface="Calibri" panose="020F0502020204030204" pitchFamily="34" charset="0"/>
                <a:cs typeface="Calibri" panose="020F0502020204030204" pitchFamily="34" charset="0"/>
              </a:rPr>
            </a:br>
            <a:r>
              <a:rPr lang="fr-FR" sz="4000" dirty="0">
                <a:latin typeface="Calibri" panose="020F0502020204030204" pitchFamily="34" charset="0"/>
                <a:ea typeface="Calibri" panose="020F0502020204030204" pitchFamily="34" charset="0"/>
                <a:cs typeface="Calibri" panose="020F0502020204030204" pitchFamily="34" charset="0"/>
              </a:rPr>
              <a:t>Dates - </a:t>
            </a:r>
            <a:r>
              <a:rPr lang="fr-FR" sz="4000" dirty="0" err="1">
                <a:latin typeface="Calibri" panose="020F0502020204030204" pitchFamily="34" charset="0"/>
                <a:ea typeface="Calibri" panose="020F0502020204030204" pitchFamily="34" charset="0"/>
                <a:cs typeface="Calibri" panose="020F0502020204030204" pitchFamily="34" charset="0"/>
              </a:rPr>
              <a:t>Dec</a:t>
            </a:r>
            <a:r>
              <a:rPr lang="fr-FR" sz="4000" dirty="0">
                <a:latin typeface="Calibri" panose="020F0502020204030204" pitchFamily="34" charset="0"/>
                <a:ea typeface="Calibri" panose="020F0502020204030204" pitchFamily="34" charset="0"/>
                <a:cs typeface="Calibri" panose="020F0502020204030204" pitchFamily="34" charset="0"/>
              </a:rPr>
              <a:t> 2- </a:t>
            </a:r>
            <a:r>
              <a:rPr lang="fr-FR" sz="4000" dirty="0" err="1">
                <a:latin typeface="Calibri" panose="020F0502020204030204" pitchFamily="34" charset="0"/>
                <a:ea typeface="Calibri" panose="020F0502020204030204" pitchFamily="34" charset="0"/>
                <a:cs typeface="Calibri" panose="020F0502020204030204" pitchFamily="34" charset="0"/>
              </a:rPr>
              <a:t>Dec</a:t>
            </a:r>
            <a:r>
              <a:rPr lang="fr-FR" sz="4000" dirty="0">
                <a:latin typeface="Calibri" panose="020F0502020204030204" pitchFamily="34" charset="0"/>
                <a:ea typeface="Calibri" panose="020F0502020204030204" pitchFamily="34" charset="0"/>
                <a:cs typeface="Calibri" panose="020F0502020204030204" pitchFamily="34" charset="0"/>
              </a:rPr>
              <a:t> 6</a:t>
            </a:r>
            <a:br>
              <a:rPr lang="fr-FR" sz="4000" dirty="0">
                <a:latin typeface="Calibri" panose="020F0502020204030204" pitchFamily="34" charset="0"/>
                <a:ea typeface="Calibri" panose="020F0502020204030204" pitchFamily="34" charset="0"/>
                <a:cs typeface="Calibri" panose="020F0502020204030204" pitchFamily="34" charset="0"/>
              </a:rPr>
            </a:br>
            <a:br>
              <a:rPr lang="fr-FR" dirty="0"/>
            </a:br>
            <a:endParaRPr lang="en-US" dirty="0"/>
          </a:p>
        </p:txBody>
      </p:sp>
      <p:sp>
        <p:nvSpPr>
          <p:cNvPr id="3" name="Content Placeholder 2">
            <a:extLst>
              <a:ext uri="{FF2B5EF4-FFF2-40B4-BE49-F238E27FC236}">
                <a16:creationId xmlns:a16="http://schemas.microsoft.com/office/drawing/2014/main" id="{97ECC75C-B0A2-43F4-F5C5-E2DF854B6DF3}"/>
              </a:ext>
            </a:extLst>
          </p:cNvPr>
          <p:cNvSpPr>
            <a:spLocks noGrp="1"/>
          </p:cNvSpPr>
          <p:nvPr>
            <p:ph idx="1"/>
          </p:nvPr>
        </p:nvSpPr>
        <p:spPr>
          <a:xfrm>
            <a:off x="677334" y="1479028"/>
            <a:ext cx="9325244" cy="5015077"/>
          </a:xfrm>
        </p:spPr>
        <p:txBody>
          <a:bodyPr>
            <a:normAutofit fontScale="92500" lnSpcReduction="10000"/>
          </a:bodyPr>
          <a:lstStyle/>
          <a:p>
            <a:pPr algn="just" rtl="0">
              <a:spcBef>
                <a:spcPts val="1200"/>
              </a:spcBef>
              <a:spcAft>
                <a:spcPts val="1200"/>
              </a:spcAft>
            </a:pPr>
            <a:r>
              <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per the features planned from the roadmap, Sprint 2 had 4 user stories for delivering Library and Study portals and 2 more user stories were added as not to keep the resources ideal. The total story points for Sprint 1 is 42.</a:t>
            </a:r>
          </a:p>
          <a:p>
            <a:pPr algn="just" rtl="0">
              <a:spcBef>
                <a:spcPts val="1200"/>
              </a:spcBef>
              <a:spcAft>
                <a:spcPts val="1200"/>
              </a:spcAft>
            </a:pPr>
            <a:endParaRPr lang="en-US"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rtl="0">
              <a:spcBef>
                <a:spcPts val="1200"/>
              </a:spcBef>
              <a:spcAft>
                <a:spcPts val="1200"/>
              </a:spcAft>
            </a:pPr>
            <a:endPar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1200"/>
              </a:spcBef>
              <a:spcAft>
                <a:spcPts val="1200"/>
              </a:spcAft>
            </a:pPr>
            <a:endPar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1200"/>
              </a:spcBef>
              <a:spcAft>
                <a:spcPts val="1200"/>
              </a:spcAft>
            </a:pPr>
            <a:endPar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rtl="0">
              <a:spcBef>
                <a:spcPts val="1200"/>
              </a:spcBef>
              <a:spcAft>
                <a:spcPts val="1200"/>
              </a:spcAft>
              <a:buNone/>
            </a:pPr>
            <a:endPar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1200"/>
              </a:spcBef>
              <a:spcAft>
                <a:spcPts val="1200"/>
              </a:spcAft>
            </a:pPr>
            <a:r>
              <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velocity of the sprint was decided based on the previous sprint performance of the team as the team was not able to complete the assigned story points, it was limited to 31 and then after completing the 4 user stories in 2 days, 2 more user stories from product backlog was added to the ongoing sprint as the resources can’t be ideal.</a:t>
            </a:r>
            <a:endParaRPr lang="en-US" b="0" dirty="0">
              <a:effectLst/>
            </a:endParaRPr>
          </a:p>
          <a:p>
            <a:endParaRPr lang="en-US" dirty="0"/>
          </a:p>
        </p:txBody>
      </p:sp>
      <p:pic>
        <p:nvPicPr>
          <p:cNvPr id="4" name="Picture 2">
            <a:extLst>
              <a:ext uri="{FF2B5EF4-FFF2-40B4-BE49-F238E27FC236}">
                <a16:creationId xmlns:a16="http://schemas.microsoft.com/office/drawing/2014/main" id="{B0A9B804-6F8D-8042-5BE0-5553E59E5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296" y="2225904"/>
            <a:ext cx="7495754" cy="2919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73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AFC0-B360-74FE-5456-CB77BB42F6AA}"/>
              </a:ext>
            </a:extLst>
          </p:cNvPr>
          <p:cNvSpPr>
            <a:spLocks noGrp="1"/>
          </p:cNvSpPr>
          <p:nvPr>
            <p:ph type="title"/>
          </p:nvPr>
        </p:nvSpPr>
        <p:spPr>
          <a:xfrm>
            <a:off x="677334" y="273698"/>
            <a:ext cx="8596668" cy="78066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Reports Analysis for Sprint-2</a:t>
            </a:r>
            <a:endParaRPr lang="en-US" dirty="0"/>
          </a:p>
        </p:txBody>
      </p:sp>
      <p:pic>
        <p:nvPicPr>
          <p:cNvPr id="7172" name="Picture 4">
            <a:extLst>
              <a:ext uri="{FF2B5EF4-FFF2-40B4-BE49-F238E27FC236}">
                <a16:creationId xmlns:a16="http://schemas.microsoft.com/office/drawing/2014/main" id="{50013E9A-E914-D4D4-4207-9DA0A1A314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331" y="962580"/>
            <a:ext cx="4351337" cy="382184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C6EF5E1-DFDA-7AFA-DDA6-8256534AA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006" y="962579"/>
            <a:ext cx="4211896" cy="38218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3954D0-D3A6-6DB9-EDCA-5352F06905D8}"/>
              </a:ext>
            </a:extLst>
          </p:cNvPr>
          <p:cNvSpPr txBox="1"/>
          <p:nvPr/>
        </p:nvSpPr>
        <p:spPr>
          <a:xfrm>
            <a:off x="677335" y="4784422"/>
            <a:ext cx="9894250" cy="2492990"/>
          </a:xfrm>
          <a:prstGeom prst="rect">
            <a:avLst/>
          </a:prstGeom>
          <a:noFill/>
        </p:spPr>
        <p:txBody>
          <a:bodyPr wrap="square">
            <a:spAutoFit/>
          </a:bodyPr>
          <a:lstStyle/>
          <a:p>
            <a:pPr algn="just" rtl="0">
              <a:spcBef>
                <a:spcPts val="1200"/>
              </a:spcBef>
              <a:spcAft>
                <a:spcPts val="1200"/>
              </a:spcAft>
            </a:pPr>
            <a:r>
              <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Burnup and burndown chart in Sprint 2 depicts </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algn="just" rtl="0">
              <a:spcBef>
                <a:spcPts val="1200"/>
              </a:spcBef>
              <a:spcAft>
                <a:spcPts val="1200"/>
              </a:spcAft>
            </a:pPr>
            <a:r>
              <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project is performing better than sprint 1 and the graph is above the trendline which means that the project is on track and far away from meeting the deadlines. The glitch in the graph is because of the additional stories that have been added from the product backlog just not to keep the resources ideal without any work.</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390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5731-FD1D-9F40-8AE8-1984894157BA}"/>
              </a:ext>
            </a:extLst>
          </p:cNvPr>
          <p:cNvSpPr>
            <a:spLocks noGrp="1"/>
          </p:cNvSpPr>
          <p:nvPr>
            <p:ph type="title"/>
          </p:nvPr>
        </p:nvSpPr>
        <p:spPr>
          <a:xfrm>
            <a:off x="677334" y="279837"/>
            <a:ext cx="8596668" cy="1320800"/>
          </a:xfrm>
        </p:spPr>
        <p:txBody>
          <a:bodyPr>
            <a:normAutofit/>
          </a:bodyPr>
          <a:lstStyle/>
          <a:p>
            <a:pPr>
              <a:spcAft>
                <a:spcPts val="1200"/>
              </a:spcAft>
            </a:pPr>
            <a:r>
              <a:rPr lang="en-US" dirty="0">
                <a:latin typeface="Calibri" panose="020F0502020204030204" pitchFamily="34" charset="0"/>
                <a:ea typeface="Calibri" panose="020F0502020204030204" pitchFamily="34" charset="0"/>
                <a:cs typeface="Calibri" panose="020F0502020204030204" pitchFamily="34" charset="0"/>
              </a:rPr>
              <a:t>Velocity report</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a:extLst>
              <a:ext uri="{FF2B5EF4-FFF2-40B4-BE49-F238E27FC236}">
                <a16:creationId xmlns:a16="http://schemas.microsoft.com/office/drawing/2014/main" id="{DBE3A24C-9827-174A-5ABF-19232C77C1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3" y="855998"/>
            <a:ext cx="8596312" cy="3380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F7BF52-15D5-E210-830B-4268A4EE0D32}"/>
              </a:ext>
            </a:extLst>
          </p:cNvPr>
          <p:cNvSpPr txBox="1"/>
          <p:nvPr/>
        </p:nvSpPr>
        <p:spPr>
          <a:xfrm>
            <a:off x="677333" y="4423779"/>
            <a:ext cx="9213116" cy="2462213"/>
          </a:xfrm>
          <a:prstGeom prst="rect">
            <a:avLst/>
          </a:prstGeom>
          <a:noFill/>
        </p:spPr>
        <p:txBody>
          <a:bodyPr wrap="square">
            <a:spAutoFit/>
          </a:bodyPr>
          <a:lstStyle/>
          <a:p>
            <a:pPr algn="just" rtl="0">
              <a:spcBef>
                <a:spcPts val="1200"/>
              </a:spcBef>
              <a:spcAft>
                <a:spcPts val="1200"/>
              </a:spcAft>
            </a:pPr>
            <a:r>
              <a:rPr lang="en-US" sz="1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completed narrative bar may be seen tumbling because the required story points were not finished in the first sprint. The following sprint's plot points were determined after taking this into consideration. Two extra stories from the product backlog are added to the current spring since the allocated story points were finished before the sprint end data, and the difference is as a result.</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algn="just"/>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46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80D6-409C-86A2-DAEB-2391B5E6D711}"/>
              </a:ext>
            </a:extLst>
          </p:cNvPr>
          <p:cNvSpPr>
            <a:spLocks noGrp="1"/>
          </p:cNvSpPr>
          <p:nvPr>
            <p:ph type="title"/>
          </p:nvPr>
        </p:nvSpPr>
        <p:spPr>
          <a:xfrm>
            <a:off x="677334" y="609600"/>
            <a:ext cx="8596668" cy="752669"/>
          </a:xfrm>
        </p:spPr>
        <p:txBody>
          <a:bodyPr>
            <a:normAutofit fontScale="90000"/>
          </a:bodyPr>
          <a:lstStyle/>
          <a:p>
            <a:pPr rtl="0">
              <a:spcBef>
                <a:spcPts val="1200"/>
              </a:spcBef>
              <a:spcAft>
                <a:spcPts val="1200"/>
              </a:spcAft>
            </a:pPr>
            <a:r>
              <a:rPr lang="en-US" sz="4000" dirty="0">
                <a:latin typeface="Calibri" panose="020F0502020204030204" pitchFamily="34" charset="0"/>
                <a:ea typeface="Calibri" panose="020F0502020204030204" pitchFamily="34" charset="0"/>
                <a:cs typeface="Calibri" panose="020F0502020204030204" pitchFamily="34" charset="0"/>
              </a:rPr>
              <a:t>Change management </a:t>
            </a:r>
            <a:br>
              <a:rPr lang="en-US" sz="4000" dirty="0">
                <a:latin typeface="Calibri" panose="020F0502020204030204" pitchFamily="34" charset="0"/>
                <a:ea typeface="Calibri" panose="020F0502020204030204" pitchFamily="34" charset="0"/>
                <a:cs typeface="Calibri" panose="020F0502020204030204" pitchFamily="34" charset="0"/>
              </a:rPr>
            </a:br>
            <a:br>
              <a:rPr lang="en-US" dirty="0"/>
            </a:br>
            <a:endParaRPr lang="en-US" dirty="0"/>
          </a:p>
        </p:txBody>
      </p:sp>
      <p:sp>
        <p:nvSpPr>
          <p:cNvPr id="3" name="Content Placeholder 2">
            <a:extLst>
              <a:ext uri="{FF2B5EF4-FFF2-40B4-BE49-F238E27FC236}">
                <a16:creationId xmlns:a16="http://schemas.microsoft.com/office/drawing/2014/main" id="{955B008B-D271-5332-91BC-6668C9167349}"/>
              </a:ext>
            </a:extLst>
          </p:cNvPr>
          <p:cNvSpPr>
            <a:spLocks noGrp="1"/>
          </p:cNvSpPr>
          <p:nvPr>
            <p:ph idx="1"/>
          </p:nvPr>
        </p:nvSpPr>
        <p:spPr>
          <a:xfrm>
            <a:off x="677333" y="1778034"/>
            <a:ext cx="8821229" cy="3997615"/>
          </a:xfrm>
        </p:spPr>
        <p:txBody>
          <a:bodyPr>
            <a:normAutofit fontScale="85000" lnSpcReduction="20000"/>
          </a:bodyPr>
          <a:lstStyle/>
          <a:p>
            <a:pPr rtl="0">
              <a:spcBef>
                <a:spcPts val="1200"/>
              </a:spcBef>
              <a:spcAft>
                <a:spcPts val="1200"/>
              </a:spcAft>
            </a:pPr>
            <a:r>
              <a:rPr lang="en-US" sz="1800" b="1" i="0" u="none" strike="noStrike" dirty="0">
                <a:solidFill>
                  <a:schemeClr val="tx1"/>
                </a:solidFill>
                <a:effectLst/>
                <a:latin typeface="Arial" panose="020B0604020202020204" pitchFamily="34" charset="0"/>
              </a:rPr>
              <a:t>Recognize early warning signs and act fast</a:t>
            </a:r>
          </a:p>
          <a:p>
            <a:pPr marL="0" indent="0" rtl="0">
              <a:spcBef>
                <a:spcPts val="1200"/>
              </a:spcBef>
              <a:spcAft>
                <a:spcPts val="1200"/>
              </a:spcAft>
              <a:buNone/>
            </a:pPr>
            <a:r>
              <a:rPr lang="en-US" sz="1800" b="1" i="0" u="none" strike="noStrike" dirty="0">
                <a:solidFill>
                  <a:schemeClr val="tx1"/>
                </a:solidFill>
                <a:effectLst/>
                <a:latin typeface="Arial" panose="020B0604020202020204" pitchFamily="34" charset="0"/>
              </a:rPr>
              <a:t>	The earlier you face these problems in the project’s lifecycle, the more options you have 	to resolve them.</a:t>
            </a:r>
            <a:endParaRPr lang="en-US" b="0" dirty="0">
              <a:solidFill>
                <a:schemeClr val="tx1"/>
              </a:solidFill>
              <a:effectLst/>
            </a:endParaRPr>
          </a:p>
          <a:p>
            <a:pPr rtl="0">
              <a:spcBef>
                <a:spcPts val="1200"/>
              </a:spcBef>
              <a:spcAft>
                <a:spcPts val="1200"/>
              </a:spcAft>
            </a:pPr>
            <a:r>
              <a:rPr lang="en-US" sz="1800" b="1" i="0" u="none" strike="noStrike" dirty="0">
                <a:solidFill>
                  <a:schemeClr val="tx1"/>
                </a:solidFill>
                <a:effectLst/>
                <a:latin typeface="Arial" panose="020B0604020202020204" pitchFamily="34" charset="0"/>
              </a:rPr>
              <a:t>Find out what’s gone wrong</a:t>
            </a:r>
            <a:endParaRPr lang="en-US" b="0" dirty="0">
              <a:solidFill>
                <a:schemeClr val="tx1"/>
              </a:solidFill>
              <a:effectLst/>
            </a:endParaRPr>
          </a:p>
          <a:p>
            <a:pPr marL="0" indent="0" rtl="0">
              <a:spcBef>
                <a:spcPts val="1200"/>
              </a:spcBef>
              <a:spcAft>
                <a:spcPts val="1200"/>
              </a:spcAft>
              <a:buNone/>
            </a:pPr>
            <a:r>
              <a:rPr lang="en-US" sz="1800" b="1" i="0" u="none" strike="noStrike" dirty="0">
                <a:solidFill>
                  <a:schemeClr val="tx1"/>
                </a:solidFill>
                <a:effectLst/>
                <a:latin typeface="Arial" panose="020B0604020202020204" pitchFamily="34" charset="0"/>
              </a:rPr>
              <a:t>	Don’t rush into a fix without first identifying </a:t>
            </a:r>
            <a:r>
              <a:rPr lang="en-US" sz="1800" b="1" i="1" u="none" strike="noStrike" dirty="0">
                <a:solidFill>
                  <a:schemeClr val="tx1"/>
                </a:solidFill>
                <a:effectLst/>
                <a:latin typeface="Arial" panose="020B0604020202020204" pitchFamily="34" charset="0"/>
              </a:rPr>
              <a:t>why</a:t>
            </a:r>
            <a:r>
              <a:rPr lang="en-US" sz="1800" b="1" i="0" u="none" strike="noStrike" dirty="0">
                <a:solidFill>
                  <a:schemeClr val="tx1"/>
                </a:solidFill>
                <a:effectLst/>
                <a:latin typeface="Arial" panose="020B0604020202020204" pitchFamily="34" charset="0"/>
              </a:rPr>
              <a:t>. Without taking the time to 	understand 	the root cause of the problem, any proposed solution will be a 	shot in the dark.</a:t>
            </a:r>
            <a:endParaRPr lang="en-US" b="0" dirty="0">
              <a:solidFill>
                <a:schemeClr val="tx1"/>
              </a:solidFill>
              <a:effectLst/>
            </a:endParaRPr>
          </a:p>
          <a:p>
            <a:pPr rtl="0">
              <a:spcBef>
                <a:spcPts val="1200"/>
              </a:spcBef>
              <a:spcAft>
                <a:spcPts val="1200"/>
              </a:spcAft>
            </a:pPr>
            <a:r>
              <a:rPr lang="en-US" sz="1800" b="1" i="0" u="none" strike="noStrike" dirty="0">
                <a:solidFill>
                  <a:schemeClr val="tx1"/>
                </a:solidFill>
                <a:effectLst/>
                <a:latin typeface="Arial" panose="020B0604020202020204" pitchFamily="34" charset="0"/>
              </a:rPr>
              <a:t>Revisit the original plan</a:t>
            </a:r>
            <a:endParaRPr lang="en-US" b="0" dirty="0">
              <a:solidFill>
                <a:schemeClr val="tx1"/>
              </a:solidFill>
              <a:effectLst/>
            </a:endParaRPr>
          </a:p>
          <a:p>
            <a:pPr marL="0" indent="0" rtl="0">
              <a:spcBef>
                <a:spcPts val="1200"/>
              </a:spcBef>
              <a:spcAft>
                <a:spcPts val="1200"/>
              </a:spcAft>
              <a:buNone/>
            </a:pPr>
            <a:r>
              <a:rPr lang="en-US" sz="1800" b="1" i="0" u="none" strike="noStrike" dirty="0">
                <a:solidFill>
                  <a:schemeClr val="tx1"/>
                </a:solidFill>
                <a:effectLst/>
                <a:latin typeface="Arial" panose="020B0604020202020204" pitchFamily="34" charset="0"/>
              </a:rPr>
              <a:t>	Don’t forget why you’re doing the project in the first place. Review the 	original business 	case and check in from time to time to verify that it’s still valid</a:t>
            </a:r>
            <a:endParaRPr lang="en-US" b="0" dirty="0">
              <a:solidFill>
                <a:schemeClr val="tx1"/>
              </a:solidFill>
              <a:effectLst/>
            </a:endParaRPr>
          </a:p>
          <a:p>
            <a:pPr marL="0" indent="0">
              <a:buNone/>
            </a:pPr>
            <a:br>
              <a:rPr lang="en-US" dirty="0"/>
            </a:br>
            <a:endParaRPr lang="en-US" dirty="0"/>
          </a:p>
        </p:txBody>
      </p:sp>
    </p:spTree>
    <p:extLst>
      <p:ext uri="{BB962C8B-B14F-4D97-AF65-F5344CB8AC3E}">
        <p14:creationId xmlns:p14="http://schemas.microsoft.com/office/powerpoint/2010/main" val="32088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6E8F-A337-998C-C08B-520153005A67}"/>
              </a:ext>
            </a:extLst>
          </p:cNvPr>
          <p:cNvSpPr>
            <a:spLocks noGrp="1"/>
          </p:cNvSpPr>
          <p:nvPr>
            <p:ph type="title"/>
          </p:nvPr>
        </p:nvSpPr>
        <p:spPr/>
        <p:txBody>
          <a:bodyPr/>
          <a:lstStyle/>
          <a:p>
            <a:r>
              <a:rPr lang="en-US" dirty="0">
                <a:ea typeface="Calibri" panose="020F0502020204030204" pitchFamily="34" charset="0"/>
                <a:cs typeface="Calibri" panose="020F0502020204030204" pitchFamily="34" charset="0"/>
              </a:rPr>
              <a:t>Requirements from stakeholder</a:t>
            </a:r>
          </a:p>
        </p:txBody>
      </p:sp>
      <p:sp>
        <p:nvSpPr>
          <p:cNvPr id="3" name="Content Placeholder 2">
            <a:extLst>
              <a:ext uri="{FF2B5EF4-FFF2-40B4-BE49-F238E27FC236}">
                <a16:creationId xmlns:a16="http://schemas.microsoft.com/office/drawing/2014/main" id="{B0D8A3E4-8485-7FC4-A26D-E87DF5B4A646}"/>
              </a:ext>
            </a:extLst>
          </p:cNvPr>
          <p:cNvSpPr>
            <a:spLocks noGrp="1"/>
          </p:cNvSpPr>
          <p:nvPr>
            <p:ph idx="1"/>
          </p:nvPr>
        </p:nvSpPr>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university of Invincibles has its own static website that is built by peer developers long back and the educational organization has decided to transform that into a dynamic web portal for its students.  </a:t>
            </a:r>
          </a:p>
          <a:p>
            <a:pPr algn="just"/>
            <a:r>
              <a:rPr lang="en-US" dirty="0">
                <a:latin typeface="Calibri" panose="020F0502020204030204" pitchFamily="34" charset="0"/>
                <a:ea typeface="Calibri" panose="020F0502020204030204" pitchFamily="34" charset="0"/>
                <a:cs typeface="Calibri" panose="020F0502020204030204" pitchFamily="34" charset="0"/>
              </a:rPr>
              <a:t>The dynamic webpage should have student applications that should allow them to log in and check their pieces of information, view Timetable, Library information, and much more.</a:t>
            </a:r>
          </a:p>
          <a:p>
            <a:pPr algn="just"/>
            <a:r>
              <a:rPr lang="en-US" dirty="0">
                <a:latin typeface="Calibri" panose="020F0502020204030204" pitchFamily="34" charset="0"/>
                <a:ea typeface="Calibri" panose="020F0502020204030204" pitchFamily="34" charset="0"/>
                <a:cs typeface="Calibri" panose="020F0502020204030204" pitchFamily="34" charset="0"/>
              </a:rPr>
              <a:t>The organization needs a viable outcome on every single release concentrating on all student applications one by one integrated with the education website.</a:t>
            </a:r>
          </a:p>
          <a:p>
            <a:r>
              <a:rPr lang="en-US" dirty="0">
                <a:latin typeface="Calibri" panose="020F0502020204030204" pitchFamily="34" charset="0"/>
                <a:ea typeface="Calibri" panose="020F0502020204030204" pitchFamily="34" charset="0"/>
                <a:cs typeface="Calibri" panose="020F0502020204030204" pitchFamily="34" charset="0"/>
              </a:rPr>
              <a:t>The budget allocated for this project is $55000.</a:t>
            </a:r>
            <a:br>
              <a:rPr lang="en-US" dirty="0"/>
            </a:br>
            <a:endParaRPr lang="en-US" dirty="0"/>
          </a:p>
        </p:txBody>
      </p:sp>
    </p:spTree>
    <p:extLst>
      <p:ext uri="{BB962C8B-B14F-4D97-AF65-F5344CB8AC3E}">
        <p14:creationId xmlns:p14="http://schemas.microsoft.com/office/powerpoint/2010/main" val="119343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704F-69EC-0750-FD96-97AEED8B2FC8}"/>
              </a:ext>
            </a:extLst>
          </p:cNvPr>
          <p:cNvSpPr>
            <a:spLocks noGrp="1"/>
          </p:cNvSpPr>
          <p:nvPr>
            <p:ph type="title"/>
          </p:nvPr>
        </p:nvSpPr>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Change management </a:t>
            </a:r>
            <a:endParaRPr lang="en-US" dirty="0"/>
          </a:p>
        </p:txBody>
      </p:sp>
      <p:sp>
        <p:nvSpPr>
          <p:cNvPr id="3" name="Content Placeholder 2">
            <a:extLst>
              <a:ext uri="{FF2B5EF4-FFF2-40B4-BE49-F238E27FC236}">
                <a16:creationId xmlns:a16="http://schemas.microsoft.com/office/drawing/2014/main" id="{3C9F3F5C-EF5C-F47B-B386-2791D58DCC2A}"/>
              </a:ext>
            </a:extLst>
          </p:cNvPr>
          <p:cNvSpPr>
            <a:spLocks noGrp="1"/>
          </p:cNvSpPr>
          <p:nvPr>
            <p:ph idx="1"/>
          </p:nvPr>
        </p:nvSpPr>
        <p:spPr>
          <a:xfrm>
            <a:off x="677334" y="2160589"/>
            <a:ext cx="8895874" cy="3880773"/>
          </a:xfrm>
        </p:spPr>
        <p:txBody>
          <a:bodyPr>
            <a:normAutofit/>
          </a:bodyPr>
          <a:lstStyle/>
          <a:p>
            <a:pPr rtl="0">
              <a:spcBef>
                <a:spcPts val="0"/>
              </a:spcBef>
              <a:spcAft>
                <a:spcPts val="0"/>
              </a:spcAft>
            </a:pPr>
            <a:r>
              <a:rPr lang="en-US" sz="1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Review your resources.</a:t>
            </a:r>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rtl="0">
              <a:spcBef>
                <a:spcPts val="1200"/>
              </a:spcBef>
              <a:spcAft>
                <a:spcPts val="1200"/>
              </a:spcAft>
              <a:buNone/>
            </a:pPr>
            <a:r>
              <a:rPr lang="en-US" sz="1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When scheduling issues occur, it’s easy (and common practice) to simply throw 	extra bodies at the chaotic project and grow the team. But this rarely yields a great 	result.</a:t>
            </a:r>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1200"/>
              </a:spcBef>
              <a:spcAft>
                <a:spcPts val="1200"/>
              </a:spcAft>
            </a:pPr>
            <a:r>
              <a:rPr lang="en-US" sz="1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Talk to your clients </a:t>
            </a:r>
            <a:endParaRPr lang="en-US" sz="1800" i="0" u="none" strike="noStrik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rtl="0">
              <a:spcBef>
                <a:spcPts val="1200"/>
              </a:spcBef>
              <a:spcAft>
                <a:spcPts val="1200"/>
              </a:spcAft>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No</a:t>
            </a:r>
            <a:r>
              <a:rPr lang="en-US" sz="1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 of us likes to share our woes with our clients, but if the 	relationship 	is sound, 	your client will work with you to find a solution. Get a dialogue going and develop a 	workable plan</a:t>
            </a:r>
            <a:br>
              <a:rPr lang="en-US" dirty="0"/>
            </a:br>
            <a:endParaRPr lang="en-US" dirty="0"/>
          </a:p>
        </p:txBody>
      </p:sp>
    </p:spTree>
    <p:extLst>
      <p:ext uri="{BB962C8B-B14F-4D97-AF65-F5344CB8AC3E}">
        <p14:creationId xmlns:p14="http://schemas.microsoft.com/office/powerpoint/2010/main" val="3092790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FD03-9D7C-FA24-7C4D-5B7842EA61BF}"/>
              </a:ext>
            </a:extLst>
          </p:cNvPr>
          <p:cNvSpPr>
            <a:spLocks noGrp="1"/>
          </p:cNvSpPr>
          <p:nvPr>
            <p:ph type="title"/>
          </p:nvPr>
        </p:nvSpPr>
        <p:spPr>
          <a:xfrm>
            <a:off x="2020941" y="2600649"/>
            <a:ext cx="8596668" cy="1320800"/>
          </a:xfrm>
        </p:spPr>
        <p:txBody>
          <a:bodyPr>
            <a:normAutofit/>
          </a:bodyPr>
          <a:lstStyle/>
          <a:p>
            <a:r>
              <a:rPr lang="en-US" sz="6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96647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F8C2-73C2-194C-EF16-2D19BE257145}"/>
              </a:ext>
            </a:extLst>
          </p:cNvPr>
          <p:cNvSpPr>
            <a:spLocks noGrp="1"/>
          </p:cNvSpPr>
          <p:nvPr>
            <p:ph type="title"/>
          </p:nvPr>
        </p:nvSpPr>
        <p:spPr/>
        <p:txBody>
          <a:bodyPr/>
          <a:lstStyle/>
          <a:p>
            <a:r>
              <a:rPr lang="en-US" dirty="0"/>
              <a:t>Project Planning - Charter</a:t>
            </a:r>
          </a:p>
        </p:txBody>
      </p:sp>
      <p:sp>
        <p:nvSpPr>
          <p:cNvPr id="3" name="Content Placeholder 2">
            <a:extLst>
              <a:ext uri="{FF2B5EF4-FFF2-40B4-BE49-F238E27FC236}">
                <a16:creationId xmlns:a16="http://schemas.microsoft.com/office/drawing/2014/main" id="{171A8F1D-25CD-194B-7B1F-98E791C0433C}"/>
              </a:ext>
            </a:extLst>
          </p:cNvPr>
          <p:cNvSpPr>
            <a:spLocks noGrp="1"/>
          </p:cNvSpPr>
          <p:nvPr>
            <p:ph idx="1"/>
          </p:nvPr>
        </p:nvSpPr>
        <p:spPr>
          <a:xfrm>
            <a:off x="677333" y="2160589"/>
            <a:ext cx="9054495" cy="3880773"/>
          </a:xfrm>
        </p:spPr>
        <p:txBody>
          <a:bodyPr/>
          <a:lstStyle/>
          <a:p>
            <a:pPr marL="0" indent="0" rtl="0">
              <a:spcBef>
                <a:spcPts val="1200"/>
              </a:spcBef>
              <a:spcAft>
                <a:spcPts val="1200"/>
              </a:spcAft>
              <a:buNone/>
            </a:pPr>
            <a:r>
              <a:rPr lang="en-US" sz="1800" b="1" i="0" u="none" strike="noStrike" dirty="0">
                <a:solidFill>
                  <a:srgbClr val="000000"/>
                </a:solidFill>
                <a:effectLst/>
                <a:latin typeface="Arial" panose="020B0604020202020204" pitchFamily="34" charset="0"/>
              </a:rPr>
              <a:t>Methodology - Agile Scrum</a:t>
            </a:r>
            <a:endParaRPr lang="en-US" b="0" dirty="0">
              <a:effectLst/>
            </a:endParaRPr>
          </a:p>
          <a:p>
            <a:pPr marL="0" indent="0" rtl="0">
              <a:spcBef>
                <a:spcPts val="1200"/>
              </a:spcBef>
              <a:spcAft>
                <a:spcPts val="1200"/>
              </a:spcAft>
              <a:buNone/>
            </a:pPr>
            <a:r>
              <a:rPr lang="en-US" sz="1800" b="1" i="0" u="none" strike="noStrike" dirty="0">
                <a:solidFill>
                  <a:srgbClr val="000000"/>
                </a:solidFill>
                <a:effectLst/>
                <a:latin typeface="Arial" panose="020B0604020202020204" pitchFamily="34" charset="0"/>
              </a:rPr>
              <a:t>Project Management tool - Jira Software management</a:t>
            </a:r>
          </a:p>
          <a:p>
            <a:pPr rtl="0">
              <a:spcBef>
                <a:spcPts val="1200"/>
              </a:spcBef>
              <a:spcAft>
                <a:spcPts val="1200"/>
              </a:spcAft>
            </a:pPr>
            <a:endParaRPr lang="en-US" b="1" dirty="0">
              <a:solidFill>
                <a:srgbClr val="000000"/>
              </a:solidFill>
              <a:latin typeface="Arial" panose="020B0604020202020204" pitchFamily="34" charset="0"/>
            </a:endParaRPr>
          </a:p>
          <a:p>
            <a:pPr marL="0" indent="0" rtl="0">
              <a:spcBef>
                <a:spcPts val="1200"/>
              </a:spcBef>
              <a:spcAft>
                <a:spcPts val="1200"/>
              </a:spcAft>
              <a:buNone/>
            </a:pPr>
            <a:r>
              <a:rPr lang="en-US" sz="3600" dirty="0">
                <a:solidFill>
                  <a:schemeClr val="accent1"/>
                </a:solidFill>
                <a:latin typeface="+mj-lt"/>
                <a:ea typeface="+mj-ea"/>
                <a:cs typeface="+mj-cs"/>
              </a:rPr>
              <a:t>UNIVERSITY OF INVINCIBLES SCRUM BOARD</a:t>
            </a:r>
          </a:p>
          <a:p>
            <a:pPr marL="0" indent="0" rtl="0">
              <a:spcBef>
                <a:spcPts val="1200"/>
              </a:spcBef>
              <a:spcAft>
                <a:spcPts val="1200"/>
              </a:spcAft>
              <a:buNone/>
            </a:pPr>
            <a:r>
              <a:rPr lang="en-US" b="0" i="0" dirty="0">
                <a:solidFill>
                  <a:schemeClr val="tx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https://group9project.atlassian.net/jira/software/projects/UOI/boards/3</a:t>
            </a:r>
            <a:endParaRPr lang="en-US" b="0" dirty="0">
              <a:solidFill>
                <a:schemeClr val="tx1"/>
              </a:solidFill>
              <a:effectLst/>
            </a:endParaRPr>
          </a:p>
        </p:txBody>
      </p:sp>
    </p:spTree>
    <p:extLst>
      <p:ext uri="{BB962C8B-B14F-4D97-AF65-F5344CB8AC3E}">
        <p14:creationId xmlns:p14="http://schemas.microsoft.com/office/powerpoint/2010/main" val="405594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D028-C7E6-1192-57A9-C9671FE79BE1}"/>
              </a:ext>
            </a:extLst>
          </p:cNvPr>
          <p:cNvSpPr>
            <a:spLocks noGrp="1"/>
          </p:cNvSpPr>
          <p:nvPr>
            <p:ph type="title"/>
          </p:nvPr>
        </p:nvSpPr>
        <p:spPr/>
        <p:txBody>
          <a:bodyPr/>
          <a:lstStyle/>
          <a:p>
            <a:r>
              <a:rPr lang="en-US" dirty="0"/>
              <a:t>Project Planning - Charter</a:t>
            </a:r>
          </a:p>
        </p:txBody>
      </p:sp>
      <p:pic>
        <p:nvPicPr>
          <p:cNvPr id="5" name="Content Placeholder 4">
            <a:extLst>
              <a:ext uri="{FF2B5EF4-FFF2-40B4-BE49-F238E27FC236}">
                <a16:creationId xmlns:a16="http://schemas.microsoft.com/office/drawing/2014/main" id="{309329F6-22FE-7ACD-DD60-8DDA99B96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04810"/>
            <a:ext cx="8009466" cy="4719656"/>
          </a:xfrm>
        </p:spPr>
      </p:pic>
    </p:spTree>
    <p:extLst>
      <p:ext uri="{BB962C8B-B14F-4D97-AF65-F5344CB8AC3E}">
        <p14:creationId xmlns:p14="http://schemas.microsoft.com/office/powerpoint/2010/main" val="378296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5D79-5EB5-5D95-CBCA-75431BD5CCF3}"/>
              </a:ext>
            </a:extLst>
          </p:cNvPr>
          <p:cNvSpPr>
            <a:spLocks noGrp="1"/>
          </p:cNvSpPr>
          <p:nvPr>
            <p:ph type="title"/>
          </p:nvPr>
        </p:nvSpPr>
        <p:spPr/>
        <p:txBody>
          <a:bodyPr/>
          <a:lstStyle/>
          <a:p>
            <a:r>
              <a:rPr lang="en-US" dirty="0"/>
              <a:t>Project Planning - Charter</a:t>
            </a:r>
          </a:p>
        </p:txBody>
      </p:sp>
      <p:pic>
        <p:nvPicPr>
          <p:cNvPr id="5" name="Content Placeholder 4">
            <a:extLst>
              <a:ext uri="{FF2B5EF4-FFF2-40B4-BE49-F238E27FC236}">
                <a16:creationId xmlns:a16="http://schemas.microsoft.com/office/drawing/2014/main" id="{017B3FEB-ED24-82FC-0243-9D783B50A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19852"/>
            <a:ext cx="8130764" cy="4472279"/>
          </a:xfrm>
        </p:spPr>
      </p:pic>
    </p:spTree>
    <p:extLst>
      <p:ext uri="{BB962C8B-B14F-4D97-AF65-F5344CB8AC3E}">
        <p14:creationId xmlns:p14="http://schemas.microsoft.com/office/powerpoint/2010/main" val="341547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818F-FEB8-D44A-731D-001DF3673F5B}"/>
              </a:ext>
            </a:extLst>
          </p:cNvPr>
          <p:cNvSpPr>
            <a:spLocks noGrp="1"/>
          </p:cNvSpPr>
          <p:nvPr>
            <p:ph type="title"/>
          </p:nvPr>
        </p:nvSpPr>
        <p:spPr>
          <a:xfrm>
            <a:off x="677334" y="609600"/>
            <a:ext cx="8184268" cy="687355"/>
          </a:xfrm>
        </p:spPr>
        <p:txBody>
          <a:bodyPr/>
          <a:lstStyle/>
          <a:p>
            <a:r>
              <a:rPr lang="en-US" dirty="0">
                <a:ea typeface="Calibri" panose="020F0502020204030204" pitchFamily="34" charset="0"/>
                <a:cs typeface="Calibri" panose="020F0502020204030204" pitchFamily="34" charset="0"/>
              </a:rPr>
              <a:t>Work Breakdown Structure</a:t>
            </a:r>
            <a:endParaRPr lang="en-US" dirty="0"/>
          </a:p>
        </p:txBody>
      </p:sp>
      <p:pic>
        <p:nvPicPr>
          <p:cNvPr id="1026" name="Picture 2">
            <a:extLst>
              <a:ext uri="{FF2B5EF4-FFF2-40B4-BE49-F238E27FC236}">
                <a16:creationId xmlns:a16="http://schemas.microsoft.com/office/drawing/2014/main" id="{A0A4D15A-1117-907B-F6C1-98A80BDBC1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884" y="2534816"/>
            <a:ext cx="7771167"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4A6477C-A0F1-E3E2-D981-58EEFB8A3642}"/>
              </a:ext>
            </a:extLst>
          </p:cNvPr>
          <p:cNvSpPr/>
          <p:nvPr/>
        </p:nvSpPr>
        <p:spPr>
          <a:xfrm>
            <a:off x="3084359" y="1296955"/>
            <a:ext cx="3370215" cy="550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UNIVERSITY OF INVINCIBLES</a:t>
            </a:r>
            <a:endParaRPr lang="en-US" dirty="0">
              <a:solidFill>
                <a:schemeClr val="tx1"/>
              </a:solidFill>
            </a:endParaRPr>
          </a:p>
        </p:txBody>
      </p:sp>
      <p:cxnSp>
        <p:nvCxnSpPr>
          <p:cNvPr id="6" name="Straight Arrow Connector 5">
            <a:extLst>
              <a:ext uri="{FF2B5EF4-FFF2-40B4-BE49-F238E27FC236}">
                <a16:creationId xmlns:a16="http://schemas.microsoft.com/office/drawing/2014/main" id="{1BAB47AD-1D69-650A-5733-2FA2623C05ED}"/>
              </a:ext>
            </a:extLst>
          </p:cNvPr>
          <p:cNvCxnSpPr>
            <a:stCxn id="4" idx="2"/>
          </p:cNvCxnSpPr>
          <p:nvPr/>
        </p:nvCxnSpPr>
        <p:spPr>
          <a:xfrm flipH="1">
            <a:off x="1576873" y="1847461"/>
            <a:ext cx="3192594" cy="68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D053264-D13A-CF4D-EEBA-42B54F4A2937}"/>
              </a:ext>
            </a:extLst>
          </p:cNvPr>
          <p:cNvCxnSpPr>
            <a:stCxn id="4" idx="2"/>
          </p:cNvCxnSpPr>
          <p:nvPr/>
        </p:nvCxnSpPr>
        <p:spPr>
          <a:xfrm flipH="1">
            <a:off x="3084359" y="1847461"/>
            <a:ext cx="1685108" cy="68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B95BAF-11C6-4C85-4FDE-9A5BA66E922D}"/>
              </a:ext>
            </a:extLst>
          </p:cNvPr>
          <p:cNvCxnSpPr>
            <a:stCxn id="4" idx="2"/>
          </p:cNvCxnSpPr>
          <p:nvPr/>
        </p:nvCxnSpPr>
        <p:spPr>
          <a:xfrm flipH="1">
            <a:off x="4114800" y="1847461"/>
            <a:ext cx="654667" cy="68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D4371B-9C07-82F2-0844-489BFC4E9050}"/>
              </a:ext>
            </a:extLst>
          </p:cNvPr>
          <p:cNvCxnSpPr>
            <a:stCxn id="4" idx="2"/>
          </p:cNvCxnSpPr>
          <p:nvPr/>
        </p:nvCxnSpPr>
        <p:spPr>
          <a:xfrm>
            <a:off x="4769467" y="1847461"/>
            <a:ext cx="548982" cy="68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C91619-0AC3-FB9C-5E6E-1FCF096770E5}"/>
              </a:ext>
            </a:extLst>
          </p:cNvPr>
          <p:cNvCxnSpPr>
            <a:stCxn id="4" idx="2"/>
          </p:cNvCxnSpPr>
          <p:nvPr/>
        </p:nvCxnSpPr>
        <p:spPr>
          <a:xfrm>
            <a:off x="4769467" y="1847461"/>
            <a:ext cx="1901921" cy="68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E7B018-35B7-E0FD-EF4E-A9A431F11867}"/>
              </a:ext>
            </a:extLst>
          </p:cNvPr>
          <p:cNvCxnSpPr>
            <a:stCxn id="4" idx="2"/>
          </p:cNvCxnSpPr>
          <p:nvPr/>
        </p:nvCxnSpPr>
        <p:spPr>
          <a:xfrm>
            <a:off x="4769467" y="1847461"/>
            <a:ext cx="3030925" cy="68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77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387A-AF17-D1B6-B2BB-BB2C9E063D82}"/>
              </a:ext>
            </a:extLst>
          </p:cNvPr>
          <p:cNvSpPr>
            <a:spLocks noGrp="1"/>
          </p:cNvSpPr>
          <p:nvPr>
            <p:ph type="title"/>
          </p:nvPr>
        </p:nvSpPr>
        <p:spPr/>
        <p:txBody>
          <a:bodyPr/>
          <a:lstStyle/>
          <a:p>
            <a:r>
              <a:rPr lang="en-US" dirty="0">
                <a:ea typeface="Calibri" panose="020F0502020204030204" pitchFamily="34" charset="0"/>
                <a:cs typeface="Calibri" panose="020F0502020204030204" pitchFamily="34" charset="0"/>
              </a:rPr>
              <a:t>List of Features</a:t>
            </a:r>
          </a:p>
        </p:txBody>
      </p:sp>
      <p:sp>
        <p:nvSpPr>
          <p:cNvPr id="3" name="Content Placeholder 2">
            <a:extLst>
              <a:ext uri="{FF2B5EF4-FFF2-40B4-BE49-F238E27FC236}">
                <a16:creationId xmlns:a16="http://schemas.microsoft.com/office/drawing/2014/main" id="{CC6AEBBA-8EEE-36A9-CB0E-ACBAB0AA55CE}"/>
              </a:ext>
            </a:extLst>
          </p:cNvPr>
          <p:cNvSpPr>
            <a:spLocks noGrp="1"/>
          </p:cNvSpPr>
          <p:nvPr>
            <p:ph idx="1"/>
          </p:nvPr>
        </p:nvSpPr>
        <p:spPr>
          <a:xfrm>
            <a:off x="677334" y="1930400"/>
            <a:ext cx="8821230" cy="3811002"/>
          </a:xfrm>
        </p:spPr>
        <p:txBody>
          <a:bodyPr>
            <a:normAutofit/>
          </a:bodyPr>
          <a:lstStyle/>
          <a:p>
            <a:pPr algn="just"/>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Student Application Portal</a:t>
            </a:r>
            <a:endPar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objective of this feature is to design a separate webpage for the 	students to log </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i</a:t>
            </a: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 and view their personal and course-related information 	that they have enrolled in university and modify their details</a:t>
            </a:r>
          </a:p>
          <a:p>
            <a:pPr marL="0" indent="0" algn="just">
              <a:buNone/>
            </a:pP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Student Timetable Portal</a:t>
            </a:r>
          </a:p>
          <a:p>
            <a:pPr marL="0" indent="0" algn="just">
              <a:buNone/>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feature will allow the students to view their classes scheduled for the 	given semester along with the courses and their weightage in a separate 	webpage designed.</a:t>
            </a:r>
          </a:p>
        </p:txBody>
      </p:sp>
    </p:spTree>
    <p:extLst>
      <p:ext uri="{BB962C8B-B14F-4D97-AF65-F5344CB8AC3E}">
        <p14:creationId xmlns:p14="http://schemas.microsoft.com/office/powerpoint/2010/main" val="341485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799D-CF14-5D05-3F59-56E62C7EC855}"/>
              </a:ext>
            </a:extLst>
          </p:cNvPr>
          <p:cNvSpPr>
            <a:spLocks noGrp="1"/>
          </p:cNvSpPr>
          <p:nvPr>
            <p:ph type="title"/>
          </p:nvPr>
        </p:nvSpPr>
        <p:spPr/>
        <p:txBody>
          <a:bodyPr/>
          <a:lstStyle/>
          <a:p>
            <a:r>
              <a:rPr lang="en-US" dirty="0">
                <a:ea typeface="Calibri" panose="020F0502020204030204" pitchFamily="34" charset="0"/>
                <a:cs typeface="Calibri" panose="020F0502020204030204" pitchFamily="34" charset="0"/>
              </a:rPr>
              <a:t>List of Features</a:t>
            </a:r>
          </a:p>
        </p:txBody>
      </p:sp>
      <p:sp>
        <p:nvSpPr>
          <p:cNvPr id="3" name="Content Placeholder 2">
            <a:extLst>
              <a:ext uri="{FF2B5EF4-FFF2-40B4-BE49-F238E27FC236}">
                <a16:creationId xmlns:a16="http://schemas.microsoft.com/office/drawing/2014/main" id="{665C1B17-2A9D-2233-12BF-343A4CF8CD3B}"/>
              </a:ext>
            </a:extLst>
          </p:cNvPr>
          <p:cNvSpPr>
            <a:spLocks noGrp="1"/>
          </p:cNvSpPr>
          <p:nvPr>
            <p:ph idx="1"/>
          </p:nvPr>
        </p:nvSpPr>
        <p:spPr>
          <a:xfrm>
            <a:off x="677334" y="2011299"/>
            <a:ext cx="8718593" cy="3880773"/>
          </a:xfrm>
        </p:spPr>
        <p:txBody>
          <a:bodyPr/>
          <a:lstStyle/>
          <a:p>
            <a:pPr algn="just"/>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Student Library Portal</a:t>
            </a:r>
          </a:p>
          <a:p>
            <a:pPr marL="0" indent="0" algn="just" rtl="0">
              <a:spcBef>
                <a:spcPts val="1200"/>
              </a:spcBef>
              <a:spcAft>
                <a:spcPts val="1200"/>
              </a:spcAft>
              <a:buNone/>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feature will concentrate on delivering a webpage designed 	specifically 	to help 	the students with the books and academic materials that are 	available in the university for their usage.</a:t>
            </a:r>
          </a:p>
          <a:p>
            <a:pPr algn="just"/>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Student Study Portal</a:t>
            </a:r>
          </a:p>
          <a:p>
            <a:pPr marL="0" indent="0" algn="just" rtl="0">
              <a:spcBef>
                <a:spcPts val="1200"/>
              </a:spcBef>
              <a:spcAft>
                <a:spcPts val="1200"/>
              </a:spcAft>
              <a:buNone/>
            </a:pPr>
            <a:r>
              <a:rPr lang="en-US" sz="2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webpage will allow the students to view their grades and 	assignments and help them to attend the online classes scheduled if any.</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28980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C48E-DBF5-3135-66CC-3662ED4811FC}"/>
              </a:ext>
            </a:extLst>
          </p:cNvPr>
          <p:cNvSpPr>
            <a:spLocks noGrp="1"/>
          </p:cNvSpPr>
          <p:nvPr>
            <p:ph type="title"/>
          </p:nvPr>
        </p:nvSpPr>
        <p:spPr>
          <a:xfrm>
            <a:off x="677334" y="609600"/>
            <a:ext cx="8596668" cy="882508"/>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Feature Dependency</a:t>
            </a:r>
          </a:p>
        </p:txBody>
      </p:sp>
      <p:sp>
        <p:nvSpPr>
          <p:cNvPr id="3" name="Content Placeholder 2">
            <a:extLst>
              <a:ext uri="{FF2B5EF4-FFF2-40B4-BE49-F238E27FC236}">
                <a16:creationId xmlns:a16="http://schemas.microsoft.com/office/drawing/2014/main" id="{3CB0AD33-F419-2197-3045-B578BFE86A35}"/>
              </a:ext>
            </a:extLst>
          </p:cNvPr>
          <p:cNvSpPr>
            <a:spLocks noGrp="1"/>
          </p:cNvSpPr>
          <p:nvPr>
            <p:ph idx="1"/>
          </p:nvPr>
        </p:nvSpPr>
        <p:spPr>
          <a:xfrm>
            <a:off x="677333" y="1863326"/>
            <a:ext cx="9427719" cy="4385074"/>
          </a:xfrm>
        </p:spPr>
        <p:txBody>
          <a:bodyPr/>
          <a:lstStyle/>
          <a:p>
            <a:pPr marL="0" indent="0">
              <a:buNone/>
            </a:pPr>
            <a:r>
              <a:rPr lang="en-US" dirty="0"/>
              <a:t>									Feature-2					   Feature-4</a:t>
            </a:r>
          </a:p>
          <a:p>
            <a:pPr marL="0" indent="0">
              <a:buNone/>
            </a:pPr>
            <a:r>
              <a:rPr lang="en-US" dirty="0"/>
              <a:t>	</a:t>
            </a:r>
          </a:p>
          <a:p>
            <a:pPr marL="0" indent="0">
              <a:buNone/>
            </a:pPr>
            <a:r>
              <a:rPr lang="en-US" dirty="0"/>
              <a:t>	</a:t>
            </a:r>
          </a:p>
          <a:p>
            <a:pPr marL="0" indent="0">
              <a:buNone/>
            </a:pPr>
            <a:r>
              <a:rPr lang="en-US" dirty="0"/>
              <a:t>	Feature-1							</a:t>
            </a:r>
          </a:p>
          <a:p>
            <a:pPr marL="0" indent="0">
              <a:buNone/>
            </a:pPr>
            <a:r>
              <a:rPr lang="en-US" dirty="0"/>
              <a:t>								</a:t>
            </a:r>
          </a:p>
          <a:p>
            <a:pPr marL="0" indent="0">
              <a:buNone/>
            </a:pPr>
            <a:endParaRPr lang="en-US" dirty="0"/>
          </a:p>
          <a:p>
            <a:pPr marL="0" indent="0">
              <a:buNone/>
            </a:pPr>
            <a:r>
              <a:rPr lang="en-US" dirty="0"/>
              <a:t>									Feature-3</a:t>
            </a:r>
          </a:p>
          <a:p>
            <a:pPr marL="0" indent="0">
              <a:buNone/>
            </a:pPr>
            <a:r>
              <a:rPr lang="en-US" dirty="0"/>
              <a:t>							</a:t>
            </a:r>
          </a:p>
        </p:txBody>
      </p:sp>
      <p:sp>
        <p:nvSpPr>
          <p:cNvPr id="4" name="Flowchart: Connector 3">
            <a:extLst>
              <a:ext uri="{FF2B5EF4-FFF2-40B4-BE49-F238E27FC236}">
                <a16:creationId xmlns:a16="http://schemas.microsoft.com/office/drawing/2014/main" id="{033F0251-D71F-BAF8-B704-B0E2E45D364B}"/>
              </a:ext>
            </a:extLst>
          </p:cNvPr>
          <p:cNvSpPr/>
          <p:nvPr/>
        </p:nvSpPr>
        <p:spPr>
          <a:xfrm>
            <a:off x="692014" y="3451357"/>
            <a:ext cx="1987422" cy="132080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Application</a:t>
            </a:r>
          </a:p>
          <a:p>
            <a:pPr algn="ctr"/>
            <a:r>
              <a:rPr lang="en-US" dirty="0"/>
              <a:t>Portal</a:t>
            </a:r>
          </a:p>
        </p:txBody>
      </p:sp>
      <p:cxnSp>
        <p:nvCxnSpPr>
          <p:cNvPr id="11" name="Straight Arrow Connector 10">
            <a:extLst>
              <a:ext uri="{FF2B5EF4-FFF2-40B4-BE49-F238E27FC236}">
                <a16:creationId xmlns:a16="http://schemas.microsoft.com/office/drawing/2014/main" id="{739D18A7-D726-4836-27F9-D6AF211F83C4}"/>
              </a:ext>
            </a:extLst>
          </p:cNvPr>
          <p:cNvCxnSpPr>
            <a:cxnSpLocks/>
            <a:stCxn id="4" idx="6"/>
            <a:endCxn id="22" idx="2"/>
          </p:cNvCxnSpPr>
          <p:nvPr/>
        </p:nvCxnSpPr>
        <p:spPr>
          <a:xfrm flipV="1">
            <a:off x="2679436" y="3080140"/>
            <a:ext cx="1702514" cy="10316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Flowchart: Connector 19">
            <a:extLst>
              <a:ext uri="{FF2B5EF4-FFF2-40B4-BE49-F238E27FC236}">
                <a16:creationId xmlns:a16="http://schemas.microsoft.com/office/drawing/2014/main" id="{062ADA4C-DEA4-094A-8F4D-87CAB0217145}"/>
              </a:ext>
            </a:extLst>
          </p:cNvPr>
          <p:cNvSpPr/>
          <p:nvPr/>
        </p:nvSpPr>
        <p:spPr>
          <a:xfrm>
            <a:off x="4404822" y="4772158"/>
            <a:ext cx="1987422" cy="132080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Library</a:t>
            </a:r>
          </a:p>
          <a:p>
            <a:pPr algn="ctr"/>
            <a:r>
              <a:rPr lang="en-US" dirty="0"/>
              <a:t>Portal</a:t>
            </a:r>
          </a:p>
        </p:txBody>
      </p:sp>
      <p:sp>
        <p:nvSpPr>
          <p:cNvPr id="21" name="Flowchart: Connector 20">
            <a:extLst>
              <a:ext uri="{FF2B5EF4-FFF2-40B4-BE49-F238E27FC236}">
                <a16:creationId xmlns:a16="http://schemas.microsoft.com/office/drawing/2014/main" id="{56608D53-D68D-F6CC-5E75-A6890B3B491B}"/>
              </a:ext>
            </a:extLst>
          </p:cNvPr>
          <p:cNvSpPr/>
          <p:nvPr/>
        </p:nvSpPr>
        <p:spPr>
          <a:xfrm>
            <a:off x="7826823" y="2419739"/>
            <a:ext cx="1987422" cy="132080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Study</a:t>
            </a:r>
          </a:p>
          <a:p>
            <a:pPr algn="ctr"/>
            <a:r>
              <a:rPr lang="en-US" dirty="0"/>
              <a:t>Portal</a:t>
            </a:r>
          </a:p>
        </p:txBody>
      </p:sp>
      <p:sp>
        <p:nvSpPr>
          <p:cNvPr id="22" name="Flowchart: Connector 21">
            <a:extLst>
              <a:ext uri="{FF2B5EF4-FFF2-40B4-BE49-F238E27FC236}">
                <a16:creationId xmlns:a16="http://schemas.microsoft.com/office/drawing/2014/main" id="{9EAC3A41-663A-31C7-A827-AA0DA55E0596}"/>
              </a:ext>
            </a:extLst>
          </p:cNvPr>
          <p:cNvSpPr/>
          <p:nvPr/>
        </p:nvSpPr>
        <p:spPr>
          <a:xfrm>
            <a:off x="4381950" y="2419739"/>
            <a:ext cx="1987422" cy="132080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Timetable</a:t>
            </a:r>
          </a:p>
          <a:p>
            <a:pPr algn="ctr"/>
            <a:r>
              <a:rPr lang="en-US" dirty="0"/>
              <a:t>Portal</a:t>
            </a:r>
          </a:p>
        </p:txBody>
      </p:sp>
      <p:cxnSp>
        <p:nvCxnSpPr>
          <p:cNvPr id="24" name="Straight Arrow Connector 23">
            <a:extLst>
              <a:ext uri="{FF2B5EF4-FFF2-40B4-BE49-F238E27FC236}">
                <a16:creationId xmlns:a16="http://schemas.microsoft.com/office/drawing/2014/main" id="{D5BEBB44-1DCE-3E3F-E42E-8BCB1263E9F4}"/>
              </a:ext>
            </a:extLst>
          </p:cNvPr>
          <p:cNvCxnSpPr>
            <a:cxnSpLocks/>
            <a:endCxn id="21" idx="2"/>
          </p:cNvCxnSpPr>
          <p:nvPr/>
        </p:nvCxnSpPr>
        <p:spPr>
          <a:xfrm>
            <a:off x="6369372" y="3080139"/>
            <a:ext cx="145745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95099E84-0F5F-A2FC-D4E3-6B5A01EF7C2B}"/>
              </a:ext>
            </a:extLst>
          </p:cNvPr>
          <p:cNvCxnSpPr>
            <a:cxnSpLocks/>
            <a:stCxn id="4" idx="6"/>
            <a:endCxn id="20" idx="2"/>
          </p:cNvCxnSpPr>
          <p:nvPr/>
        </p:nvCxnSpPr>
        <p:spPr>
          <a:xfrm>
            <a:off x="2679436" y="4111758"/>
            <a:ext cx="1725386" cy="13208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82150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TotalTime>
  <Words>1244</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UNIVERSITY OF INVINCIBLES</vt:lpstr>
      <vt:lpstr>Requirements from stakeholder</vt:lpstr>
      <vt:lpstr>Project Planning - Charter</vt:lpstr>
      <vt:lpstr>Project Planning - Charter</vt:lpstr>
      <vt:lpstr>Project Planning - Charter</vt:lpstr>
      <vt:lpstr>Work Breakdown Structure</vt:lpstr>
      <vt:lpstr>List of Features</vt:lpstr>
      <vt:lpstr>List of Features</vt:lpstr>
      <vt:lpstr>Feature Dependency</vt:lpstr>
      <vt:lpstr>Estimation Techniques and Schedule</vt:lpstr>
      <vt:lpstr>Project Road Map</vt:lpstr>
      <vt:lpstr>Project Road Map</vt:lpstr>
      <vt:lpstr>Sprint Planning</vt:lpstr>
      <vt:lpstr>Sprint 1 Dates - Nov 28- Dec 2</vt:lpstr>
      <vt:lpstr>Report Analysis</vt:lpstr>
      <vt:lpstr>Sprint 2 Dates - Dec 2- Dec 6  </vt:lpstr>
      <vt:lpstr>Reports Analysis for Sprint-2</vt:lpstr>
      <vt:lpstr>Velocity report </vt:lpstr>
      <vt:lpstr>Change management   </vt:lpstr>
      <vt:lpstr>Change management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INVINCIBLES</dc:title>
  <dc:creator>Sreenatha Reddy Ramireddy</dc:creator>
  <cp:lastModifiedBy>Kiran Kumar Thutukuru Babu</cp:lastModifiedBy>
  <cp:revision>40</cp:revision>
  <dcterms:created xsi:type="dcterms:W3CDTF">2022-12-07T02:18:11Z</dcterms:created>
  <dcterms:modified xsi:type="dcterms:W3CDTF">2023-01-16T00:24:00Z</dcterms:modified>
</cp:coreProperties>
</file>