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77" r:id="rId5"/>
    <p:sldId id="269" r:id="rId6"/>
    <p:sldId id="270" r:id="rId7"/>
    <p:sldId id="264" r:id="rId8"/>
    <p:sldId id="265" r:id="rId9"/>
    <p:sldId id="271" r:id="rId10"/>
    <p:sldId id="274" r:id="rId11"/>
    <p:sldId id="275" r:id="rId12"/>
    <p:sldId id="276" r:id="rId13"/>
    <p:sldId id="266" r:id="rId14"/>
    <p:sldId id="278" r:id="rId15"/>
    <p:sldId id="281" r:id="rId16"/>
    <p:sldId id="282" r:id="rId17"/>
    <p:sldId id="283" r:id="rId18"/>
    <p:sldId id="284" r:id="rId19"/>
    <p:sldId id="268" r:id="rId20"/>
    <p:sldId id="267" r:id="rId21"/>
    <p:sldId id="280" r:id="rId22"/>
    <p:sldId id="260" r:id="rId23"/>
    <p:sldId id="262" r:id="rId24"/>
    <p:sldId id="26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Similarity Plot</a:t>
            </a:r>
          </a:p>
        </c:rich>
      </c:tx>
      <c:layout>
        <c:manualLayout>
          <c:xMode val="edge"/>
          <c:yMode val="edge"/>
          <c:x val="0.3511596675415573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Kmeans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0.11298509737854601</c:v>
                </c:pt>
                <c:pt idx="1">
                  <c:v>0.106862829819952</c:v>
                </c:pt>
                <c:pt idx="2">
                  <c:v>0.101295944945985</c:v>
                </c:pt>
                <c:pt idx="3">
                  <c:v>9.1638445602288607E-2</c:v>
                </c:pt>
                <c:pt idx="4">
                  <c:v>9.5403961276753005E-2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FC0-42D0-AE8F-DF15B60DF95E}"/>
            </c:ext>
          </c:extLst>
        </c:ser>
        <c:ser>
          <c:idx val="1"/>
          <c:order val="1"/>
          <c:tx>
            <c:v>LDA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9.6671951801507394E-2</c:v>
                </c:pt>
                <c:pt idx="1">
                  <c:v>7.2635797491094695E-2</c:v>
                </c:pt>
                <c:pt idx="2">
                  <c:v>9.7505595179414095E-2</c:v>
                </c:pt>
                <c:pt idx="3">
                  <c:v>9.1386801620362904E-2</c:v>
                </c:pt>
                <c:pt idx="4">
                  <c:v>7.8409930651255497E-2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FC0-42D0-AE8F-DF15B60DF95E}"/>
            </c:ext>
          </c:extLst>
        </c:ser>
        <c:ser>
          <c:idx val="2"/>
          <c:order val="2"/>
          <c:tx>
            <c:v>NMF using Frobenius norm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9.7806505427711202E-2</c:v>
                </c:pt>
                <c:pt idx="1">
                  <c:v>9.1671362648008403E-2</c:v>
                </c:pt>
                <c:pt idx="2">
                  <c:v>8.1559934899374506E-2</c:v>
                </c:pt>
                <c:pt idx="3">
                  <c:v>8.4690701189172796E-2</c:v>
                </c:pt>
                <c:pt idx="4">
                  <c:v>7.0020505254017804E-2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FC0-42D0-AE8F-DF15B60DF95E}"/>
            </c:ext>
          </c:extLst>
        </c:ser>
        <c:ser>
          <c:idx val="3"/>
          <c:order val="3"/>
          <c:tx>
            <c:v>NMF using KL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4.58931779151538E-2</c:v>
                </c:pt>
                <c:pt idx="1">
                  <c:v>9.0341310733787594E-2</c:v>
                </c:pt>
                <c:pt idx="2">
                  <c:v>6.5876092693348307E-2</c:v>
                </c:pt>
                <c:pt idx="3">
                  <c:v>8.4274109981317194E-2</c:v>
                </c:pt>
                <c:pt idx="4">
                  <c:v>7.7773932782051095E-2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FC0-42D0-AE8F-DF15B60DF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644192"/>
        <c:axId val="1656632224"/>
      </c:scatterChart>
      <c:valAx>
        <c:axId val="1656644192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Clusters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632224"/>
        <c:crosses val="autoZero"/>
        <c:crossBetween val="midCat"/>
      </c:valAx>
      <c:valAx>
        <c:axId val="1656632224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Simlarity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64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12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00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877D-2F1A-4932-9627-7FD1506DA36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5208C-A385-4463-92E4-2E55FCA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CLUSTERING MODELS </a:t>
            </a:r>
            <a:r>
              <a:rPr lang="en-US" sz="5300" b="1" dirty="0" err="1"/>
              <a:t>vs</a:t>
            </a:r>
            <a:r>
              <a:rPr lang="en-US" sz="5300" b="1" dirty="0"/>
              <a:t> TOPIC IDENTIFICATION: 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66242"/>
            <a:ext cx="10869038" cy="1655762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sz="2000" dirty="0" smtClean="0"/>
              <a:t>                                                                             BY</a:t>
            </a:r>
            <a:endParaRPr lang="en-US" sz="2000" dirty="0"/>
          </a:p>
          <a:p>
            <a:pPr algn="l"/>
            <a:r>
              <a:rPr lang="en-US" sz="2000" dirty="0" smtClean="0"/>
              <a:t>                                                                 KIRAN </a:t>
            </a:r>
            <a:r>
              <a:rPr lang="en-US" sz="2000" dirty="0" smtClean="0"/>
              <a:t>KUMAR </a:t>
            </a:r>
            <a:r>
              <a:rPr lang="en-US" sz="2000" dirty="0" smtClean="0"/>
              <a:t>CHILLA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58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LDA(</a:t>
            </a: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05468"/>
            <a:ext cx="9795933" cy="519853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generative probabilistic model which extracts topics from the text, based on co-occurrence of words with the topic in the document.</a:t>
            </a:r>
          </a:p>
          <a:p>
            <a:r>
              <a:rPr lang="en-US" sz="2200" dirty="0"/>
              <a:t>a document is a bag of words formed of topics based on some </a:t>
            </a:r>
            <a:r>
              <a:rPr lang="en-US" sz="2200" dirty="0" smtClean="0"/>
              <a:t>weights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For each document: </a:t>
            </a:r>
            <a:endParaRPr lang="en-US" sz="2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/>
              <a:t>a) randomly choose a distribution over topics (a multinomial of length </a:t>
            </a:r>
            <a:r>
              <a:rPr lang="en-US" sz="2200" dirty="0" smtClean="0"/>
              <a:t>K, K here corresponds to total number of clusters)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(b) for each </a:t>
            </a:r>
            <a:r>
              <a:rPr lang="en-US" sz="2200" dirty="0" smtClean="0"/>
              <a:t>document</a:t>
            </a:r>
            <a:r>
              <a:rPr lang="en-US" sz="2200" dirty="0"/>
              <a:t>: </a:t>
            </a:r>
            <a:endParaRPr lang="en-US" sz="2200" dirty="0" smtClean="0"/>
          </a:p>
          <a:p>
            <a:pPr lvl="2"/>
            <a:r>
              <a:rPr lang="en-US" sz="2200" dirty="0" smtClean="0"/>
              <a:t>(</a:t>
            </a:r>
            <a:r>
              <a:rPr lang="en-US" sz="2200" dirty="0" err="1"/>
              <a:t>i</a:t>
            </a:r>
            <a:r>
              <a:rPr lang="en-US" sz="2200" dirty="0"/>
              <a:t>) Probabilistically draw one of the K topics from the distribution over topics obtained in (a), say topic βj </a:t>
            </a:r>
            <a:endParaRPr lang="en-US" sz="2200" dirty="0" smtClean="0"/>
          </a:p>
          <a:p>
            <a:pPr lvl="2"/>
            <a:r>
              <a:rPr lang="en-US" sz="2200" dirty="0" smtClean="0"/>
              <a:t>(</a:t>
            </a:r>
            <a:r>
              <a:rPr lang="en-US" sz="2200" dirty="0"/>
              <a:t>ii) Probabilistically draw one of the V words from βj</a:t>
            </a:r>
          </a:p>
        </p:txBody>
      </p:sp>
    </p:spTree>
    <p:extLst>
      <p:ext uri="{BB962C8B-B14F-4D97-AF65-F5344CB8AC3E}">
        <p14:creationId xmlns:p14="http://schemas.microsoft.com/office/powerpoint/2010/main" val="38242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 using </a:t>
            </a:r>
            <a:r>
              <a:rPr lang="en-US" dirty="0" err="1" smtClean="0"/>
              <a:t>Frobenius</a:t>
            </a:r>
            <a:r>
              <a:rPr lang="en-US" dirty="0" smtClean="0"/>
              <a:t>/KL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1" y="1556426"/>
            <a:ext cx="11478639" cy="462053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Term Matrix is generated which gives the frequency of all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unique words for each tweet. Here rows present tweets, columns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represent Unique words </a:t>
            </a:r>
          </a:p>
          <a:p>
            <a:pPr marL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running the algorithm on Document-Term Matrix (V matrix), 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Its decomposed in to W(n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and H (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Multiplying the weights matrix by the features matrix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37" y="4988938"/>
            <a:ext cx="3313944" cy="118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6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429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4898362"/>
          </a:xfrm>
        </p:spPr>
        <p:txBody>
          <a:bodyPr>
            <a:normAutofit lnSpcReduction="10000"/>
          </a:bodyPr>
          <a:lstStyle/>
          <a:p>
            <a:pPr marL="0" lvl="0">
              <a:lnSpc>
                <a:spcPct val="200000"/>
              </a:lnSpc>
              <a:spcBef>
                <a:spcPts val="0"/>
              </a:spcBef>
            </a:pPr>
            <a:r>
              <a:rPr lang="en-US" sz="22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matrix is represented as follows:                     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where n </a:t>
            </a:r>
            <a:r>
              <a:rPr lang="en-US" sz="2400" dirty="0"/>
              <a:t>is the total number of unique </a:t>
            </a:r>
            <a:r>
              <a:rPr lang="en-US" sz="2400" dirty="0" smtClean="0"/>
              <a:t>words</a:t>
            </a:r>
          </a:p>
          <a:p>
            <a:pPr marL="0" indent="0">
              <a:buNone/>
            </a:pPr>
            <a:r>
              <a:rPr lang="en-US" sz="2400" dirty="0" smtClean="0"/>
              <a:t>               r </a:t>
            </a:r>
            <a:r>
              <a:rPr lang="en-US" sz="2400" dirty="0"/>
              <a:t>is the total number of clusters       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very </a:t>
            </a:r>
            <a:r>
              <a:rPr lang="en-US" sz="2400" dirty="0"/>
              <a:t>word is grouped into one of the clusters basing on whichever cluster has a maximum weight for the given word.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32" y="1809885"/>
            <a:ext cx="5944872" cy="16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Topics are identified for each cluster by finding Similarity Index using NLTK.</a:t>
            </a:r>
          </a:p>
          <a:p>
            <a:r>
              <a:rPr lang="en-US" sz="2400" dirty="0"/>
              <a:t>Similarity Index is the statistical measure that ranges between 0, 1 which gives how closely </a:t>
            </a:r>
            <a:r>
              <a:rPr lang="en-US" sz="2400" dirty="0" smtClean="0"/>
              <a:t>two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of </a:t>
            </a:r>
            <a:r>
              <a:rPr lang="en-US" sz="2400" dirty="0"/>
              <a:t>words are </a:t>
            </a:r>
            <a:r>
              <a:rPr lang="en-US" sz="2400" dirty="0" smtClean="0"/>
              <a:t>related according to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database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Similarity Index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for every word</a:t>
            </a:r>
          </a:p>
          <a:p>
            <a:r>
              <a:rPr lang="en-US" sz="2400" dirty="0" err="1"/>
              <a:t>Synset</a:t>
            </a:r>
            <a:r>
              <a:rPr lang="en-US" sz="2400" dirty="0"/>
              <a:t> or Synonym set is a group of synonyms which corresponds to words that have similar meanings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Calculate </a:t>
            </a:r>
            <a:r>
              <a:rPr lang="en-US" sz="2400" dirty="0"/>
              <a:t>similarity for every word with all the remaining </a:t>
            </a:r>
            <a:r>
              <a:rPr lang="en-US" sz="2400" dirty="0" smtClean="0"/>
              <a:t>words using </a:t>
            </a:r>
            <a:r>
              <a:rPr lang="en-US" sz="2400" dirty="0" err="1" smtClean="0"/>
              <a:t>synsets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01006"/>
              </p:ext>
            </p:extLst>
          </p:nvPr>
        </p:nvGraphicFramePr>
        <p:xfrm>
          <a:off x="677334" y="187324"/>
          <a:ext cx="10422466" cy="731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6067"/>
                <a:gridCol w="5406399"/>
              </a:tblGrid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 err="1" smtClean="0">
                          <a:effectLst/>
                        </a:rPr>
                        <a:t>Synset</a:t>
                      </a:r>
                      <a:r>
                        <a:rPr lang="en-US" sz="2400" dirty="0" smtClean="0">
                          <a:effectLst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</a:rPr>
                        <a:t>word.POS.IndexNumber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 smtClean="0">
                          <a:effectLst/>
                        </a:rPr>
                        <a:t>Lemmas(words with same meaning)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bass.n.01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bass.n.02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'bass', '</a:t>
                      </a:r>
                      <a:r>
                        <a:rPr lang="en-US" sz="2400" dirty="0" err="1">
                          <a:effectLst/>
                        </a:rPr>
                        <a:t>bass_part</a:t>
                      </a:r>
                      <a:r>
                        <a:rPr lang="en-US" sz="2400" dirty="0">
                          <a:effectLst/>
                        </a:rPr>
                        <a:t>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'bass', 'basso'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</a:t>
                      </a:r>
                      <a:r>
                        <a:rPr lang="en-US" sz="2400" dirty="0" err="1">
                          <a:effectLst/>
                        </a:rPr>
                        <a:t>sea_bass</a:t>
                      </a:r>
                      <a:r>
                        <a:rPr lang="en-US" sz="2400" dirty="0">
                          <a:effectLst/>
                        </a:rPr>
                        <a:t>', 'bass'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</a:t>
                      </a:r>
                      <a:r>
                        <a:rPr lang="en-US" sz="2400" dirty="0" err="1">
                          <a:effectLst/>
                        </a:rPr>
                        <a:t>freshwater_bass</a:t>
                      </a:r>
                      <a:r>
                        <a:rPr lang="en-US" sz="2400" dirty="0">
                          <a:effectLst/>
                        </a:rPr>
                        <a:t>', 'bass'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'bass', '</a:t>
                      </a:r>
                      <a:r>
                        <a:rPr lang="en-US" sz="2400" dirty="0" err="1">
                          <a:effectLst/>
                        </a:rPr>
                        <a:t>bass_voice</a:t>
                      </a:r>
                      <a:r>
                        <a:rPr lang="en-US" sz="2400" dirty="0">
                          <a:effectLst/>
                        </a:rPr>
                        <a:t>', 'basso'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bass.n.08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9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>
                          <a:effectLst/>
                        </a:rPr>
                        <a:t>bass.s.01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400" dirty="0">
                          <a:effectLst/>
                        </a:rPr>
                        <a:t>'bass', 'deep'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86031"/>
              </p:ext>
            </p:extLst>
          </p:nvPr>
        </p:nvGraphicFramePr>
        <p:xfrm>
          <a:off x="711200" y="365127"/>
          <a:ext cx="10024533" cy="6213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8119533"/>
              </a:tblGrid>
              <a:tr h="7270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IndexNumber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 dirty="0">
                          <a:effectLst/>
                        </a:rPr>
                        <a:t> Meaning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lowest part of musical 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lowest part in polyphonic music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an adult male singer in the lowest voice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 dirty="0">
                          <a:effectLst/>
                        </a:rPr>
                        <a:t>lean flesh of saltwater fish of family </a:t>
                      </a:r>
                      <a:r>
                        <a:rPr lang="en-US" sz="2000" dirty="0" err="1">
                          <a:effectLst/>
                        </a:rPr>
                        <a:t>Serranidae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various north American freshwater fish with the lean fish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lowest adult male singing voice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member with lowest range of a family of musical instruments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73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tabLst>
                          <a:tab pos="3078480" algn="l"/>
                        </a:tabLst>
                      </a:pPr>
                      <a:r>
                        <a:rPr lang="en-US" sz="2000" dirty="0">
                          <a:effectLst/>
                        </a:rPr>
                        <a:t>Nontechnical name for numerous edible, marine fresh water spiny- finned fish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Calculating Similarity Index value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93800"/>
                <a:ext cx="10858500" cy="4983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Let </a:t>
                </a:r>
                <a:r>
                  <a:rPr lang="en-US" sz="2400" dirty="0"/>
                  <a:t>w</a:t>
                </a:r>
                <a:r>
                  <a:rPr lang="en-US" sz="2400" dirty="0" smtClean="0"/>
                  <a:t>1, w2 be two words in cluster</a:t>
                </a:r>
              </a:p>
              <a:p>
                <a:r>
                  <a:rPr lang="en-US" sz="2400" dirty="0" smtClean="0"/>
                  <a:t>Let A be </a:t>
                </a:r>
                <a:r>
                  <a:rPr lang="en-US" sz="2400" dirty="0" err="1" smtClean="0"/>
                  <a:t>synsets</a:t>
                </a:r>
                <a:r>
                  <a:rPr lang="en-US" sz="2400" dirty="0" smtClean="0"/>
                  <a:t> of w1</a:t>
                </a:r>
              </a:p>
              <a:p>
                <a:r>
                  <a:rPr lang="en-US" sz="2400" dirty="0" smtClean="0"/>
                  <a:t>Let B be </a:t>
                </a:r>
                <a:r>
                  <a:rPr lang="en-US" sz="2400" dirty="0" err="1" smtClean="0"/>
                  <a:t>synsets</a:t>
                </a:r>
                <a:r>
                  <a:rPr lang="en-US" sz="2400" dirty="0" smtClean="0"/>
                  <a:t> of w2</a:t>
                </a:r>
              </a:p>
              <a:p>
                <a:r>
                  <a:rPr lang="en-US" sz="2400" dirty="0" smtClean="0"/>
                  <a:t>for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in range(size(A)) 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for j in range(size(B)):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</a:t>
                </a:r>
                <a:r>
                  <a:rPr lang="en-US" sz="2400" dirty="0" err="1" smtClean="0"/>
                  <a:t>X.append</a:t>
                </a:r>
                <a:r>
                  <a:rPr lang="en-US" sz="2400" dirty="0" smtClean="0"/>
                  <a:t>(Similarity(A[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],B[j]))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Similarity(w1, w2) = Max(X)      </a:t>
                </a:r>
              </a:p>
              <a:p>
                <a:r>
                  <a:rPr lang="en-US" sz="2400" dirty="0" smtClean="0"/>
                  <a:t>Total Similarity(w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>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similarity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(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dirty="0"/>
                          <m:t>1, 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="0" i="1" dirty="0" smtClean="0"/>
                          <m:t>k</m:t>
                        </m:r>
                        <m:r>
                          <m:rPr>
                            <m:nor/>
                          </m:rPr>
                          <a:rPr lang="en-US" sz="2400" b="0" i="1" dirty="0" smtClean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 </a:t>
                </a:r>
              </a:p>
              <a:p>
                <a:r>
                  <a:rPr lang="en-US" sz="2400" dirty="0"/>
                  <a:t>Choose the </a:t>
                </a:r>
                <a:r>
                  <a:rPr lang="en-US" sz="2400" dirty="0" smtClean="0"/>
                  <a:t>word </a:t>
                </a:r>
                <a:r>
                  <a:rPr lang="en-US" sz="2400" dirty="0"/>
                  <a:t>with </a:t>
                </a:r>
                <a:r>
                  <a:rPr lang="en-US" sz="2400" dirty="0" smtClean="0"/>
                  <a:t>maximum Total </a:t>
                </a:r>
                <a:r>
                  <a:rPr lang="en-US" sz="2400" dirty="0"/>
                  <a:t>similarity value as a topic of that cluster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93800"/>
                <a:ext cx="10858500" cy="4983163"/>
              </a:xfrm>
              <a:blipFill rotWithShape="0">
                <a:blip r:embed="rId2"/>
                <a:stretch>
                  <a:fillRect l="-786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generated for Cluster size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048286"/>
              </p:ext>
            </p:extLst>
          </p:nvPr>
        </p:nvGraphicFramePr>
        <p:xfrm>
          <a:off x="859536" y="1369556"/>
          <a:ext cx="8650224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2614"/>
                <a:gridCol w="5207610"/>
              </a:tblGrid>
              <a:tr h="463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Clusters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Topics Identified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2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Kmeans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climate, count, country, hate, trump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55520" algn="l"/>
                        </a:tabLst>
                      </a:pPr>
                      <a:r>
                        <a:rPr lang="en-US" sz="2000">
                          <a:effectLst/>
                        </a:rPr>
                        <a:t>	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2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LDA</a:t>
                      </a:r>
                    </a:p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answer, ground, management, voter, ways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NMF(Frobenius norm)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8645" algn="l"/>
                        </a:tabLst>
                      </a:pPr>
                      <a:r>
                        <a:rPr lang="en-US" sz="2000" dirty="0">
                          <a:effectLst/>
                        </a:rPr>
                        <a:t>credibility, hear, indication, politics, trump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2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NMF( Kullback-Leibler divergence)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harsh, hell, liar, </a:t>
                      </a:r>
                      <a:r>
                        <a:rPr lang="en-US" sz="2000" dirty="0" err="1">
                          <a:effectLst/>
                        </a:rPr>
                        <a:t>melania</a:t>
                      </a:r>
                      <a:r>
                        <a:rPr lang="en-US" sz="2000" dirty="0">
                          <a:effectLst/>
                        </a:rPr>
                        <a:t>, protection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Similarity Calculator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110" y="1683521"/>
                <a:ext cx="8786892" cy="4357841"/>
              </a:xfrm>
            </p:spPr>
            <p:txBody>
              <a:bodyPr/>
              <a:lstStyle/>
              <a:p>
                <a:r>
                  <a:rPr lang="en-US" sz="2400" dirty="0"/>
                  <a:t>To estimate the appropriateness of the topic names to the underlying </a:t>
                </a:r>
                <a:r>
                  <a:rPr lang="en-US" sz="2400" dirty="0" smtClean="0"/>
                  <a:t>clusters</a:t>
                </a:r>
                <a:endParaRPr lang="en-US" sz="2200" dirty="0" smtClean="0"/>
              </a:p>
              <a:p>
                <a:r>
                  <a:rPr lang="en-US" sz="2200" dirty="0" smtClean="0"/>
                  <a:t>Similarity </a:t>
                </a:r>
                <a:r>
                  <a:rPr lang="en-US" sz="2200" dirty="0"/>
                  <a:t>index of each cluster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        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𝑆𝑖𝑚𝑖𝑙𝑎𝑟𝑖𝑡𝑦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𝑆𝑖𝑚𝑖𝑙𝑎𝑟𝑖𝑡𝑦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𝐾𝑚</m:t>
                        </m:r>
                      </m:e>
                    </m:d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where Km denotes the keywords used to download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 denotes the Topic generated by cluster of size </a:t>
                </a:r>
                <a:r>
                  <a:rPr lang="en-US" sz="2200" dirty="0" err="1" smtClean="0"/>
                  <a:t>i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𝑆𝑖𝑚𝑖𝑙𝑎𝑟𝑖𝑡𝑦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+……..+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)÷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110" y="1683521"/>
                <a:ext cx="8786892" cy="4357841"/>
              </a:xfrm>
              <a:blipFill rotWithShape="0">
                <a:blip r:embed="rId2"/>
                <a:stretch>
                  <a:fillRect l="-555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2180484" y="3387101"/>
            <a:ext cx="5400143" cy="30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Introduction &amp; Motivation</a:t>
            </a:r>
          </a:p>
          <a:p>
            <a:r>
              <a:rPr lang="en-US" dirty="0" smtClean="0"/>
              <a:t> Implementation</a:t>
            </a:r>
          </a:p>
          <a:p>
            <a:r>
              <a:rPr lang="en-US" dirty="0" smtClean="0"/>
              <a:t> Results</a:t>
            </a:r>
          </a:p>
          <a:p>
            <a:r>
              <a:rPr lang="en-US" dirty="0" smtClean="0"/>
              <a:t>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Matrix and 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61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Contingency Matrix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dirty="0"/>
              <a:t>Where   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 = Number of equal pairs that are in clusters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,</a:t>
            </a:r>
            <a:endParaRPr lang="en-US" dirty="0"/>
          </a:p>
          <a:p>
            <a:pPr marL="0" indent="0" hangingPunc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c,r</a:t>
            </a:r>
            <a:r>
              <a:rPr lang="en-US" dirty="0" smtClean="0"/>
              <a:t> </a:t>
            </a:r>
            <a:r>
              <a:rPr lang="en-US" dirty="0"/>
              <a:t>represents the total number of clusters generated </a:t>
            </a:r>
            <a:r>
              <a:rPr lang="en-US" dirty="0" smtClean="0"/>
              <a:t>by</a:t>
            </a:r>
          </a:p>
          <a:p>
            <a:pPr marL="0" indent="0" hangingPunct="0">
              <a:buNone/>
            </a:pPr>
            <a:r>
              <a:rPr lang="en-US" dirty="0"/>
              <a:t>                   respective clustering algorithms</a:t>
            </a:r>
          </a:p>
          <a:p>
            <a:pPr marL="0" indent="0" hangingPunc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33" y="2160720"/>
            <a:ext cx="3028434" cy="20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Adjusted Rand Index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6374" y="1298961"/>
            <a:ext cx="11097426" cy="539239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Where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</a:t>
            </a:r>
            <a:r>
              <a:rPr lang="en-US" sz="2400" baseline="-25000" dirty="0" smtClean="0"/>
              <a:t>11</a:t>
            </a:r>
            <a:r>
              <a:rPr lang="en-US" sz="2400" dirty="0"/>
              <a:t>: number of pairs that are in the same cluster in both U and V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en-US" sz="2400" baseline="-25000" dirty="0"/>
              <a:t>00</a:t>
            </a:r>
            <a:r>
              <a:rPr lang="en-US" sz="2400" dirty="0"/>
              <a:t>: the number of pairs that are in different clusters in both U and V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en-US" sz="2400" baseline="-25000" dirty="0"/>
              <a:t>01</a:t>
            </a:r>
            <a:r>
              <a:rPr lang="en-US" sz="2400" dirty="0"/>
              <a:t>: the number of pairs that are in </a:t>
            </a:r>
            <a:r>
              <a:rPr lang="en-US" sz="2400" dirty="0" smtClean="0"/>
              <a:t>same </a:t>
            </a:r>
            <a:r>
              <a:rPr lang="en-US" sz="2400" dirty="0"/>
              <a:t>cluster in U but in </a:t>
            </a:r>
            <a:r>
              <a:rPr lang="en-US" sz="2400" dirty="0" smtClean="0"/>
              <a:t>different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cluster        </a:t>
            </a:r>
            <a:r>
              <a:rPr lang="en-US" sz="2400" dirty="0"/>
              <a:t>in V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en-US" sz="2400" baseline="-25000" dirty="0"/>
              <a:t>10</a:t>
            </a:r>
            <a:r>
              <a:rPr lang="en-US" sz="2400" dirty="0"/>
              <a:t>: the number of pairs that are in different clusters in U but in the </a:t>
            </a:r>
            <a:r>
              <a:rPr lang="en-US" sz="2400" dirty="0" smtClean="0"/>
              <a:t>same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cluster </a:t>
            </a:r>
            <a:r>
              <a:rPr lang="en-US" sz="2400" dirty="0"/>
              <a:t>in V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050"/>
            <a:ext cx="7127193" cy="18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ARI and Average ARI value for various clustering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118513"/>
              </p:ext>
            </p:extLst>
          </p:nvPr>
        </p:nvGraphicFramePr>
        <p:xfrm>
          <a:off x="215900" y="1320800"/>
          <a:ext cx="10171412" cy="4876888"/>
        </p:xfrm>
        <a:graphic>
          <a:graphicData uri="http://schemas.openxmlformats.org/drawingml/2006/table">
            <a:tbl>
              <a:tblPr firstRow="1" firstCol="1" bandRow="1"/>
              <a:tblGrid>
                <a:gridCol w="3016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9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04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96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0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05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291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Cluster10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Kmeans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Kmeans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ClusterNMF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Kmeans- ClusterNMFKL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LDA- ClusterNMF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0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LDA- ClusterNMFKL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0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NMF_FN ClusterNMFKL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917575" y="6969760"/>
            <a:ext cx="112585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14" y="365760"/>
            <a:ext cx="8596668" cy="1320800"/>
          </a:xfrm>
        </p:spPr>
        <p:txBody>
          <a:bodyPr/>
          <a:lstStyle/>
          <a:p>
            <a:pPr hangingPunct="0"/>
            <a:r>
              <a:rPr lang="en-US" dirty="0" smtClean="0"/>
              <a:t>Average Similarity </a:t>
            </a:r>
            <a:r>
              <a:rPr lang="en-US" dirty="0"/>
              <a:t>Index </a:t>
            </a:r>
            <a:r>
              <a:rPr lang="en-US" dirty="0" smtClean="0"/>
              <a:t>v/s </a:t>
            </a:r>
            <a:r>
              <a:rPr lang="en-US" dirty="0"/>
              <a:t>Cluster size for all four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929683"/>
              </p:ext>
            </p:extLst>
          </p:nvPr>
        </p:nvGraphicFramePr>
        <p:xfrm>
          <a:off x="596410" y="19304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37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8301"/>
            <a:ext cx="8596668" cy="1320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1"/>
            <a:ext cx="8596668" cy="4352262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opics </a:t>
            </a:r>
            <a:r>
              <a:rPr lang="en-US" sz="2400" dirty="0"/>
              <a:t>generated from clusters generated by K means are better representations than other algorithms because of high Average Similarity Index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rediction </a:t>
            </a:r>
            <a:r>
              <a:rPr lang="en-US" sz="2400" dirty="0"/>
              <a:t>accuracy decreases with increase in number of clusters after reaching a certain </a:t>
            </a:r>
            <a:r>
              <a:rPr lang="en-US" sz="2400" dirty="0" smtClean="0"/>
              <a:t>threshold</a:t>
            </a:r>
          </a:p>
          <a:p>
            <a:endParaRPr lang="en-US" sz="2400" dirty="0"/>
          </a:p>
          <a:p>
            <a:r>
              <a:rPr lang="en-US" sz="2400" dirty="0"/>
              <a:t>Topics generated using LDA, NMF algorithms were relatively same than any other algorithms because of Highest Average ARI(Adjusted Rand Index) </a:t>
            </a:r>
          </a:p>
        </p:txBody>
      </p:sp>
    </p:spTree>
    <p:extLst>
      <p:ext uri="{BB962C8B-B14F-4D97-AF65-F5344CB8AC3E}">
        <p14:creationId xmlns:p14="http://schemas.microsoft.com/office/powerpoint/2010/main" val="19427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Thank </a:t>
            </a:r>
            <a:r>
              <a:rPr lang="en-US" dirty="0"/>
              <a:t>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platforms provide new </a:t>
            </a:r>
            <a:r>
              <a:rPr lang="en-US" dirty="0"/>
              <a:t>ways to express </a:t>
            </a:r>
            <a:r>
              <a:rPr lang="en-US" dirty="0" smtClean="0"/>
              <a:t>peoples </a:t>
            </a:r>
            <a:r>
              <a:rPr lang="en-US" dirty="0"/>
              <a:t>opinions and </a:t>
            </a:r>
            <a:r>
              <a:rPr lang="en-US" dirty="0" smtClean="0"/>
              <a:t>ideas</a:t>
            </a:r>
          </a:p>
          <a:p>
            <a:r>
              <a:rPr lang="en-US" dirty="0"/>
              <a:t>Twitter has become </a:t>
            </a:r>
            <a:r>
              <a:rPr lang="en-US" dirty="0" smtClean="0"/>
              <a:t>one of </a:t>
            </a:r>
            <a:r>
              <a:rPr lang="en-US" dirty="0"/>
              <a:t>the most popular platforms for users to express their opinions and communicate via </a:t>
            </a:r>
            <a:r>
              <a:rPr lang="en-US" dirty="0" smtClean="0"/>
              <a:t>tweets. Determining the topic of discussion is an important problem.</a:t>
            </a:r>
          </a:p>
          <a:p>
            <a:r>
              <a:rPr lang="en-US" dirty="0" smtClean="0"/>
              <a:t>This </a:t>
            </a:r>
            <a:r>
              <a:rPr lang="en-US" dirty="0"/>
              <a:t>project deals with how various clustering algorithms and number of clusters impact the determination of topics.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</a:t>
            </a:r>
            <a:r>
              <a:rPr lang="en-US" dirty="0"/>
              <a:t>collected from Twitter using the API and filters </a:t>
            </a:r>
            <a:r>
              <a:rPr lang="en-US" dirty="0" smtClean="0"/>
              <a:t>using some </a:t>
            </a:r>
            <a:r>
              <a:rPr lang="en-US" dirty="0"/>
              <a:t>keywords </a:t>
            </a:r>
            <a:endParaRPr lang="en-US" dirty="0" smtClean="0"/>
          </a:p>
          <a:p>
            <a:r>
              <a:rPr lang="en-US" dirty="0"/>
              <a:t>significant words were extracted as a bag for clustering </a:t>
            </a:r>
            <a:r>
              <a:rPr lang="en-US" dirty="0" smtClean="0"/>
              <a:t>analysis</a:t>
            </a:r>
          </a:p>
          <a:p>
            <a:r>
              <a:rPr lang="en-US" dirty="0"/>
              <a:t>The resulting bag of words is classified using different clustering algorithms</a:t>
            </a:r>
            <a:r>
              <a:rPr lang="en-US" dirty="0" smtClean="0"/>
              <a:t>.</a:t>
            </a:r>
          </a:p>
          <a:p>
            <a:r>
              <a:rPr lang="en-US" dirty="0"/>
              <a:t> Then, an </a:t>
            </a:r>
            <a:r>
              <a:rPr lang="en-US" dirty="0" smtClean="0"/>
              <a:t>Natural Language Tool Kit(NLTK) </a:t>
            </a:r>
            <a:r>
              <a:rPr lang="en-US" dirty="0"/>
              <a:t>is used to identify the topics represented by the clusters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main motivation for this project is to find how various clustering algorithms can impact the topic prediction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6" y="2311436"/>
            <a:ext cx="2351314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29040" y="2490350"/>
            <a:ext cx="1839686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2865" y="4885208"/>
            <a:ext cx="2351314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73865" y="4925901"/>
            <a:ext cx="2351314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3865" y="2352129"/>
            <a:ext cx="2351314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clustering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4179" y="2522308"/>
            <a:ext cx="1839686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504755" y="3418929"/>
            <a:ext cx="674914" cy="1382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6634179" y="5078778"/>
            <a:ext cx="1839686" cy="6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2865" y="2404993"/>
            <a:ext cx="2351314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cleaning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0"/>
            <a:ext cx="10700657" cy="947057"/>
          </a:xfrm>
        </p:spPr>
        <p:txBody>
          <a:bodyPr/>
          <a:lstStyle/>
          <a:p>
            <a:r>
              <a:rPr lang="en-US" dirty="0" smtClean="0"/>
              <a:t>Data 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75656"/>
            <a:ext cx="11190514" cy="5595257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is downloaded using Apache flume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Filtering </a:t>
            </a:r>
            <a:r>
              <a:rPr lang="en-US" sz="2400" dirty="0"/>
              <a:t>keywords/phrases used to collect tweets from the stream are Donald trump, anger, </a:t>
            </a:r>
            <a:r>
              <a:rPr lang="en-US" sz="2400" dirty="0" err="1"/>
              <a:t>melania</a:t>
            </a:r>
            <a:r>
              <a:rPr lang="en-US" sz="2400" dirty="0"/>
              <a:t>, impeachment, </a:t>
            </a:r>
            <a:r>
              <a:rPr lang="en-US" sz="2400" dirty="0" err="1"/>
              <a:t>usa</a:t>
            </a:r>
            <a:r>
              <a:rPr lang="en-US" sz="2400" dirty="0"/>
              <a:t>, America, president,washington,muslim,racism,H1-b,terrorism,radical,radical Islam, united states, Syria, army, frustrate.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gent component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62" y="2216374"/>
            <a:ext cx="4405811" cy="1818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2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53143" y="1480457"/>
            <a:ext cx="10700657" cy="4696506"/>
          </a:xfrm>
        </p:spPr>
        <p:txBody>
          <a:bodyPr/>
          <a:lstStyle/>
          <a:p>
            <a:r>
              <a:rPr lang="en-US" sz="2400" dirty="0" smtClean="0"/>
              <a:t>Extract text from JSON format</a:t>
            </a:r>
          </a:p>
          <a:p>
            <a:r>
              <a:rPr lang="en-US" sz="2400" dirty="0" smtClean="0"/>
              <a:t>unwanted </a:t>
            </a:r>
            <a:r>
              <a:rPr lang="en-US" sz="2400" dirty="0"/>
              <a:t>URLs, </a:t>
            </a:r>
            <a:r>
              <a:rPr lang="en-US" sz="2400" dirty="0" smtClean="0"/>
              <a:t>stop </a:t>
            </a:r>
            <a:r>
              <a:rPr lang="en-US" sz="2400" dirty="0"/>
              <a:t>words, non-English vocabulary, years </a:t>
            </a:r>
            <a:r>
              <a:rPr lang="en-US" sz="2400" dirty="0" smtClean="0"/>
              <a:t>and emoticons are removed by using regular expressions and NLTK filters.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302554" y="3691872"/>
            <a:ext cx="2796286" cy="1444058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Cleaning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5300" y="3384134"/>
            <a:ext cx="3649411" cy="2584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"Retreat from Paris is retreat from reality. Stupid, dangerous, &amp;amp; unnecessary. Another cowardly attack on our future. https://t.co/AY71VEVxbn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0997" y="3691872"/>
            <a:ext cx="3204673" cy="205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retreat </a:t>
            </a:r>
            <a:r>
              <a:rPr lang="en-US" sz="2400" dirty="0" err="1">
                <a:solidFill>
                  <a:schemeClr val="tx1"/>
                </a:solidFill>
              </a:rPr>
              <a:t>paris</a:t>
            </a:r>
            <a:r>
              <a:rPr lang="en-US" sz="2400" dirty="0">
                <a:solidFill>
                  <a:schemeClr val="tx1"/>
                </a:solidFill>
              </a:rPr>
              <a:t>   retreat reality stupid  dangerous       unnecessary     another cowardly        attack  future</a:t>
            </a:r>
          </a:p>
        </p:txBody>
      </p:sp>
    </p:spTree>
    <p:extLst>
      <p:ext uri="{BB962C8B-B14F-4D97-AF65-F5344CB8AC3E}">
        <p14:creationId xmlns:p14="http://schemas.microsoft.com/office/powerpoint/2010/main" val="2783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 Used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Kmeans</a:t>
            </a:r>
            <a:r>
              <a:rPr lang="en-US" sz="2400" dirty="0" smtClean="0"/>
              <a:t> Clustering</a:t>
            </a:r>
          </a:p>
          <a:p>
            <a:r>
              <a:rPr lang="en-US" sz="2400" dirty="0" smtClean="0"/>
              <a:t>LDA</a:t>
            </a:r>
          </a:p>
          <a:p>
            <a:r>
              <a:rPr lang="en-US" sz="2400" dirty="0" smtClean="0"/>
              <a:t>NMF using </a:t>
            </a:r>
            <a:r>
              <a:rPr lang="en-US" sz="2400" dirty="0" err="1" smtClean="0"/>
              <a:t>Frobenius</a:t>
            </a:r>
            <a:r>
              <a:rPr lang="en-US" sz="2400" dirty="0" smtClean="0"/>
              <a:t> norm</a:t>
            </a:r>
          </a:p>
          <a:p>
            <a:r>
              <a:rPr lang="en-US" sz="2400" dirty="0" smtClean="0"/>
              <a:t>NMF using KL norm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divided in to two steps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1</a:t>
            </a:r>
            <a:r>
              <a:rPr lang="en-US" sz="2400" dirty="0"/>
              <a:t>. Cluster Assignment step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2</a:t>
            </a:r>
            <a:r>
              <a:rPr lang="en-US" sz="2400" dirty="0"/>
              <a:t>. Updating </a:t>
            </a:r>
            <a:r>
              <a:rPr lang="en-US" sz="2400" dirty="0" smtClean="0"/>
              <a:t>Centroid</a:t>
            </a:r>
            <a:endParaRPr lang="en-US" sz="2400" dirty="0"/>
          </a:p>
          <a:p>
            <a:r>
              <a:rPr lang="en-US" sz="2400" dirty="0"/>
              <a:t>Convert text data in to </a:t>
            </a:r>
            <a:r>
              <a:rPr lang="en-US" sz="2400" dirty="0" smtClean="0"/>
              <a:t>coordinates</a:t>
            </a:r>
          </a:p>
          <a:p>
            <a:r>
              <a:rPr lang="en-US" sz="2400" dirty="0" smtClean="0"/>
              <a:t>Feature Extraction package in python converts group of words in to coordinates.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1910</TotalTime>
  <Words>1159</Words>
  <Application>Microsoft Office PowerPoint</Application>
  <PresentationFormat>Widescreen</PresentationFormat>
  <Paragraphs>235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CLUSTERING MODELS vs TOPIC IDENTIFICATION:   </vt:lpstr>
      <vt:lpstr>OVERVIEW</vt:lpstr>
      <vt:lpstr>Introduction &amp; Motivation</vt:lpstr>
      <vt:lpstr>Introduction &amp; Motivation</vt:lpstr>
      <vt:lpstr>Implementation</vt:lpstr>
      <vt:lpstr>Data  Collection</vt:lpstr>
      <vt:lpstr>Data Cleaning</vt:lpstr>
      <vt:lpstr>Clustering Algorithms Used </vt:lpstr>
      <vt:lpstr>Kmeans Clustering</vt:lpstr>
      <vt:lpstr>LDA(Latent Dirichlet Allocation) </vt:lpstr>
      <vt:lpstr>NMF using Frobenius/KL normalization</vt:lpstr>
      <vt:lpstr>PowerPoint Presentation</vt:lpstr>
      <vt:lpstr>Determining Topics</vt:lpstr>
      <vt:lpstr>Calculating Similarity Index value </vt:lpstr>
      <vt:lpstr>PowerPoint Presentation</vt:lpstr>
      <vt:lpstr>PowerPoint Presentation</vt:lpstr>
      <vt:lpstr>Calculating Similarity Index value </vt:lpstr>
      <vt:lpstr>Topics generated for Cluster size 5</vt:lpstr>
      <vt:lpstr>Average Similarity Calculator</vt:lpstr>
      <vt:lpstr>Contingency Matrix and ARI</vt:lpstr>
      <vt:lpstr>Adjusted Rand Index</vt:lpstr>
      <vt:lpstr>ARI and Average ARI value for various clustering Algorithms</vt:lpstr>
      <vt:lpstr>Average Similarity Index v/s Cluster size for all four algorithms</vt:lpstr>
      <vt:lpstr>Conclusion</vt:lpstr>
      <vt:lpstr>  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chilla</dc:creator>
  <cp:lastModifiedBy>kiran kumar chilla</cp:lastModifiedBy>
  <cp:revision>71</cp:revision>
  <dcterms:created xsi:type="dcterms:W3CDTF">2017-12-12T05:13:23Z</dcterms:created>
  <dcterms:modified xsi:type="dcterms:W3CDTF">2018-04-13T01:21:54Z</dcterms:modified>
</cp:coreProperties>
</file>