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146847058" r:id="rId9"/>
    <p:sldId id="265" r:id="rId10"/>
    <p:sldId id="2146847057" r:id="rId11"/>
    <p:sldId id="2146847066" r:id="rId12"/>
    <p:sldId id="2146847060" r:id="rId13"/>
    <p:sldId id="2146847068" r:id="rId14"/>
    <p:sldId id="2146847062" r:id="rId15"/>
    <p:sldId id="2146847061" r:id="rId16"/>
    <p:sldId id="2146847055" r:id="rId17"/>
    <p:sldId id="2146847059" r:id="rId18"/>
    <p:sldId id="21468470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a:cs typeface="Arial"/>
              </a:rPr>
              <a:t>Travel </a:t>
            </a:r>
            <a:r>
              <a:rPr lang="en-US" b="1" dirty="0">
                <a:solidFill>
                  <a:schemeClr val="accent1"/>
                </a:solidFill>
                <a:latin typeface="Arial"/>
                <a:cs typeface="Arial"/>
              </a:rPr>
              <a:t> </a:t>
            </a:r>
            <a:r>
              <a:rPr lang="en-US" b="1" dirty="0" smtClean="0">
                <a:solidFill>
                  <a:schemeClr val="accent1"/>
                </a:solidFill>
                <a:latin typeface="Arial"/>
                <a:cs typeface="Arial"/>
              </a:rPr>
              <a:t>Planner  </a:t>
            </a:r>
            <a:r>
              <a:rPr lang="en-US" b="1" dirty="0" smtClean="0">
                <a:solidFill>
                  <a:schemeClr val="accent1"/>
                </a:solidFill>
                <a:latin typeface="Arial"/>
                <a:cs typeface="Arial"/>
              </a:rPr>
              <a:t>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t>
            </a:r>
            <a:r>
              <a:rPr lang="en-US" sz="3200" b="1" dirty="0" smtClean="0">
                <a:solidFill>
                  <a:schemeClr val="accent1">
                    <a:lumMod val="75000"/>
                  </a:schemeClr>
                </a:solidFill>
                <a:latin typeface="Arial"/>
                <a:cs typeface="Arial"/>
              </a:rPr>
              <a:t>AICTE PROJECT</a:t>
            </a:r>
            <a:endParaRPr lang="en-US" sz="3200" b="1" dirty="0">
              <a:solidFill>
                <a:schemeClr val="accent1">
                  <a:lumMod val="75000"/>
                </a:schemeClr>
              </a:solidFill>
              <a:latin typeface="Arial"/>
              <a:cs typeface="Arial"/>
            </a:endParaRPr>
          </a:p>
        </p:txBody>
      </p:sp>
      <p:sp>
        <p:nvSpPr>
          <p:cNvPr id="4" name="TextBox 3"/>
          <p:cNvSpPr txBox="1"/>
          <p:nvPr/>
        </p:nvSpPr>
        <p:spPr>
          <a:xfrm>
            <a:off x="2812473" y="3949056"/>
            <a:ext cx="8063567"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pitchFamily="34" charset="0"/>
                <a:cs typeface="Arial" pitchFamily="34" charset="0"/>
              </a:rPr>
              <a:t>Student name </a:t>
            </a:r>
            <a:r>
              <a:rPr lang="en-US" sz="2000" b="1" dirty="0" smtClean="0">
                <a:solidFill>
                  <a:schemeClr val="accent1">
                    <a:lumMod val="75000"/>
                  </a:schemeClr>
                </a:solidFill>
                <a:latin typeface="Arial" pitchFamily="34" charset="0"/>
                <a:cs typeface="Arial" pitchFamily="34" charset="0"/>
              </a:rPr>
              <a:t>: Kiran  Rajabhau Kutmure</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&amp; Department : </a:t>
            </a:r>
            <a:r>
              <a:rPr lang="en-US" sz="2000" b="1" dirty="0" smtClean="0">
                <a:solidFill>
                  <a:schemeClr val="accent1">
                    <a:lumMod val="75000"/>
                  </a:schemeClr>
                </a:solidFill>
                <a:latin typeface="Arial"/>
                <a:cs typeface="Arial"/>
              </a:rPr>
              <a:t>MIT Academy of Engineering Pune</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Chemical Engineering</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4" name="Picture 3"/>
          <p:cNvPicPr>
            <a:picLocks noChangeAspect="1"/>
          </p:cNvPicPr>
          <p:nvPr/>
        </p:nvPicPr>
        <p:blipFill>
          <a:blip r:embed="rId2"/>
          <a:stretch>
            <a:fillRect/>
          </a:stretch>
        </p:blipFill>
        <p:spPr>
          <a:xfrm>
            <a:off x="1773381" y="2189017"/>
            <a:ext cx="8506691" cy="4245539"/>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sz="2800" dirty="0"/>
              <a:t>The Travel Planner Agent is a smart, AI-powered assistant designed to make travel planning simple, personalized, and stress-free. By understanding user preferences, budget, and travel needs, it creates complete itineraries, suggests the best transport and accommodation options, and adapts in real time with weather and schedule updates. With seamless integration of maps, local guides, and live data, the agent transforms the traditionally complex task of planning a trip into an enjoyable experience.</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IN" sz="2800" dirty="0"/>
              <a:t>Integration with Booking </a:t>
            </a:r>
            <a:r>
              <a:rPr lang="en-IN" sz="2800" dirty="0" smtClean="0"/>
              <a:t>Platforms</a:t>
            </a:r>
          </a:p>
          <a:p>
            <a:pPr marL="305435" indent="-305435"/>
            <a:r>
              <a:rPr lang="en-IN" sz="2800" dirty="0"/>
              <a:t>Voice-Based </a:t>
            </a:r>
            <a:r>
              <a:rPr lang="en-IN" sz="2800" dirty="0" smtClean="0"/>
              <a:t>Assistant</a:t>
            </a:r>
          </a:p>
          <a:p>
            <a:pPr marL="305435" indent="-305435"/>
            <a:r>
              <a:rPr lang="en-IN" sz="2800" dirty="0"/>
              <a:t>Multilingual </a:t>
            </a:r>
            <a:r>
              <a:rPr lang="en-IN" sz="2800" dirty="0" smtClean="0"/>
              <a:t>Support</a:t>
            </a:r>
          </a:p>
          <a:p>
            <a:pPr marL="305435" indent="-305435"/>
            <a:r>
              <a:rPr lang="en-IN" sz="2800" dirty="0"/>
              <a:t>Mobile App </a:t>
            </a:r>
            <a:r>
              <a:rPr lang="en-IN" sz="2800" dirty="0" smtClean="0"/>
              <a:t>Development</a:t>
            </a:r>
          </a:p>
          <a:p>
            <a:pPr marL="305435" indent="-305435"/>
            <a:r>
              <a:rPr lang="en-IN" sz="2800" dirty="0"/>
              <a:t>Enhanced AI </a:t>
            </a:r>
            <a:r>
              <a:rPr lang="en-IN" sz="2800" dirty="0" smtClean="0"/>
              <a:t>Personalization</a:t>
            </a:r>
          </a:p>
          <a:p>
            <a:pPr marL="305435" indent="-305435"/>
            <a:r>
              <a:rPr lang="en-IN" sz="2800" dirty="0"/>
              <a:t>Group Travel Planning</a:t>
            </a:r>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1343890" y="702156"/>
            <a:ext cx="10266917" cy="530296"/>
          </a:xfrm>
        </p:spPr>
        <p:txBody>
          <a:bodyPr/>
          <a:lstStyle/>
          <a:p>
            <a:r>
              <a:rPr lang="en-IN" dirty="0">
                <a:solidFill>
                  <a:schemeClr val="accent1"/>
                </a:solidFill>
              </a:rPr>
              <a:t>IBM Certifications</a:t>
            </a:r>
          </a:p>
        </p:txBody>
      </p:sp>
      <p:pic>
        <p:nvPicPr>
          <p:cNvPr id="5" name="Content Placeholder 4"/>
          <p:cNvPicPr>
            <a:picLocks noGrp="1" noChangeAspect="1"/>
          </p:cNvPicPr>
          <p:nvPr>
            <p:ph idx="1"/>
          </p:nvPr>
        </p:nvPicPr>
        <p:blipFill>
          <a:blip r:embed="rId2"/>
          <a:stretch>
            <a:fillRect/>
          </a:stretch>
        </p:blipFill>
        <p:spPr>
          <a:xfrm>
            <a:off x="2970297" y="1343289"/>
            <a:ext cx="6251406" cy="474289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5314" y="889061"/>
            <a:ext cx="3520758" cy="584775"/>
          </a:xfrm>
          <a:prstGeom prst="rect">
            <a:avLst/>
          </a:prstGeom>
        </p:spPr>
        <p:txBody>
          <a:bodyPr wrap="square">
            <a:spAutoFit/>
          </a:bodyPr>
          <a:lstStyle/>
          <a:p>
            <a:r>
              <a:rPr lang="en-IN" sz="3200" b="1" dirty="0">
                <a:solidFill>
                  <a:schemeClr val="accent1"/>
                </a:solidFill>
              </a:rPr>
              <a:t>IBM Certifications</a:t>
            </a:r>
            <a:endParaRPr lang="en-IN" sz="32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314" y="1473836"/>
            <a:ext cx="9713740" cy="480227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Planning a trip can be exciting — but also stressful. There are so many things to think about: where to go, how to get there, where to stay, what to do, how much it will cost, and whether the weather will cooperate. It can quickly become overwhelming</a:t>
            </a:r>
            <a:r>
              <a:rPr lang="en-US" sz="2800" dirty="0" smtClean="0"/>
              <a:t>.</a:t>
            </a:r>
          </a:p>
          <a:p>
            <a:pPr marL="0" indent="0">
              <a:buNone/>
            </a:pPr>
            <a:r>
              <a:rPr lang="en-US" sz="2800" dirty="0" smtClean="0">
                <a:latin typeface="Calibri"/>
                <a:ea typeface="+mn-lt"/>
                <a:cs typeface="+mn-lt"/>
              </a:rPr>
              <a:t>Proposed </a:t>
            </a:r>
            <a:r>
              <a:rPr lang="en-US" sz="2800" dirty="0">
                <a:latin typeface="Calibri"/>
                <a:ea typeface="+mn-lt"/>
                <a:cs typeface="+mn-lt"/>
              </a:rPr>
              <a:t>Solution:</a:t>
            </a:r>
            <a:br>
              <a:rPr lang="en-US" sz="2800" dirty="0">
                <a:latin typeface="Calibri"/>
                <a:ea typeface="+mn-lt"/>
                <a:cs typeface="+mn-lt"/>
              </a:rPr>
            </a:br>
            <a:r>
              <a:rPr lang="en-US" sz="2800" dirty="0">
                <a:latin typeface="Calibri"/>
                <a:ea typeface="+mn-lt"/>
                <a:cs typeface="+mn-lt"/>
              </a:rPr>
              <a:t> </a:t>
            </a:r>
            <a:r>
              <a:rPr lang="en-US" sz="2800" dirty="0" smtClean="0"/>
              <a:t>A </a:t>
            </a:r>
            <a:r>
              <a:rPr lang="en-US" sz="2800" dirty="0"/>
              <a:t>Travel Planner Agent is an AI-powered assistant that helps users plan trips efficiently and intelligently. It uses real-time data to suggest destinations, build itineraries, and recommend transport and accommodation options</a:t>
            </a: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smtClean="0">
                <a:solidFill>
                  <a:srgbClr val="000000"/>
                </a:solidFill>
                <a:latin typeface="Calibri"/>
                <a:ea typeface="Calibri"/>
                <a:cs typeface="Calibri"/>
              </a:rPr>
              <a:t>IBM llama </a:t>
            </a:r>
            <a:r>
              <a:rPr lang="en-US" sz="2800" dirty="0">
                <a:solidFill>
                  <a:srgbClr val="000000"/>
                </a:solidFill>
                <a:latin typeface="Calibri"/>
                <a:ea typeface="Calibri"/>
                <a:cs typeface="Calibri"/>
              </a:rPr>
              <a:t>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a:t>
            </a:r>
            <a:r>
              <a:rPr lang="en-IN" dirty="0" smtClean="0"/>
              <a:t>llama-3-2-11b-vision-instruct </a:t>
            </a:r>
            <a:r>
              <a:rPr lang="en-IN" dirty="0" smtClean="0"/>
              <a:t>model</a:t>
            </a:r>
            <a:endParaRPr lang="en-IN" dirty="0"/>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800" dirty="0"/>
              <a:t>The agent tailors trips based on user preferences, budget, travel dates, interests (e.g., nature, adventure, food), and constraints. Uses </a:t>
            </a:r>
            <a:r>
              <a:rPr lang="en-US" sz="2800" b="1" dirty="0"/>
              <a:t>live data</a:t>
            </a:r>
            <a:r>
              <a:rPr lang="en-US" sz="2800" dirty="0"/>
              <a:t> for weather, traffic, and transport to recommend and update plans instantly. Powered by IBM Granite or Watsonx.ai, it understands natural language like:</a:t>
            </a:r>
            <a:br>
              <a:rPr lang="en-US" sz="2800" dirty="0"/>
            </a:br>
            <a:r>
              <a:rPr lang="en-US" sz="2800" i="1" dirty="0"/>
              <a:t>“Plan a 3-day budget trip to Manali with my friends this December</a:t>
            </a:r>
            <a:r>
              <a:rPr lang="en-US" sz="2800" i="1" dirty="0" smtClean="0"/>
              <a:t>.”</a:t>
            </a:r>
          </a:p>
          <a:p>
            <a:pPr marL="0" indent="0">
              <a:buNone/>
            </a:pPr>
            <a:r>
              <a:rPr lang="en-US" sz="2800" dirty="0" smtClean="0"/>
              <a:t>“</a:t>
            </a:r>
            <a:r>
              <a:rPr lang="en-US" sz="2800" dirty="0"/>
              <a:t>It’s like having your own intelligent travel agent in your pocket — available 24/7, fully personalized, and smarter than any app.”</a:t>
            </a:r>
            <a:endParaRPr lang="en-US" sz="2800" dirty="0" smtClean="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t>General </a:t>
            </a:r>
            <a:r>
              <a:rPr lang="en-IN" sz="2800" dirty="0" smtClean="0"/>
              <a:t>Travelers</a:t>
            </a:r>
          </a:p>
          <a:p>
            <a:pPr marL="305435" indent="-305435"/>
            <a:r>
              <a:rPr lang="en-IN" sz="2800" dirty="0"/>
              <a:t>Budget-Conscious </a:t>
            </a:r>
            <a:r>
              <a:rPr lang="en-IN" sz="2800" dirty="0" smtClean="0"/>
              <a:t>Travelers</a:t>
            </a:r>
          </a:p>
          <a:p>
            <a:pPr marL="305435" indent="-305435"/>
            <a:r>
              <a:rPr lang="en-IN" sz="2800" dirty="0"/>
              <a:t>First-Time </a:t>
            </a:r>
            <a:r>
              <a:rPr lang="en-IN" sz="2800" dirty="0" smtClean="0"/>
              <a:t>Travelers</a:t>
            </a:r>
          </a:p>
          <a:p>
            <a:pPr marL="305435" indent="-305435"/>
            <a:r>
              <a:rPr lang="en-IN" sz="2800" dirty="0"/>
              <a:t>Tour Operators / Travel Agencies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1413093"/>
            <a:ext cx="10294626" cy="4697847"/>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1092756" y="702156"/>
            <a:ext cx="10518051" cy="530296"/>
          </a:xfrm>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2757" y="1301750"/>
            <a:ext cx="10006485" cy="4673600"/>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b30265f8-c5e2-4918-b4a1-b977299ca3e2"/>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www.w3.org/XML/1998/namespace"/>
    <ds:schemaRef ds:uri="http://purl.org/dc/elements/1.1/"/>
    <ds:schemaRef ds:uri="fadb41d3-f9cb-40fb-903c-8cacaba95bb5"/>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138</TotalTime>
  <Words>324</Words>
  <Application>Microsoft Office PowerPoint</Application>
  <PresentationFormat>Widescreen</PresentationFormat>
  <Paragraphs>55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Franklin Gothic Book</vt:lpstr>
      <vt:lpstr>Franklin Gothic Demi</vt:lpstr>
      <vt:lpstr>Wingdings 2</vt:lpstr>
      <vt:lpstr>DividendVTI</vt:lpstr>
      <vt:lpstr>Travel  Planner  agent</vt:lpstr>
      <vt:lpstr>OUTLINE</vt:lpstr>
      <vt:lpstr>Problem Statement</vt:lpstr>
      <vt:lpstr>Technology  used</vt:lpstr>
      <vt:lpstr>IBM cloud services used</vt:lpstr>
      <vt:lpstr>Wow factors</vt:lpstr>
      <vt:lpstr>End users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147</cp:revision>
  <dcterms:created xsi:type="dcterms:W3CDTF">2021-05-26T16:50:10Z</dcterms:created>
  <dcterms:modified xsi:type="dcterms:W3CDTF">2025-08-04T18:16:28Z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