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7010400" cy="9296400"/>
  <p:embeddedFontLst>
    <p:embeddedFont>
      <p:font typeface="Tahom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9" roundtripDataSignature="AMtx7mj811dP4i/nN0uXXTXpWePVeHNx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CFA87B-CB8C-41BB-8BD7-A27FA277EEAA}">
  <a:tblStyle styleId="{AFCFA87B-CB8C-41BB-8BD7-A27FA277EE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Tahom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Tahom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24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48400" lIns="96800" spcFirstLastPara="1" rIns="96800" wrap="square" tIns="484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1185863" y="700088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34078" y="4416111"/>
            <a:ext cx="5142244" cy="418081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75" lIns="91575" spcFirstLastPara="1" rIns="91575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" type="body"/>
          </p:nvPr>
        </p:nvSpPr>
        <p:spPr>
          <a:xfrm rot="5400000">
            <a:off x="1979613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type="title"/>
          </p:nvPr>
        </p:nvSpPr>
        <p:spPr>
          <a:xfrm rot="5400000">
            <a:off x="4600576" y="2195513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" type="body"/>
          </p:nvPr>
        </p:nvSpPr>
        <p:spPr>
          <a:xfrm>
            <a:off x="41116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2" type="body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3" type="body"/>
          </p:nvPr>
        </p:nvSpPr>
        <p:spPr>
          <a:xfrm>
            <a:off x="41116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4" type="body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18" name="Google Shape;18;p33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2" type="body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3" type="body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68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5" name="Google Shape;35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36" name="Google Shape;36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7" name="Google Shape;37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42" name="Google Shape;42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grpSp>
        <p:nvGrpSpPr>
          <p:cNvPr id="8" name="Google Shape;8;p31"/>
          <p:cNvGrpSpPr/>
          <p:nvPr/>
        </p:nvGrpSpPr>
        <p:grpSpPr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9" name="Google Shape;9;p31"/>
            <p:cNvSpPr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1"/>
            <p:cNvSpPr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31"/>
          <p:cNvSpPr txBox="1"/>
          <p:nvPr/>
        </p:nvSpPr>
        <p:spPr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02/03/2021		     Introduction to Data Mining, 2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  			             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6.bin"/><Relationship Id="rId10" Type="http://schemas.openxmlformats.org/officeDocument/2006/relationships/oleObject" Target="../embeddings/oleObject6.bin"/><Relationship Id="rId13" Type="http://schemas.openxmlformats.org/officeDocument/2006/relationships/image" Target="../media/image2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30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9.png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5.bin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title"/>
          </p:nvPr>
        </p:nvSpPr>
        <p:spPr>
          <a:xfrm>
            <a:off x="228600" y="-1524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</a:t>
            </a:r>
            <a:endParaRPr sz="2800"/>
          </a:p>
        </p:txBody>
      </p:sp>
      <p:sp>
        <p:nvSpPr>
          <p:cNvPr id="64" name="Google Shape;64;p1"/>
          <p:cNvSpPr/>
          <p:nvPr/>
        </p:nvSpPr>
        <p:spPr>
          <a:xfrm>
            <a:off x="381000" y="1981200"/>
            <a:ext cx="8229600" cy="2947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Overfitting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Mining, 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Karpatne,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Model Overfitting – Impact of Training Data Size</a:t>
            </a:r>
            <a:endParaRPr sz="2400"/>
          </a:p>
        </p:txBody>
      </p:sp>
      <p:pic>
        <p:nvPicPr>
          <p:cNvPr id="145" name="Google Shape;14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7650" y="838200"/>
            <a:ext cx="504825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75781" l="63019" r="13583" t="9634"/>
          <a:stretch/>
        </p:blipFill>
        <p:spPr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/>
        </p:nvSpPr>
        <p:spPr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twice the number of data instances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the size of training data reduces the difference between training and testing errors at a given size of model</a:t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1676400"/>
            <a:ext cx="1800012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200" y="1752600"/>
            <a:ext cx="186375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/>
        </p:nvSpPr>
        <p:spPr>
          <a:xfrm>
            <a:off x="1086394" y="3095238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with 50 nodes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5448844" y="3048000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with 50 nodes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Reasons for Model Overfitting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Not enough training data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High model complexity</a:t>
            </a:r>
            <a:endParaRPr/>
          </a:p>
          <a:p>
            <a:pPr indent="-268287" lvl="0" marL="292100" rtl="0" algn="l">
              <a:spcBef>
                <a:spcPts val="450"/>
              </a:spcBef>
              <a:spcAft>
                <a:spcPts val="0"/>
              </a:spcAft>
              <a:buSzPts val="375"/>
              <a:buNone/>
            </a:pPr>
            <a:r>
              <a:t/>
            </a:r>
            <a:endParaRPr sz="500"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Multiple Comparison Procedure</a:t>
            </a:r>
            <a:endParaRPr/>
          </a:p>
          <a:p>
            <a:pPr indent="-165100" lvl="1" marL="800100" rtl="0" algn="l"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3810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Effect of Multiple Comparison Procedure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11163" y="1143000"/>
            <a:ext cx="59896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Consider the task of predicting whether stock market will rise/fall in the next 10 trading days</a:t>
            </a:r>
            <a:endParaRPr/>
          </a:p>
          <a:p>
            <a:pPr indent="-114300" lvl="4" marL="205740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Random guessing: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lang="en-US" sz="2400"/>
              <a:t>(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correct</a:t>
            </a:r>
            <a:r>
              <a:rPr lang="en-US" sz="2400"/>
              <a:t>) = 0.5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92100" lvl="0" marL="2921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Make 10 random guesses in a row: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 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graphicFrame>
        <p:nvGraphicFramePr>
          <p:cNvPr id="166" name="Google Shape;166;p12"/>
          <p:cNvGraphicFramePr/>
          <p:nvPr/>
        </p:nvGraphicFramePr>
        <p:xfrm>
          <a:off x="67818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{AFCFA87B-CB8C-41BB-8BD7-A27FA277EEAA}</a:tableStyleId>
              </a:tblPr>
              <a:tblGrid>
                <a:gridCol w="1050925"/>
                <a:gridCol w="1049350"/>
              </a:tblGrid>
              <a:tr h="25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724400"/>
            <a:ext cx="5486400" cy="122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Effect of Multiple Comparison Procedure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Approach: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Get 50 analysts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Each analyst makes 10 random guesses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Choose the analyst that makes the most number of correct predictions</a:t>
            </a:r>
            <a:endParaRPr/>
          </a:p>
          <a:p>
            <a:pPr indent="-165100" lvl="1" marL="800100" rtl="0" algn="l"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Probability that at least one analyst makes at least 8 correct predictions</a:t>
            </a:r>
            <a:endParaRPr/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5257800"/>
            <a:ext cx="5943600" cy="49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3810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Effect of Multiple Comparison Procedure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Many algorithms employ the following greedy strategy: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Initial model: M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Alternative model: M’ = M ∪ γ,   </a:t>
            </a:r>
            <a:br>
              <a:rPr lang="en-US" sz="2400"/>
            </a:br>
            <a:r>
              <a:rPr lang="en-US" sz="2400"/>
              <a:t>where γ is a component to be added to the model (e.g., a test condition of a decision tree)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Keep M’ if improvement, Δ(M,M’) &gt; α</a:t>
            </a:r>
            <a:endParaRPr/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Often times, γ is chosen from a set of alternative components, Γ = {γ</a:t>
            </a:r>
            <a:r>
              <a:rPr baseline="-25000" lang="en-US" sz="2400"/>
              <a:t>1</a:t>
            </a:r>
            <a:r>
              <a:rPr lang="en-US" sz="2400"/>
              <a:t>, γ</a:t>
            </a:r>
            <a:r>
              <a:rPr baseline="-25000" lang="en-US" sz="2400"/>
              <a:t>2</a:t>
            </a:r>
            <a:r>
              <a:rPr lang="en-US" sz="2400"/>
              <a:t>, …, γ</a:t>
            </a:r>
            <a:r>
              <a:rPr baseline="-25000" lang="en-US" sz="2400"/>
              <a:t>k</a:t>
            </a:r>
            <a:r>
              <a:rPr lang="en-US" sz="2400"/>
              <a:t>}</a:t>
            </a:r>
            <a:endParaRPr/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If many alternatives are available, one may inadvertently add irrelevant components to the model, resulting in model overfitting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3810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Effect of Multiple Comparison - Example</a:t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838200"/>
            <a:ext cx="5100638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/>
        </p:nvSpPr>
        <p:spPr>
          <a:xfrm>
            <a:off x="609600" y="4648200"/>
            <a:ext cx="3586163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additional 100 noisy variables generated from a uniform distribution along with X and Y as attributes.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30% of the data for training and 70% of the data for testing</a:t>
            </a:r>
            <a:endParaRPr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063" y="3436938"/>
            <a:ext cx="3970337" cy="287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4063" y="830263"/>
            <a:ext cx="3960812" cy="2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 txBox="1"/>
          <p:nvPr/>
        </p:nvSpPr>
        <p:spPr>
          <a:xfrm>
            <a:off x="5029200" y="6138863"/>
            <a:ext cx="358616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Using only X and Y as attributes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on Overfitting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Overfitting results in decision trees that are </a:t>
            </a:r>
            <a:r>
              <a:rPr lang="en-US" u="sng"/>
              <a:t>more complex</a:t>
            </a:r>
            <a:r>
              <a:rPr lang="en-US"/>
              <a:t> than necessary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Training error does not provide a good estimate of how well the tree will perform on previously unseen records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Need ways for estimating generalization errors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solidFill>
                  <a:srgbClr val="000000"/>
                </a:solidFill>
              </a:rPr>
              <a:t>Performed during model building</a:t>
            </a:r>
            <a:endParaRPr/>
          </a:p>
          <a:p>
            <a:pPr indent="-244475" lvl="0" marL="292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solidFill>
                  <a:srgbClr val="000000"/>
                </a:solidFill>
              </a:rPr>
              <a:t>Purpose is to ensure that model is not overly complex (to avoid overfitting)</a:t>
            </a:r>
            <a:endParaRPr/>
          </a:p>
          <a:p>
            <a:pPr indent="-244475" lvl="0" marL="292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solidFill>
                  <a:srgbClr val="000000"/>
                </a:solidFill>
              </a:rPr>
              <a:t>Need to estimate generalization error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Using Validation 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800100" rtl="0" algn="l">
              <a:spcBef>
                <a:spcPts val="45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Incorporating Model Complexity</a:t>
            </a:r>
            <a:endParaRPr/>
          </a:p>
          <a:p>
            <a:pPr indent="-311150" lvl="1" marL="800100" rtl="0" algn="l">
              <a:spcBef>
                <a:spcPts val="45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/>
          </a:p>
          <a:p>
            <a:pPr indent="0" lvl="1" marL="457200" rtl="0" algn="l"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304800" y="3810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 Selection:</a:t>
            </a:r>
            <a:br>
              <a:rPr lang="en-US" sz="2000"/>
            </a:br>
            <a:r>
              <a:rPr lang="en-US"/>
              <a:t>Using Validation Set</a:t>
            </a:r>
            <a:endParaRPr/>
          </a:p>
        </p:txBody>
      </p:sp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Divide </a:t>
            </a:r>
            <a:r>
              <a:rPr lang="en-US" u="sng"/>
              <a:t>training</a:t>
            </a:r>
            <a:r>
              <a:rPr lang="en-US"/>
              <a:t> data into two parts: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Training set: 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use for model building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Validation set: 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use for estimating generalization error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Note: validation set is not the same as test set</a:t>
            </a:r>
            <a:endParaRPr/>
          </a:p>
          <a:p>
            <a:pPr indent="0" lvl="2" marL="914400" rtl="0" algn="l">
              <a:spcBef>
                <a:spcPts val="64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Drawback: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Less data available for training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304800" y="3810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Model Selection: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/>
              <a:t>Incorporating Model Complexity</a:t>
            </a:r>
            <a:endParaRPr/>
          </a:p>
        </p:txBody>
      </p:sp>
      <p:sp>
        <p:nvSpPr>
          <p:cNvPr id="214" name="Google Shape;214;p19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Rationale: Occam’s Razor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Given two models of similar generalization errors,  one should prefer the simpler model over the more complex model</a:t>
            </a:r>
            <a:endParaRPr/>
          </a:p>
          <a:p>
            <a:pPr indent="-114300" lvl="4" marL="205740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spcBef>
                <a:spcPts val="2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A complex model has a greater chance of being fitted accidentally</a:t>
            </a:r>
            <a:endParaRPr/>
          </a:p>
          <a:p>
            <a:pPr indent="-228600" lvl="1" marL="800100" rtl="0" algn="l">
              <a:spcBef>
                <a:spcPts val="5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Therefore, one should include model complexity when evaluating a model</a:t>
            </a:r>
            <a:endParaRPr/>
          </a:p>
          <a:p>
            <a:pPr indent="0" lvl="1" marL="457200" rtl="0" algn="l">
              <a:spcBef>
                <a:spcPts val="5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-165100" lvl="1" marL="800100" rtl="0" algn="l"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64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529880" y="5257800"/>
            <a:ext cx="8229600" cy="91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Gen. Error(Model) = Train. Error(Model, Train. Data) + </a:t>
            </a:r>
            <a:endParaRPr/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	 	x Complexity(Model)</a:t>
            </a: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496" y="5567856"/>
            <a:ext cx="652877" cy="75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Errors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600"/>
              <a:t>Training errors</a:t>
            </a:r>
            <a:r>
              <a:rPr lang="en-US" sz="1400"/>
              <a:t>: </a:t>
            </a:r>
            <a:r>
              <a:rPr lang="en-US" sz="1200"/>
              <a:t>Errors committed on the training set</a:t>
            </a:r>
            <a:endParaRPr/>
          </a:p>
          <a:p>
            <a:pPr indent="-266700" lvl="1" marL="800100" rtl="0" algn="l">
              <a:spcBef>
                <a:spcPts val="5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92100" lvl="0" marL="292100" rtl="0" algn="l">
              <a:spcBef>
                <a:spcPts val="560"/>
              </a:spcBef>
              <a:spcAft>
                <a:spcPts val="0"/>
              </a:spcAft>
              <a:buSzPts val="1200"/>
              <a:buChar char="●"/>
            </a:pPr>
            <a:r>
              <a:rPr b="1" lang="en-US" sz="1600"/>
              <a:t>Test errors</a:t>
            </a:r>
            <a:r>
              <a:rPr lang="en-US" sz="1400"/>
              <a:t>:  </a:t>
            </a:r>
            <a:r>
              <a:rPr lang="en-US" sz="1200"/>
              <a:t>Errors committed on the test set</a:t>
            </a:r>
            <a:endParaRPr/>
          </a:p>
          <a:p>
            <a:pPr indent="-266700" lvl="1" marL="800100" rtl="0" algn="l">
              <a:spcBef>
                <a:spcPts val="5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92100" lvl="0" marL="292100" rtl="0" algn="l">
              <a:spcBef>
                <a:spcPts val="560"/>
              </a:spcBef>
              <a:spcAft>
                <a:spcPts val="0"/>
              </a:spcAft>
              <a:buSzPts val="1200"/>
              <a:buChar char="●"/>
            </a:pPr>
            <a:r>
              <a:rPr b="1" lang="en-US" sz="1600"/>
              <a:t>Generalization errors</a:t>
            </a:r>
            <a:r>
              <a:rPr lang="en-US" sz="1400"/>
              <a:t>: </a:t>
            </a:r>
            <a:r>
              <a:rPr lang="en-US" sz="1200"/>
              <a:t>Expected error of a model over random selection of records from same distribution</a:t>
            </a:r>
            <a:endParaRPr/>
          </a:p>
        </p:txBody>
      </p:sp>
      <p:graphicFrame>
        <p:nvGraphicFramePr>
          <p:cNvPr id="71" name="Google Shape;71;p2"/>
          <p:cNvGraphicFramePr/>
          <p:nvPr/>
        </p:nvGraphicFramePr>
        <p:xfrm>
          <a:off x="1981200" y="3175000"/>
          <a:ext cx="4600365" cy="3302000"/>
        </p:xfrm>
        <a:graphic>
          <a:graphicData uri="http://schemas.openxmlformats.org/presentationml/2006/ole">
            <mc:AlternateContent>
              <mc:Choice Requires="v">
                <p:oleObj r:id="rId4" imgH="3302000" imgW="4600365" progId="Visio.Drawing.6" spid="_x0000_s1">
                  <p:embed/>
                </p:oleObj>
              </mc:Choice>
              <mc:Fallback>
                <p:oleObj r:id="rId5" imgH="3302000" imgW="4600365" progId="Visio.Drawing.6">
                  <p:embed/>
                  <p:pic>
                    <p:nvPicPr>
                      <p:cNvPr id="71" name="Google Shape;71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81200" y="3175000"/>
                        <a:ext cx="4600365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Estimating the Complexity of Decision Trees</a:t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Pessimistic Error Estimate</a:t>
            </a:r>
            <a:r>
              <a:rPr lang="en-US"/>
              <a:t> of decision tree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/>
              <a:t>with k leaf nodes:</a:t>
            </a:r>
            <a:endParaRPr/>
          </a:p>
          <a:p>
            <a:pPr indent="-165100" lvl="1" marL="800100" rtl="0" algn="l"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1" marL="800100" rtl="0" algn="l"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1" marL="800100" rtl="0" algn="l"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err(T): error rate on all training records 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Ω: trade-off hyper-parameter (similar to   )</a:t>
            </a:r>
            <a:endParaRPr/>
          </a:p>
          <a:p>
            <a:pPr indent="-88900" lvl="2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Relative cost of adding a leaf node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k: number of leaf nodes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N</a:t>
            </a:r>
            <a:r>
              <a:rPr baseline="-25000" lang="en-US" sz="2400"/>
              <a:t>train</a:t>
            </a:r>
            <a:r>
              <a:rPr lang="en-US" sz="2400"/>
              <a:t>: total number of training records</a:t>
            </a:r>
            <a:endParaRPr/>
          </a:p>
        </p:txBody>
      </p:sp>
      <p:pic>
        <p:nvPicPr>
          <p:cNvPr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362200"/>
            <a:ext cx="4343400" cy="105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500" y="4114800"/>
            <a:ext cx="4699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304800" y="201958"/>
            <a:ext cx="922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Estimating the Complexity of Decision Trees: Example</a:t>
            </a:r>
            <a:endParaRPr sz="2800"/>
          </a:p>
        </p:txBody>
      </p:sp>
      <p:graphicFrame>
        <p:nvGraphicFramePr>
          <p:cNvPr id="230" name="Google Shape;230;p21"/>
          <p:cNvGraphicFramePr/>
          <p:nvPr/>
        </p:nvGraphicFramePr>
        <p:xfrm>
          <a:off x="457200" y="1219200"/>
          <a:ext cx="6400800" cy="3435350"/>
        </p:xfrm>
        <a:graphic>
          <a:graphicData uri="http://schemas.openxmlformats.org/presentationml/2006/ole">
            <mc:AlternateContent>
              <mc:Choice Requires="v">
                <p:oleObj r:id="rId4" imgH="3435350" imgW="6400800" progId="Visio.Drawing.6" spid="_x0000_s1">
                  <p:embed/>
                </p:oleObj>
              </mc:Choice>
              <mc:Fallback>
                <p:oleObj r:id="rId5" imgH="3435350" imgW="6400800" progId="Visio.Drawing.6">
                  <p:embed/>
                  <p:pic>
                    <p:nvPicPr>
                      <p:cNvPr id="230" name="Google Shape;230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" name="Google Shape;231;p21"/>
          <p:cNvSpPr txBox="1"/>
          <p:nvPr/>
        </p:nvSpPr>
        <p:spPr>
          <a:xfrm>
            <a:off x="7239000" y="1981200"/>
            <a:ext cx="1676400" cy="174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e(T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4/24</a:t>
            </a:r>
            <a:endParaRPr/>
          </a:p>
          <a:p>
            <a:pPr indent="0" lvl="0" marL="0" marR="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e(T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6/24</a:t>
            </a:r>
            <a:endParaRPr/>
          </a:p>
          <a:p>
            <a:pPr indent="0" lvl="0" marL="0" marR="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 = 1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1219200" y="5029200"/>
            <a:ext cx="5257800" cy="1062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4/24 + 1*7/24 = 11/24 = 0.458</a:t>
            </a:r>
            <a:endParaRPr/>
          </a:p>
          <a:p>
            <a:pPr indent="0" lvl="0" marL="0" marR="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6/24 + 1*4/24 = 10/24 = 0.417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Estimating the Complexity of Decision Trees</a:t>
            </a:r>
            <a:endParaRPr/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Resubstitution Estimate: 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Using training error as an </a:t>
            </a:r>
            <a:r>
              <a:rPr lang="en-US" sz="2400">
                <a:solidFill>
                  <a:srgbClr val="FF0000"/>
                </a:solidFill>
              </a:rPr>
              <a:t>optimistic</a:t>
            </a:r>
            <a:r>
              <a:rPr lang="en-US" sz="2400"/>
              <a:t> estimate of generalization error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Referred to as </a:t>
            </a:r>
            <a:r>
              <a:rPr lang="en-US" sz="2400">
                <a:solidFill>
                  <a:srgbClr val="FF0000"/>
                </a:solidFill>
              </a:rPr>
              <a:t>optimistic error </a:t>
            </a:r>
            <a:r>
              <a:rPr lang="en-US" sz="2400"/>
              <a:t>estimate</a:t>
            </a:r>
            <a:endParaRPr/>
          </a:p>
        </p:txBody>
      </p:sp>
      <p:graphicFrame>
        <p:nvGraphicFramePr>
          <p:cNvPr id="239" name="Google Shape;239;p22"/>
          <p:cNvGraphicFramePr/>
          <p:nvPr/>
        </p:nvGraphicFramePr>
        <p:xfrm>
          <a:off x="685800" y="3139071"/>
          <a:ext cx="5943600" cy="3188842"/>
        </p:xfrm>
        <a:graphic>
          <a:graphicData uri="http://schemas.openxmlformats.org/presentationml/2006/ole">
            <mc:AlternateContent>
              <mc:Choice Requires="v">
                <p:oleObj r:id="rId4" imgH="3188842" imgW="5943600" progId="Visio.Drawing.6" spid="_x0000_s1">
                  <p:embed/>
                </p:oleObj>
              </mc:Choice>
              <mc:Fallback>
                <p:oleObj r:id="rId5" imgH="3188842" imgW="5943600" progId="Visio.Drawing.6">
                  <p:embed/>
                  <p:pic>
                    <p:nvPicPr>
                      <p:cNvPr id="239" name="Google Shape;239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5800" y="3139071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Google Shape;240;p22"/>
          <p:cNvSpPr txBox="1"/>
          <p:nvPr/>
        </p:nvSpPr>
        <p:spPr>
          <a:xfrm>
            <a:off x="7324587" y="3206750"/>
            <a:ext cx="16764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e(T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4/24</a:t>
            </a:r>
            <a:endParaRPr/>
          </a:p>
          <a:p>
            <a:pPr indent="0" lvl="0" marL="0" marR="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e(T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6/24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Minimum Description Length (MDL)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457200" y="3714750"/>
            <a:ext cx="822960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rgbClr val="FF0000"/>
                </a:solidFill>
              </a:rPr>
              <a:t>Cost(Model,Data) = Cost(Data|Model) +    x Cost(Model)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Cost is the number of bits needed for encoding.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Search for the least costly model.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Cost(Data|Model) encodes the misclassification errors.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Cost(Model) uses node encoding (number of children) plus splitting condition encoding.</a:t>
            </a:r>
            <a:endParaRPr/>
          </a:p>
        </p:txBody>
      </p:sp>
      <p:graphicFrame>
        <p:nvGraphicFramePr>
          <p:cNvPr id="247" name="Google Shape;247;p23"/>
          <p:cNvGraphicFramePr/>
          <p:nvPr/>
        </p:nvGraphicFramePr>
        <p:xfrm>
          <a:off x="2209800" y="1143000"/>
          <a:ext cx="4392613" cy="2406650"/>
        </p:xfrm>
        <a:graphic>
          <a:graphicData uri="http://schemas.openxmlformats.org/presentationml/2006/ole">
            <mc:AlternateContent>
              <mc:Choice Requires="v">
                <p:oleObj r:id="rId4" imgH="2406650" imgW="4392613" progId="Visio.Drawing.6" spid="_x0000_s1">
                  <p:embed/>
                </p:oleObj>
              </mc:Choice>
              <mc:Fallback>
                <p:oleObj r:id="rId5" imgH="2406650" imgW="4392613" progId="Visio.Drawing.6">
                  <p:embed/>
                  <p:pic>
                    <p:nvPicPr>
                      <p:cNvPr id="247" name="Google Shape;247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09800" y="11430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Google Shape;248;p23"/>
          <p:cNvGraphicFramePr/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mc:AlternateContent>
              <mc:Choice Requires="v">
                <p:oleObj r:id="rId7" imgH="2133600" imgW="1131888" progId="Excel.Sheet.8" spid="_x0000_s2">
                  <p:embed/>
                </p:oleObj>
              </mc:Choice>
              <mc:Fallback>
                <p:oleObj r:id="rId8" imgH="2133600" imgW="1131888" progId="Excel.Sheet.8">
                  <p:embed/>
                  <p:pic>
                    <p:nvPicPr>
                      <p:cNvPr id="248" name="Google Shape;248;p2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5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" name="Google Shape;249;p23"/>
          <p:cNvGraphicFramePr/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mc:AlternateContent>
              <mc:Choice Requires="v">
                <p:oleObj r:id="rId10" imgH="2133600" imgW="1131888" progId="Excel.Sheet.8" spid="_x0000_s3">
                  <p:embed/>
                </p:oleObj>
              </mc:Choice>
              <mc:Fallback>
                <p:oleObj r:id="rId11" imgH="2133600" imgW="1131888" progId="Excel.Sheet.8">
                  <p:embed/>
                  <p:pic>
                    <p:nvPicPr>
                      <p:cNvPr id="249" name="Google Shape;249;p23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239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0" name="Google Shape;250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96000" y="3549650"/>
            <a:ext cx="652877" cy="75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for Decision Trees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228600" y="11430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rgbClr val="FF0000"/>
                </a:solidFill>
              </a:rPr>
              <a:t>Pre-Pruning (Early Stopping Rule)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Stop the algorithm before it becomes a fully-grown tree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Typical stopping conditions for a node:</a:t>
            </a:r>
            <a:endParaRPr/>
          </a:p>
          <a:p>
            <a:pPr indent="-88900" lvl="2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Stop if all instances belong to the same class</a:t>
            </a:r>
            <a:endParaRPr/>
          </a:p>
          <a:p>
            <a:pPr indent="-88900" lvl="2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Stop if all the attribute values are the same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More restrictive conditions:</a:t>
            </a:r>
            <a:endParaRPr/>
          </a:p>
          <a:p>
            <a:pPr indent="-88900" lvl="2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Stop if number of instances is less than some user-specified threshold</a:t>
            </a:r>
            <a:endParaRPr/>
          </a:p>
          <a:p>
            <a:pPr indent="-88900" lvl="2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Stop if class distribution of instances are independent of the available features (e.g., using χ</a:t>
            </a:r>
            <a:r>
              <a:rPr baseline="30000" lang="en-US" sz="2000"/>
              <a:t> 2</a:t>
            </a:r>
            <a:r>
              <a:rPr lang="en-US" sz="2000"/>
              <a:t> test)</a:t>
            </a:r>
            <a:endParaRPr baseline="30000" sz="2000"/>
          </a:p>
          <a:p>
            <a:pPr indent="-88900" lvl="2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Stop if expanding the current node does not improve impurity</a:t>
            </a:r>
            <a:br>
              <a:rPr lang="en-US" sz="2000"/>
            </a:br>
            <a:r>
              <a:rPr lang="en-US" sz="2000"/>
              <a:t>    measures (e.g., Gini or information gain).</a:t>
            </a:r>
            <a:endParaRPr/>
          </a:p>
          <a:p>
            <a:pPr indent="-88900" lvl="2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Stop if estimated generalization error falls below certain threshold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for Decision Trees</a:t>
            </a:r>
            <a:endParaRPr/>
          </a:p>
        </p:txBody>
      </p:sp>
      <p:sp>
        <p:nvSpPr>
          <p:cNvPr id="262" name="Google Shape;262;p25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solidFill>
                  <a:srgbClr val="FF0000"/>
                </a:solidFill>
              </a:rPr>
              <a:t>Post-pruning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Grow decision tree to its entirety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Subtree replacement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Trim the nodes of the decision tree in a bottom-up fashion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If generalization error improves after trimming, replace sub-tree by a leaf node 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Class label of leaf node is determined from majority class of instances in the sub-tree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Post-Pruning</a:t>
            </a:r>
            <a:endParaRPr/>
          </a:p>
        </p:txBody>
      </p:sp>
      <p:graphicFrame>
        <p:nvGraphicFramePr>
          <p:cNvPr id="268" name="Google Shape;268;p26"/>
          <p:cNvGraphicFramePr/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>
              <mc:Choice Requires="v">
                <p:oleObj r:id="rId4" imgH="2390775" imgW="4689475" progId="Visio.Drawing.6" spid="_x0000_s1">
                  <p:embed/>
                </p:oleObj>
              </mc:Choice>
              <mc:Fallback>
                <p:oleObj r:id="rId5" imgH="2390775" imgW="4689475" progId="Visio.Drawing.6">
                  <p:embed/>
                  <p:pic>
                    <p:nvPicPr>
                      <p:cNvPr id="268" name="Google Shape;268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" name="Google Shape;269;p26"/>
          <p:cNvGraphicFramePr/>
          <p:nvPr/>
        </p:nvGraphicFramePr>
        <p:xfrm>
          <a:off x="914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{AFCFA87B-CB8C-41BB-8BD7-A27FA277EEAA}</a:tableStyleId>
              </a:tblPr>
              <a:tblGrid>
                <a:gridCol w="1447800"/>
                <a:gridCol w="45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35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Yes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35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35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No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35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35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 = 10/30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70" name="Google Shape;270;p26"/>
          <p:cNvSpPr txBox="1"/>
          <p:nvPr/>
        </p:nvSpPr>
        <p:spPr>
          <a:xfrm>
            <a:off x="4495800" y="1066800"/>
            <a:ext cx="4648200" cy="243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Error (Before splitting) = 10/30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Pessimistic error = (10 + 0.5)/30 = 10.5/30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Error (After splitting) = 9/30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Pessimistic error (After splitting)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(9 + 4 × 0.5)/30 = 11/30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PRUNE!</a:t>
            </a:r>
            <a:endParaRPr/>
          </a:p>
        </p:txBody>
      </p:sp>
      <p:graphicFrame>
        <p:nvGraphicFramePr>
          <p:cNvPr id="271" name="Google Shape;271;p26"/>
          <p:cNvGraphicFramePr/>
          <p:nvPr/>
        </p:nvGraphicFramePr>
        <p:xfrm>
          <a:off x="152400" y="545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{AFCFA87B-CB8C-41BB-8BD7-A27FA277EEAA}</a:tableStyleId>
              </a:tblPr>
              <a:tblGrid>
                <a:gridCol w="1295400"/>
                <a:gridCol w="45720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Yes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No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26"/>
          <p:cNvGraphicFramePr/>
          <p:nvPr/>
        </p:nvGraphicFramePr>
        <p:xfrm>
          <a:off x="1981200" y="545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{AFCFA87B-CB8C-41BB-8BD7-A27FA277EEAA}</a:tableStyleId>
              </a:tblPr>
              <a:tblGrid>
                <a:gridCol w="1295400"/>
                <a:gridCol w="45720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Yes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No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26"/>
          <p:cNvGraphicFramePr/>
          <p:nvPr/>
        </p:nvGraphicFramePr>
        <p:xfrm>
          <a:off x="3810000" y="545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{AFCFA87B-CB8C-41BB-8BD7-A27FA277EEAA}</a:tableStyleId>
              </a:tblPr>
              <a:tblGrid>
                <a:gridCol w="1295400"/>
                <a:gridCol w="45720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Yes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No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26"/>
          <p:cNvGraphicFramePr/>
          <p:nvPr/>
        </p:nvGraphicFramePr>
        <p:xfrm>
          <a:off x="5638800" y="545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{AFCFA87B-CB8C-41BB-8BD7-A27FA277EEAA}</a:tableStyleId>
              </a:tblPr>
              <a:tblGrid>
                <a:gridCol w="1295400"/>
                <a:gridCol w="45720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Yes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= No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Post-pruning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1106488" y="1016000"/>
          <a:ext cx="7199312" cy="5384800"/>
        </p:xfrm>
        <a:graphic>
          <a:graphicData uri="http://schemas.openxmlformats.org/presentationml/2006/ole">
            <mc:AlternateContent>
              <mc:Choice Requires="v">
                <p:oleObj r:id="rId4" imgH="5384800" imgW="7199312" progId="Visio.Drawing.6" spid="_x0000_s1">
                  <p:embed/>
                </p:oleObj>
              </mc:Choice>
              <mc:Fallback>
                <p:oleObj r:id="rId5" imgH="5384800" imgW="7199312" progId="Visio.Drawing.6">
                  <p:embed/>
                  <p:pic>
                    <p:nvPicPr>
                      <p:cNvPr id="280" name="Google Shape;280;p2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06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230981" y="1066800"/>
            <a:ext cx="8580438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Purpose: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To estimate performance of classifier on previously unseen data (test set)</a:t>
            </a:r>
            <a:endParaRPr/>
          </a:p>
          <a:p>
            <a:pPr indent="-244475" lvl="0" marL="292100" rtl="0" algn="l">
              <a:spcBef>
                <a:spcPts val="5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292100" lvl="0" marL="2921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Holdout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Reserve k% for training and (100-k)% for testing 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Random subsampling: repeated holdout</a:t>
            </a:r>
            <a:endParaRPr/>
          </a:p>
          <a:p>
            <a:pPr indent="-292100" lvl="0" marL="2921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Cross validation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Partition data into k disjoint subsets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k-fold: train on k-1 partitions, test on the remaining one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Leave-one-out:   k=n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Cross-validation Example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3-fold cross-validation</a:t>
            </a:r>
            <a:endParaRPr/>
          </a:p>
        </p:txBody>
      </p:sp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254250"/>
            <a:ext cx="56642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Data Set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class problem: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+ : 5400 instances</a:t>
            </a:r>
            <a:endParaRPr/>
          </a:p>
          <a:p>
            <a:pPr indent="-114300" lvl="0" marL="285750" marR="0" rtl="0" algn="l">
              <a:spcBef>
                <a:spcPts val="9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5000 instances generated from a Gaussian centered at (10,10)</a:t>
            </a:r>
            <a:endParaRPr/>
          </a:p>
          <a:p>
            <a:pPr indent="-88900" lvl="0" marL="285750" marR="0" rtl="0" algn="l">
              <a:spcBef>
                <a:spcPts val="90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400 noisy instances added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 : 5400 instances </a:t>
            </a:r>
            <a:endParaRPr/>
          </a:p>
          <a:p>
            <a:pPr indent="-88900" lvl="0" marL="28575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Generated from a uniform distribution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10 % of the data used for training and 90% of the data used for testing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12900"/>
            <a:ext cx="57150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Variations on Cross-validation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lnSpcReduction="100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Repeated cross-validation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Perform cross-validation a number of times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Gives an estimate of the variance of the generalization error</a:t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Stratified cross-validation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Guarantee the same percentage of class labels in training and test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Important when classes are imbalanced and the sample is small</a:t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nested cross-validation approach for model selection and evaluation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Increasing number of nodes in Decision Trees</a:t>
            </a:r>
            <a:endParaRPr/>
          </a:p>
        </p:txBody>
      </p:sp>
      <p:pic>
        <p:nvPicPr>
          <p:cNvPr id="84" name="Google Shape;8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252" l="5989" r="7352" t="6245"/>
          <a:stretch/>
        </p:blipFill>
        <p:spPr>
          <a:xfrm>
            <a:off x="76200" y="1219200"/>
            <a:ext cx="86868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Decision Tree with 4 nodes</a:t>
            </a:r>
            <a:endParaRPr/>
          </a:p>
        </p:txBody>
      </p:sp>
      <p:pic>
        <p:nvPicPr>
          <p:cNvPr id="90" name="Google Shape;9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252" l="5989" r="7352" t="6245"/>
          <a:stretch/>
        </p:blipFill>
        <p:spPr>
          <a:xfrm>
            <a:off x="76200" y="1219200"/>
            <a:ext cx="8686800" cy="510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5"/>
          <p:cNvCxnSpPr/>
          <p:nvPr/>
        </p:nvCxnSpPr>
        <p:spPr>
          <a:xfrm rot="10800000">
            <a:off x="990600" y="50990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" name="Google Shape;92;p5"/>
          <p:cNvSpPr txBox="1"/>
          <p:nvPr/>
        </p:nvSpPr>
        <p:spPr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boundaries on Training data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3344" y="2095500"/>
            <a:ext cx="3640986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4657" y="1524000"/>
            <a:ext cx="234538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Decision Tree with 50 nodes</a:t>
            </a:r>
            <a:endParaRPr/>
          </a:p>
        </p:txBody>
      </p:sp>
      <p:pic>
        <p:nvPicPr>
          <p:cNvPr id="101" name="Google Shape;10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252" l="5989" r="7352" t="6245"/>
          <a:stretch/>
        </p:blipFill>
        <p:spPr>
          <a:xfrm>
            <a:off x="76200" y="1219200"/>
            <a:ext cx="8686800" cy="510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6"/>
          <p:cNvCxnSpPr/>
          <p:nvPr/>
        </p:nvCxnSpPr>
        <p:spPr>
          <a:xfrm rot="10800000">
            <a:off x="3124200" y="533400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6"/>
          <p:cNvSpPr txBox="1"/>
          <p:nvPr/>
        </p:nvSpPr>
        <p:spPr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boundaries on Training data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1345" y="2057400"/>
            <a:ext cx="372751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8823" y="1614351"/>
            <a:ext cx="304564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Which tree is better?</a:t>
            </a:r>
            <a:endParaRPr/>
          </a:p>
        </p:txBody>
      </p:sp>
      <p:pic>
        <p:nvPicPr>
          <p:cNvPr id="113" name="Google Shape;11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252" l="5989" r="7352" t="6245"/>
          <a:stretch/>
        </p:blipFill>
        <p:spPr>
          <a:xfrm>
            <a:off x="76200" y="1219200"/>
            <a:ext cx="86868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/>
          <p:nvPr/>
        </p:nvSpPr>
        <p:spPr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with 4 nodes</a:t>
            </a:r>
            <a:endParaRPr/>
          </a:p>
        </p:txBody>
      </p:sp>
      <p:sp>
        <p:nvSpPr>
          <p:cNvPr id="115" name="Google Shape;115;p7"/>
          <p:cNvSpPr txBox="1"/>
          <p:nvPr/>
        </p:nvSpPr>
        <p:spPr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with 50 nodes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tree is better ?</a:t>
            </a:r>
            <a:endParaRPr/>
          </a:p>
        </p:txBody>
      </p:sp>
      <p:cxnSp>
        <p:nvCxnSpPr>
          <p:cNvPr id="117" name="Google Shape;117;p7"/>
          <p:cNvCxnSpPr/>
          <p:nvPr/>
        </p:nvCxnSpPr>
        <p:spPr>
          <a:xfrm flipH="1" rot="10800000">
            <a:off x="1066800" y="4097338"/>
            <a:ext cx="762000" cy="812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8671" y="2513013"/>
            <a:ext cx="3106258" cy="228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7"/>
          <p:cNvCxnSpPr/>
          <p:nvPr/>
        </p:nvCxnSpPr>
        <p:spPr>
          <a:xfrm flipH="1" rot="10800000">
            <a:off x="3276600" y="4527459"/>
            <a:ext cx="19812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20" name="Google Shape;12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2322" y="1840004"/>
            <a:ext cx="303415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Underfitting and Overfitting</a:t>
            </a:r>
            <a:endParaRPr/>
          </a:p>
        </p:txBody>
      </p:sp>
      <p:sp>
        <p:nvSpPr>
          <p:cNvPr id="126" name="Google Shape;126;p8"/>
          <p:cNvSpPr txBox="1"/>
          <p:nvPr/>
        </p:nvSpPr>
        <p:spPr>
          <a:xfrm>
            <a:off x="304800" y="5410200"/>
            <a:ext cx="86868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Underfitting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when model is too simple, both training and test errors are large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when model is too complex, training error is small but test error is large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4350" y="914400"/>
            <a:ext cx="504825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14400"/>
            <a:ext cx="50482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/>
          <p:nvPr/>
        </p:nvSpPr>
        <p:spPr>
          <a:xfrm>
            <a:off x="1143000" y="4495800"/>
            <a:ext cx="7086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model becomes more and more complex, test errors can start increasing even though training error may be decreasing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Model Overfitting – Impact of Training Data Size</a:t>
            </a:r>
            <a:endParaRPr sz="2400"/>
          </a:p>
        </p:txBody>
      </p:sp>
      <p:pic>
        <p:nvPicPr>
          <p:cNvPr id="135" name="Google Shape;13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7650" y="838200"/>
            <a:ext cx="504825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5">
            <a:alphaModFix/>
          </a:blip>
          <a:srcRect b="75781" l="63019" r="13583" t="9634"/>
          <a:stretch/>
        </p:blipFill>
        <p:spPr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twice the number of data instances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the size of training data reduces the difference between training and testing errors at a given size of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2018-02-06T01:04:33Z</dcterms:created>
  <dc:creator>anujkarpatne@gmail.com</dc:creator>
</cp:coreProperties>
</file>